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2" r:id="rId2"/>
    <p:sldId id="275" r:id="rId3"/>
    <p:sldId id="267" r:id="rId4"/>
    <p:sldId id="273" r:id="rId5"/>
    <p:sldId id="269" r:id="rId6"/>
    <p:sldId id="268" r:id="rId7"/>
    <p:sldId id="270" r:id="rId8"/>
    <p:sldId id="282" r:id="rId9"/>
    <p:sldId id="283" r:id="rId10"/>
    <p:sldId id="284" r:id="rId11"/>
    <p:sldId id="285" r:id="rId12"/>
    <p:sldId id="281" r:id="rId13"/>
    <p:sldId id="286" r:id="rId14"/>
    <p:sldId id="287" r:id="rId15"/>
    <p:sldId id="272" r:id="rId16"/>
    <p:sldId id="271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EB4"/>
    <a:srgbClr val="C6E6A2"/>
    <a:srgbClr val="FFD85B"/>
    <a:srgbClr val="1E6EC8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47DA72-13C1-459A-8E5B-45EB5D8B0F8F}" type="datetimeFigureOut">
              <a:rPr lang="ru-RU"/>
              <a:pPr>
                <a:defRPr/>
              </a:pPr>
              <a:t>26.04.2012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EF0E63-AAE4-460C-9A44-BB30C1FE0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0BF57B-3A2B-48B0-B152-2698ED62DF0E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1DCBF-C38B-4B59-96F3-18497FA56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5925-DFB4-4D86-9CC3-1C0A24B8B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982B-5962-41F2-9319-7057383C4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513A-9B21-434C-91E0-F9D16F9F9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ABAD-27A0-4E4A-AD6F-CAA9390772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A789-63CD-486E-95FC-BA7C96A06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FBC7-DD34-4F40-9F93-20E47E8F1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3AE5-0728-4E5E-B2FB-A744DB08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268C-4B9C-4856-803E-787A90D24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C1B5-FED0-4462-A57F-67268FEC6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18ABD-5150-43C3-9127-32F65BB5C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4C650B-52A2-4EB3-B447-8D0279418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lines.png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0" y="22098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5" cstate="print">
            <a:lum bright="15000" contrast="-10000"/>
          </a:blip>
          <a:stretch>
            <a:fillRect/>
          </a:stretch>
        </p:blipFill>
        <p:spPr>
          <a:xfrm>
            <a:off x="5943600" y="2590800"/>
            <a:ext cx="2789042" cy="25908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2000" y="2395478"/>
            <a:ext cx="5816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Разработана компанией «Сонда Технолоджи» специально для детских учебных учреждений.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Авторизация по отпечатку пальца в различных системах школьной инфраструктуры.</a:t>
            </a:r>
          </a:p>
          <a:p>
            <a:pPr algn="just">
              <a:spcBef>
                <a:spcPts val="0"/>
              </a:spcBef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</a:rPr>
              <a:t>Интеграция с любыми информационными системами школы, позволяющими вести электронные журналы и дневники. 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ШКОЛЬНОЕ ОКНО</a:t>
            </a:r>
          </a:p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Система безопасности школ и оповещения родителей</a:t>
            </a:r>
            <a:endParaRPr lang="ru-RU" sz="2000" dirty="0">
              <a:solidFill>
                <a:srgbClr val="1E6EB4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2392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32000" y="1368000"/>
            <a:ext cx="8254800" cy="2971800"/>
          </a:xfrm>
        </p:spPr>
        <p:txBody>
          <a:bodyPr/>
          <a:lstStyle/>
          <a:p>
            <a:pPr marL="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Средства за обслуживание поступают на расчетный счет поставщика услуг единым переводом на следующий день. На специальном сайте представлена полная отчетность о распределении средств в школьной столовой для всех участников процесса: столовая, администрация школы, родители. На сайте родители могут самостоятельно регистрировать свои банковские карты и контролировать питание ребенка. При этом обеспечиваются все необходимые механизмы шифрования и защиты данных.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Школьное окно - столовая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32000" y="4648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6000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 w="11430"/>
                <a:solidFill>
                  <a:srgbClr val="1E6EB4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Отсутствие посредников в системе денежных расчетов позволит исключить конфликты и нецелевое использование денежных средств, направленных на питание учеников.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E6EB4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Состав системы «Школьное окно – столовая»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32000" y="1676400"/>
            <a:ext cx="8254800" cy="3810000"/>
          </a:xfrm>
        </p:spPr>
        <p:txBody>
          <a:bodyPr/>
          <a:lstStyle/>
          <a:p>
            <a:pPr marL="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Система безналичной оплаты может поставляться как автономная система, так и в составе более общей системы безопасности и информирования родителей «Школьное окно». </a:t>
            </a:r>
          </a:p>
          <a:p>
            <a:pPr marL="0" indent="-360000" algn="just">
              <a:spcBef>
                <a:spcPts val="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 состав автономной системы входят:</a:t>
            </a:r>
          </a:p>
          <a:p>
            <a:pPr marL="0" indent="-360000" algn="just">
              <a:spcBef>
                <a:spcPts val="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модуль биометрической регистрации,</a:t>
            </a: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серверный модуль системы идентификации и базы данных учащихся и сотрудников школы,</a:t>
            </a: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клиентский модуль идентификации, устанавливаемый </a:t>
            </a:r>
          </a:p>
          <a:p>
            <a:pPr marL="36000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в столовой,</a:t>
            </a: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модуль «Касса» - выбор блюд из меню и подтверждение оплаты.</a:t>
            </a:r>
          </a:p>
          <a:p>
            <a:pPr marL="360000" indent="-360000" algn="just">
              <a:spcBef>
                <a:spcPts val="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Структура системы</a:t>
            </a:r>
          </a:p>
        </p:txBody>
      </p:sp>
      <p:pic>
        <p:nvPicPr>
          <p:cNvPr id="4" name="Рисунок 3" descr="ШО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72400" cy="58185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ШО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19" y="1143000"/>
            <a:ext cx="4039480" cy="3024000"/>
          </a:xfrm>
          <a:prstGeom prst="rect">
            <a:avLst/>
          </a:prstGeom>
        </p:spPr>
      </p:pic>
      <p:pic>
        <p:nvPicPr>
          <p:cNvPr id="11" name="Рисунок 10" descr="ШО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19" y="633600"/>
            <a:ext cx="4039481" cy="3024000"/>
          </a:xfrm>
          <a:prstGeom prst="rect">
            <a:avLst/>
          </a:prstGeom>
        </p:spPr>
      </p:pic>
      <p:pic>
        <p:nvPicPr>
          <p:cNvPr id="12" name="Рисунок 11" descr="Ш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453000"/>
            <a:ext cx="4039480" cy="30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2000" y="612000"/>
            <a:ext cx="444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Школьное окно - Столовая - Касса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Школьное окно - столовая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32000" y="2438400"/>
            <a:ext cx="8254800" cy="2286000"/>
          </a:xfrm>
        </p:spPr>
        <p:txBody>
          <a:bodyPr/>
          <a:lstStyle/>
          <a:p>
            <a:pPr marL="36000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Для расширения автономной системы до полнофункциональной</a:t>
            </a:r>
          </a:p>
          <a:p>
            <a:pPr marL="36000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системы «Школьное окно» необходимо дополнительно установить:</a:t>
            </a:r>
          </a:p>
          <a:p>
            <a:pPr marL="360000" indent="-360000" algn="just">
              <a:spcBef>
                <a:spcPts val="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модуль проходной,</a:t>
            </a: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модуль интеграции с электронным журналом,</a:t>
            </a: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модуль медицинского кабинета,</a:t>
            </a:r>
          </a:p>
          <a:p>
            <a:pPr marL="360000" indent="-36000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библиотечный модуль.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2590800"/>
            <a:ext cx="8229600" cy="335280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Аналогичная биометрическая система «Родничок» адаптирована для детских садов и позволяет обеспечить безопасность за счет исключения прохода посторонних лиц, вести объективный контроль и учет рабочего времени сотрудников детского сада. </a:t>
            </a: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Предусмотрены функции оповещения родителей с помощью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смс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-сообщений. В чрезвычайных ситуациях оповещение полиции и руководства учреждения вызывается путем нажатия тревожной кнопки или путем прикладывания к биометрическому сенсору «тревожного» пальца - открытие двери под принуждением.</a:t>
            </a:r>
          </a:p>
          <a:p>
            <a:pPr marL="0" indent="0" algn="just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0" algn="just">
              <a:spcBef>
                <a:spcPts val="600"/>
              </a:spcBef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ic.jpg"/>
          <p:cNvPicPr>
            <a:picLocks noChangeAspect="1"/>
          </p:cNvPicPr>
          <p:nvPr/>
        </p:nvPicPr>
        <p:blipFill>
          <a:blip r:embed="rId2">
            <a:lum bright="12000" contrast="-15000"/>
          </a:blip>
          <a:stretch>
            <a:fillRect/>
          </a:stretch>
        </p:blipFill>
        <p:spPr>
          <a:xfrm>
            <a:off x="504000" y="609600"/>
            <a:ext cx="3505200" cy="17455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62400" y="965537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Биометрическая система</a:t>
            </a:r>
          </a:p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Безопасности для дошкольных учреждений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5600" y="1676400"/>
            <a:ext cx="5791200" cy="3200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«Школьное окно»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внедрена в 28 школах Российской Федерации: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Якутия, Ханты-мансийский округ, Тюменская, Свердловская, Челябинская область, города: Москва, Уфа, Екатеринбург, Челябинск, Чебоксары, Мирный, Серпухов, Ноябрьск, Сургут, Тюмень и другие.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«Родничок»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внедрена в детском саду г. Миасса, Челябинской области.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4" descr="D:\WWW\Stock\Picture\School\фото школа 1298\DSC03928.JPG"/>
          <p:cNvPicPr>
            <a:picLocks noChangeAspect="1" noChangeArrowheads="1"/>
          </p:cNvPicPr>
          <p:nvPr/>
        </p:nvPicPr>
        <p:blipFill>
          <a:blip r:embed="rId2" cstate="print">
            <a:lum bright="3000" contrast="20000"/>
          </a:blip>
          <a:stretch>
            <a:fillRect/>
          </a:stretch>
        </p:blipFill>
        <p:spPr bwMode="auto">
          <a:xfrm>
            <a:off x="432000" y="945000"/>
            <a:ext cx="2269375" cy="302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D:\obmen\School\Презентация школьное окно\s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00" y="4014000"/>
            <a:ext cx="2268000" cy="17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3419475"/>
            <a:ext cx="8929688" cy="1439863"/>
          </a:xfrm>
          <a:prstGeom prst="rect">
            <a:avLst/>
          </a:prstGeom>
          <a:gradFill>
            <a:gsLst>
              <a:gs pos="0">
                <a:srgbClr val="729DDC">
                  <a:alpha val="15000"/>
                </a:srgbClr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50" y="1979613"/>
            <a:ext cx="8858250" cy="1439862"/>
          </a:xfrm>
          <a:prstGeom prst="rect">
            <a:avLst/>
          </a:prstGeom>
          <a:gradFill>
            <a:gsLst>
              <a:gs pos="0">
                <a:srgbClr val="729DDC">
                  <a:alpha val="15000"/>
                </a:srgbClr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332" name="TextBox 22"/>
          <p:cNvSpPr txBox="1">
            <a:spLocks noChangeArrowheads="1"/>
          </p:cNvSpPr>
          <p:nvPr/>
        </p:nvSpPr>
        <p:spPr bwMode="auto">
          <a:xfrm>
            <a:off x="0" y="5000625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456318, 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Челябинская обл., г. Миасс, ул. Луначарского, 4 </a:t>
            </a:r>
            <a:endParaRPr lang="en-US" sz="2000" dirty="0">
              <a:solidFill>
                <a:srgbClr val="002060"/>
              </a:solidFill>
              <a:latin typeface="+mn-lt"/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тел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./</a:t>
            </a: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факс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: +7 (3513) 530895, 546800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Эл. почта</a:t>
            </a:r>
            <a:r>
              <a:rPr lang="en-US" sz="2000" dirty="0">
                <a:solidFill>
                  <a:srgbClr val="002060"/>
                </a:solidFill>
                <a:latin typeface="+mn-lt"/>
                <a:cs typeface="Arial" charset="0"/>
              </a:rPr>
              <a:t>: </a:t>
            </a:r>
            <a:r>
              <a:rPr lang="en-US" sz="2000" dirty="0">
                <a:solidFill>
                  <a:srgbClr val="00B0F0"/>
                </a:solidFill>
                <a:latin typeface="+mn-lt"/>
                <a:cs typeface="Arial" charset="0"/>
              </a:rPr>
              <a:t>sales@sonda-tech.com</a:t>
            </a:r>
          </a:p>
          <a:p>
            <a:pPr algn="ctr">
              <a:defRPr/>
            </a:pPr>
            <a:r>
              <a:rPr lang="ru-RU" sz="2000" dirty="0">
                <a:solidFill>
                  <a:srgbClr val="002060"/>
                </a:solidFill>
                <a:latin typeface="+mn-lt"/>
                <a:cs typeface="Arial" charset="0"/>
              </a:rPr>
              <a:t>Сайт:</a:t>
            </a:r>
            <a:r>
              <a:rPr lang="ru-RU" sz="2000" dirty="0">
                <a:solidFill>
                  <a:srgbClr val="00B0F0"/>
                </a:solidFill>
                <a:latin typeface="+mn-lt"/>
                <a:cs typeface="Arial" charset="0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+mn-lt"/>
                <a:cs typeface="Arial" charset="0"/>
              </a:rPr>
              <a:t>www.sonda-tech.com</a:t>
            </a:r>
            <a:endParaRPr lang="ru-RU" sz="2000" dirty="0">
              <a:solidFill>
                <a:srgbClr val="00B0F0"/>
              </a:solidFill>
              <a:latin typeface="+mn-lt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69177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Биометрические решения</a:t>
            </a:r>
          </a:p>
          <a:p>
            <a:pPr algn="ctr">
              <a:defRPr/>
            </a:pPr>
            <a:r>
              <a:rPr lang="ru-RU" sz="2400" b="1" i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защиты и удобства граждан</a:t>
            </a:r>
          </a:p>
        </p:txBody>
      </p:sp>
      <p:pic>
        <p:nvPicPr>
          <p:cNvPr id="45062" name="Picture 14" descr="D:\Sonda\!AI\book\2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8650" y="197961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5" descr="D:\Sonda\!AI\book\1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788" y="19796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6" descr="D:\Sonda\!AI\book\3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1979613"/>
            <a:ext cx="1441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7" descr="D:\Sonda\!AI\book\4A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8650" y="34194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8" descr="D:\Sonda\!AI\book\dia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8513" y="197961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19" descr="D:\Sonda\!AI\book\5S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88238" y="34194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20" descr="D:\Sonda\!AI\book\scan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8375" y="341947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1" descr="D:\Sonda\!AI\book\devi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08513" y="341947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656000"/>
            <a:ext cx="8229600" cy="4135200"/>
          </a:xfrm>
        </p:spPr>
        <p:txBody>
          <a:bodyPr/>
          <a:lstStyle/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Исключение прохода посторонних лиц.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Вход / выход по отпечатку пальца или пластиковой карте.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Функции «тревожного» пальца и тревожной кнопки.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Безналичная оплата обедов в школьной столовой.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Автоматическая регистрация в электронном классном журнале прихода учащихся в школу, рассылка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СМС-сообщений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родителям о времени прихода / ухода учащегося из школы, а также полученных за день оценках.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Автоматическая регистрация обращений ребенка в медицинский кабинет с рассылкой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СМС-сообщений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родителям.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Ведение электронного формуляра в школьной библиотеке.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Основные функции системы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1656000"/>
            <a:ext cx="8229600" cy="4038600"/>
          </a:xfrm>
        </p:spPr>
        <p:txBody>
          <a:bodyPr/>
          <a:lstStyle/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Ведение электронного документооборота в полном объеме.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Ведение электронного классного журнала.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управленческой отчетности.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аналитической работы за любой период времени.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Автоматическое формирование статистических отчетов.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line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тестирования с автоматической проверкой знаний.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line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контроль со стороны родителей за посещаемостью и успеваемостью ребенка.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постоянной связи «родитель-учитель-ученик» через интернет и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смс-рассылки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Автоматизированный учет рабочего времени сотрудников.</a:t>
            </a:r>
          </a:p>
          <a:p>
            <a:pPr marL="360000" lvl="0" indent="-360000">
              <a:spcBef>
                <a:spcPts val="600"/>
              </a:spcBef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Основные функции системы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Sonda\!AI\Present_Pic\Schoo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14113"/>
            <a:ext cx="7632000" cy="565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4419600"/>
            <a:ext cx="8229600" cy="1371600"/>
          </a:xfrm>
        </p:spPr>
        <p:txBody>
          <a:bodyPr/>
          <a:lstStyle/>
          <a:p>
            <a:pPr marL="360000" indent="-360000" algn="just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Биометрическая регистрация школьников осуществляется на добровольной основе только с письменного согласия родителей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Нежелающие проходить регистрацию пользуются пластиковыми картами.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SS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88" y="609600"/>
            <a:ext cx="7154912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2000" y="4267200"/>
            <a:ext cx="8229600" cy="1828800"/>
          </a:xfrm>
        </p:spPr>
        <p:txBody>
          <a:bodyPr/>
          <a:lstStyle/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Нецелевое использование отпечатков пальцев исключено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Изображения отпечатков в базе данных не хранятся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Для идентификации используется только их цифровой код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Восстановить из такого кода изображение невозможно</a:t>
            </a:r>
          </a:p>
          <a:p>
            <a:pPr marL="360000" indent="-360000">
              <a:spcBef>
                <a:spcPts val="600"/>
              </a:spcBef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SF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2" y="609600"/>
            <a:ext cx="7010398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ar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2227">
            <a:off x="1105727" y="3842047"/>
            <a:ext cx="3031623" cy="168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000" y="900000"/>
            <a:ext cx="4114800" cy="3886200"/>
          </a:xfrm>
        </p:spPr>
        <p:txBody>
          <a:bodyPr numCol="1"/>
          <a:lstStyle/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Время идентификации 1 сек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Идентифицируется карта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Может пройти</a:t>
            </a:r>
            <a:r>
              <a:rPr lang="en-US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посторонний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 одной карте могут пройти несколько человек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Можно забыть, утерять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Ограниченный срок годности</a:t>
            </a: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Дополнительные расходы на приобретение / замену</a:t>
            </a: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Font typeface="Wingdings" pitchFamily="2" charset="2"/>
              <a:buChar char="ü"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indent="-360000">
              <a:spcBef>
                <a:spcPts val="60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FP_1.png"/>
          <p:cNvPicPr>
            <a:picLocks noChangeAspect="1"/>
          </p:cNvPicPr>
          <p:nvPr/>
        </p:nvPicPr>
        <p:blipFill>
          <a:blip r:embed="rId3">
            <a:lum bright="26000" contrast="-33000"/>
          </a:blip>
          <a:stretch>
            <a:fillRect/>
          </a:stretch>
        </p:blipFill>
        <p:spPr>
          <a:xfrm rot="20776181">
            <a:off x="5664041" y="2513988"/>
            <a:ext cx="2289102" cy="3056623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4680000" y="900000"/>
            <a:ext cx="423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Время идентификации 1-2 сек</a:t>
            </a: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Идентифицируется человек</a:t>
            </a: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Посторонний не пройдет</a:t>
            </a: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Несколько человек не</a:t>
            </a:r>
            <a:r>
              <a:rPr kumimoji="0" lang="ru-RU" sz="2000" b="0" i="0" u="none" strike="noStrike" kern="1200" cap="none" spc="0" normalizeH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пройдут</a:t>
            </a: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Палец всегда с собой, его не потерять и не забыть</a:t>
            </a: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Отпечаток не меняется на протяжении жизни, </a:t>
            </a:r>
            <a:r>
              <a:rPr kumimoji="0" lang="ru-RU" sz="2000" b="0" i="0" u="none" strike="noStrike" kern="1200" cap="none" spc="0" normalizeH="0" baseline="0" noProof="0" dirty="0" err="1" smtClean="0">
                <a:ln w="11430"/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п</a:t>
            </a: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ере- регистрация не требуется</a:t>
            </a: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lvl="0" indent="-3600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Дополнительных расходов не требуется</a:t>
            </a:r>
          </a:p>
          <a:p>
            <a:pPr marL="360000" indent="-360000" eaLnBrk="0" hangingPunct="0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Удобен к применению</a:t>
            </a: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Безопасен в использовании</a:t>
            </a: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 w="11430"/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371600" y="3200400"/>
            <a:ext cx="640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85690"/>
            <a:ext cx="45720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6EB4"/>
                </a:solidFill>
              </a:rPr>
              <a:t>Пластиковая карта</a:t>
            </a:r>
            <a:endParaRPr lang="ru-RU" sz="2000" b="1" dirty="0">
              <a:solidFill>
                <a:srgbClr val="1E6EB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8569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E6EB4"/>
                </a:solidFill>
              </a:rPr>
              <a:t>Отпечаток пальца</a:t>
            </a:r>
            <a:endParaRPr lang="ru-RU" sz="2000" b="1" dirty="0">
              <a:solidFill>
                <a:srgbClr val="1E6EB4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Безналичная оплата обедов в школьной столовой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32000" y="1600200"/>
            <a:ext cx="8254800" cy="3810000"/>
          </a:xfrm>
        </p:spPr>
        <p:txBody>
          <a:bodyPr/>
          <a:lstStyle/>
          <a:p>
            <a:pPr marL="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Расчеты за питание детей в школьной столовой организуются напрямую с поставщиком услуг, минуя посредника в лице школы. Деньги за питание снимаются с банковской карты родителей или социальной карты учащегося по отпечатку пальца. Карта остается у родителей, тем самым гарантируется ее сохранность.</a:t>
            </a:r>
          </a:p>
          <a:p>
            <a:pPr marL="0" indent="-360000" algn="just">
              <a:spcBef>
                <a:spcPts val="0"/>
              </a:spcBef>
              <a:buNone/>
              <a:defRPr/>
            </a:pPr>
            <a:endParaRPr lang="ru-RU" sz="2000" dirty="0" smtClean="0">
              <a:ln w="11430"/>
              <a:solidFill>
                <a:srgbClr val="00206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indent="-360000" algn="just">
              <a:spcBef>
                <a:spcPts val="0"/>
              </a:spcBef>
              <a:buNone/>
              <a:defRPr/>
            </a:pPr>
            <a:r>
              <a:rPr lang="ru-RU" sz="2000" dirty="0" smtClean="0">
                <a:ln w="11430"/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Использование отпечатка пальца гарантирует обслуживание не карточки , а конкретного ребенка. Прикладывая палец к сканеру, установленному в школьной столовой, учащийся отправляет запрос к платежной системе на списание стоимости питания. При отсутствии средств на банковской карте возможно обслуживание детей в кредит.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О_столова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772400" cy="5666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2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1E6EB4"/>
                </a:solidFill>
                <a:latin typeface="BauhausCTT Heavy" pitchFamily="34" charset="0"/>
              </a:rPr>
              <a:t>Школьное окно - столовая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1542</TotalTime>
  <Words>812</Words>
  <Application>Microsoft PowerPoint</Application>
  <PresentationFormat>Экран (4:3)</PresentationFormat>
  <Paragraphs>144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Ankor</cp:lastModifiedBy>
  <cp:revision>184</cp:revision>
  <cp:lastPrinted>1601-01-01T00:00:00Z</cp:lastPrinted>
  <dcterms:created xsi:type="dcterms:W3CDTF">1601-01-01T00:00:00Z</dcterms:created>
  <dcterms:modified xsi:type="dcterms:W3CDTF">2012-04-26T06:49:19Z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