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375" r:id="rId2"/>
    <p:sldId id="461" r:id="rId3"/>
    <p:sldId id="480" r:id="rId4"/>
    <p:sldId id="464" r:id="rId5"/>
    <p:sldId id="482" r:id="rId6"/>
    <p:sldId id="488" r:id="rId7"/>
    <p:sldId id="483" r:id="rId8"/>
    <p:sldId id="484" r:id="rId9"/>
    <p:sldId id="486" r:id="rId10"/>
    <p:sldId id="479" r:id="rId11"/>
    <p:sldId id="407" r:id="rId12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0898"/>
    <a:srgbClr val="F0F0F0"/>
    <a:srgbClr val="FF00FF"/>
    <a:srgbClr val="FF575B"/>
    <a:srgbClr val="764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72" autoAdjust="0"/>
    <p:restoredTop sz="91449" autoAdjust="0"/>
  </p:normalViewPr>
  <p:slideViewPr>
    <p:cSldViewPr>
      <p:cViewPr>
        <p:scale>
          <a:sx n="75" d="100"/>
          <a:sy n="75" d="100"/>
        </p:scale>
        <p:origin x="-1224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30" d="100"/>
          <a:sy n="130" d="100"/>
        </p:scale>
        <p:origin x="-924" y="300"/>
      </p:cViewPr>
      <p:guideLst>
        <p:guide orient="horz" pos="3128"/>
        <p:guide pos="2142"/>
      </p:guideLst>
    </p:cSldViewPr>
  </p:notes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0CCE0B-80A3-427E-9686-1812A4181CDC}" type="doc">
      <dgm:prSet loTypeId="urn:microsoft.com/office/officeart/2005/8/layout/defaul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60F2A08-CEF3-479A-AF66-39EC7B3C571C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Гуманитарный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E1D77D-C3FF-45F8-B388-A67509E9FB7A}" type="parTrans" cxnId="{6BB5031D-3819-4A8D-9E92-C5EAF1B7AEEB}">
      <dgm:prSet/>
      <dgm:spPr/>
      <dgm:t>
        <a:bodyPr/>
        <a:lstStyle/>
        <a:p>
          <a:endParaRPr lang="ru-RU"/>
        </a:p>
      </dgm:t>
    </dgm:pt>
    <dgm:pt modelId="{138C6ECE-2863-4E55-B456-76E03A2ED5CD}" type="sibTrans" cxnId="{6BB5031D-3819-4A8D-9E92-C5EAF1B7AEEB}">
      <dgm:prSet/>
      <dgm:spPr/>
      <dgm:t>
        <a:bodyPr/>
        <a:lstStyle/>
        <a:p>
          <a:endParaRPr lang="ru-RU"/>
        </a:p>
      </dgm:t>
    </dgm:pt>
    <dgm:pt modelId="{3D23A58E-F615-4066-9CD0-4D75A486B107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Физический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C5BE06-ABD2-44B4-9E2D-5C5DC3D3C84F}" type="parTrans" cxnId="{B92A038D-3ED9-4A79-949C-87094122F46C}">
      <dgm:prSet/>
      <dgm:spPr/>
      <dgm:t>
        <a:bodyPr/>
        <a:lstStyle/>
        <a:p>
          <a:endParaRPr lang="ru-RU"/>
        </a:p>
      </dgm:t>
    </dgm:pt>
    <dgm:pt modelId="{B683DEB2-DEB9-441A-984B-B256BAADEA0C}" type="sibTrans" cxnId="{B92A038D-3ED9-4A79-949C-87094122F46C}">
      <dgm:prSet/>
      <dgm:spPr/>
      <dgm:t>
        <a:bodyPr/>
        <a:lstStyle/>
        <a:p>
          <a:endParaRPr lang="ru-RU"/>
        </a:p>
      </dgm:t>
    </dgm:pt>
    <dgm:pt modelId="{C4D2F033-90E2-4F7C-BDAF-D4323E995D2B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Метрологический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1EDBA5-231E-4321-A39D-9F1FC3397108}" type="parTrans" cxnId="{36226E4A-0CD3-48FE-8336-C1206C2D1AFF}">
      <dgm:prSet/>
      <dgm:spPr/>
      <dgm:t>
        <a:bodyPr/>
        <a:lstStyle/>
        <a:p>
          <a:endParaRPr lang="ru-RU"/>
        </a:p>
      </dgm:t>
    </dgm:pt>
    <dgm:pt modelId="{AF9358C7-5303-4065-A7F7-3E3A252EBF87}" type="sibTrans" cxnId="{36226E4A-0CD3-48FE-8336-C1206C2D1AFF}">
      <dgm:prSet/>
      <dgm:spPr/>
      <dgm:t>
        <a:bodyPr/>
        <a:lstStyle/>
        <a:p>
          <a:endParaRPr lang="ru-RU"/>
        </a:p>
      </dgm:t>
    </dgm:pt>
    <dgm:pt modelId="{C2DC0CEA-A896-42B2-8642-1336FDCB3E93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Программный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D2495-5109-4D15-8662-AD4FE87A1E87}" type="parTrans" cxnId="{093EE8A3-D215-4379-83B2-94E02E7C3E4D}">
      <dgm:prSet/>
      <dgm:spPr/>
      <dgm:t>
        <a:bodyPr/>
        <a:lstStyle/>
        <a:p>
          <a:endParaRPr lang="ru-RU"/>
        </a:p>
      </dgm:t>
    </dgm:pt>
    <dgm:pt modelId="{C2FE6AF3-EBFF-4560-A611-3E39854DC295}" type="sibTrans" cxnId="{093EE8A3-D215-4379-83B2-94E02E7C3E4D}">
      <dgm:prSet/>
      <dgm:spPr/>
      <dgm:t>
        <a:bodyPr/>
        <a:lstStyle/>
        <a:p>
          <a:endParaRPr lang="ru-RU"/>
        </a:p>
      </dgm:t>
    </dgm:pt>
    <dgm:pt modelId="{B73FAD49-29AF-4C78-A443-0EBB6742C328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Программный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20C081-1885-4281-801F-5B069F8763CB}" type="parTrans" cxnId="{660A5089-288D-41C4-A1BE-904336D98DD4}">
      <dgm:prSet/>
      <dgm:spPr/>
      <dgm:t>
        <a:bodyPr/>
        <a:lstStyle/>
        <a:p>
          <a:endParaRPr lang="ru-RU"/>
        </a:p>
      </dgm:t>
    </dgm:pt>
    <dgm:pt modelId="{C19C6DAA-9665-4235-9C6B-B63D152860CC}" type="sibTrans" cxnId="{660A5089-288D-41C4-A1BE-904336D98DD4}">
      <dgm:prSet/>
      <dgm:spPr/>
      <dgm:t>
        <a:bodyPr/>
        <a:lstStyle/>
        <a:p>
          <a:endParaRPr lang="ru-RU"/>
        </a:p>
      </dgm:t>
    </dgm:pt>
    <dgm:pt modelId="{8C30B4E1-91BA-4093-9EA3-36E48C029EB3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Математический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E27E8D-CB73-4F2A-8053-844E6E07C70B}" type="parTrans" cxnId="{C166717C-275F-47AF-8594-F51BDA27953E}">
      <dgm:prSet/>
      <dgm:spPr/>
      <dgm:t>
        <a:bodyPr/>
        <a:lstStyle/>
        <a:p>
          <a:endParaRPr lang="ru-RU"/>
        </a:p>
      </dgm:t>
    </dgm:pt>
    <dgm:pt modelId="{4F00CD9D-25DC-4084-A0B3-06DA0562B93B}" type="sibTrans" cxnId="{C166717C-275F-47AF-8594-F51BDA27953E}">
      <dgm:prSet/>
      <dgm:spPr/>
      <dgm:t>
        <a:bodyPr/>
        <a:lstStyle/>
        <a:p>
          <a:endParaRPr lang="ru-RU"/>
        </a:p>
      </dgm:t>
    </dgm:pt>
    <dgm:pt modelId="{390BC5D7-0113-4562-BD72-22F6C9E0F82A}" type="pres">
      <dgm:prSet presAssocID="{E30CCE0B-80A3-427E-9686-1812A4181CD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404E36-9AA8-4647-9C78-BC52BA8AF8B5}" type="pres">
      <dgm:prSet presAssocID="{B60F2A08-CEF3-479A-AF66-39EC7B3C571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71E0DE-C89E-418F-92A6-52C23C69CD07}" type="pres">
      <dgm:prSet presAssocID="{138C6ECE-2863-4E55-B456-76E03A2ED5CD}" presName="sibTrans" presStyleCnt="0"/>
      <dgm:spPr/>
    </dgm:pt>
    <dgm:pt modelId="{3BD354FC-3BEA-48C7-A476-03D2BFF8F3FC}" type="pres">
      <dgm:prSet presAssocID="{8C30B4E1-91BA-4093-9EA3-36E48C029EB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2CFC25-9D8D-46D9-8E79-BD581B82C7D4}" type="pres">
      <dgm:prSet presAssocID="{4F00CD9D-25DC-4084-A0B3-06DA0562B93B}" presName="sibTrans" presStyleCnt="0"/>
      <dgm:spPr/>
    </dgm:pt>
    <dgm:pt modelId="{AB20DBE2-3E2D-4C63-91C5-015504E96E32}" type="pres">
      <dgm:prSet presAssocID="{3D23A58E-F615-4066-9CD0-4D75A486B10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05D83-EC98-4AE4-B887-B59756CF3A08}" type="pres">
      <dgm:prSet presAssocID="{B683DEB2-DEB9-441A-984B-B256BAADEA0C}" presName="sibTrans" presStyleCnt="0"/>
      <dgm:spPr/>
    </dgm:pt>
    <dgm:pt modelId="{67E07F83-8BE0-4C2A-A9C3-3ED4515A68B0}" type="pres">
      <dgm:prSet presAssocID="{C4D2F033-90E2-4F7C-BDAF-D4323E995D2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874CA-6053-46BC-838A-CC4B2118CDB9}" type="pres">
      <dgm:prSet presAssocID="{AF9358C7-5303-4065-A7F7-3E3A252EBF87}" presName="sibTrans" presStyleCnt="0"/>
      <dgm:spPr/>
    </dgm:pt>
    <dgm:pt modelId="{A5B14C95-9E10-4B93-8775-16445566CC7F}" type="pres">
      <dgm:prSet presAssocID="{C2DC0CEA-A896-42B2-8642-1336FDCB3E9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7462FA-5847-420F-AAFE-06F5C5FD04C7}" type="pres">
      <dgm:prSet presAssocID="{C2FE6AF3-EBFF-4560-A611-3E39854DC295}" presName="sibTrans" presStyleCnt="0"/>
      <dgm:spPr/>
    </dgm:pt>
    <dgm:pt modelId="{551CF2C0-40F9-45FB-9D11-D4C1EB607D57}" type="pres">
      <dgm:prSet presAssocID="{B73FAD49-29AF-4C78-A443-0EBB6742C32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0A5089-288D-41C4-A1BE-904336D98DD4}" srcId="{E30CCE0B-80A3-427E-9686-1812A4181CDC}" destId="{B73FAD49-29AF-4C78-A443-0EBB6742C328}" srcOrd="5" destOrd="0" parTransId="{8820C081-1885-4281-801F-5B069F8763CB}" sibTransId="{C19C6DAA-9665-4235-9C6B-B63D152860CC}"/>
    <dgm:cxn modelId="{B1180D8E-E908-4F70-BDF2-FA744412551D}" type="presOf" srcId="{B60F2A08-CEF3-479A-AF66-39EC7B3C571C}" destId="{EA404E36-9AA8-4647-9C78-BC52BA8AF8B5}" srcOrd="0" destOrd="0" presId="urn:microsoft.com/office/officeart/2005/8/layout/default"/>
    <dgm:cxn modelId="{D082ABB2-0AB0-49C1-B97F-52DD1D1A10E1}" type="presOf" srcId="{C2DC0CEA-A896-42B2-8642-1336FDCB3E93}" destId="{A5B14C95-9E10-4B93-8775-16445566CC7F}" srcOrd="0" destOrd="0" presId="urn:microsoft.com/office/officeart/2005/8/layout/default"/>
    <dgm:cxn modelId="{6BB5031D-3819-4A8D-9E92-C5EAF1B7AEEB}" srcId="{E30CCE0B-80A3-427E-9686-1812A4181CDC}" destId="{B60F2A08-CEF3-479A-AF66-39EC7B3C571C}" srcOrd="0" destOrd="0" parTransId="{61E1D77D-C3FF-45F8-B388-A67509E9FB7A}" sibTransId="{138C6ECE-2863-4E55-B456-76E03A2ED5CD}"/>
    <dgm:cxn modelId="{B92A038D-3ED9-4A79-949C-87094122F46C}" srcId="{E30CCE0B-80A3-427E-9686-1812A4181CDC}" destId="{3D23A58E-F615-4066-9CD0-4D75A486B107}" srcOrd="2" destOrd="0" parTransId="{CFC5BE06-ABD2-44B4-9E2D-5C5DC3D3C84F}" sibTransId="{B683DEB2-DEB9-441A-984B-B256BAADEA0C}"/>
    <dgm:cxn modelId="{093EE8A3-D215-4379-83B2-94E02E7C3E4D}" srcId="{E30CCE0B-80A3-427E-9686-1812A4181CDC}" destId="{C2DC0CEA-A896-42B2-8642-1336FDCB3E93}" srcOrd="4" destOrd="0" parTransId="{35AD2495-5109-4D15-8662-AD4FE87A1E87}" sibTransId="{C2FE6AF3-EBFF-4560-A611-3E39854DC295}"/>
    <dgm:cxn modelId="{36226E4A-0CD3-48FE-8336-C1206C2D1AFF}" srcId="{E30CCE0B-80A3-427E-9686-1812A4181CDC}" destId="{C4D2F033-90E2-4F7C-BDAF-D4323E995D2B}" srcOrd="3" destOrd="0" parTransId="{611EDBA5-231E-4321-A39D-9F1FC3397108}" sibTransId="{AF9358C7-5303-4065-A7F7-3E3A252EBF87}"/>
    <dgm:cxn modelId="{59803C01-66E2-4D05-9029-6D61D25630D0}" type="presOf" srcId="{B73FAD49-29AF-4C78-A443-0EBB6742C328}" destId="{551CF2C0-40F9-45FB-9D11-D4C1EB607D57}" srcOrd="0" destOrd="0" presId="urn:microsoft.com/office/officeart/2005/8/layout/default"/>
    <dgm:cxn modelId="{9EAB3A95-EBD8-45B8-B6F3-9CA36B712284}" type="presOf" srcId="{8C30B4E1-91BA-4093-9EA3-36E48C029EB3}" destId="{3BD354FC-3BEA-48C7-A476-03D2BFF8F3FC}" srcOrd="0" destOrd="0" presId="urn:microsoft.com/office/officeart/2005/8/layout/default"/>
    <dgm:cxn modelId="{480EE77B-6182-4056-9780-DDA8AFA3F6D6}" type="presOf" srcId="{C4D2F033-90E2-4F7C-BDAF-D4323E995D2B}" destId="{67E07F83-8BE0-4C2A-A9C3-3ED4515A68B0}" srcOrd="0" destOrd="0" presId="urn:microsoft.com/office/officeart/2005/8/layout/default"/>
    <dgm:cxn modelId="{61B7CE5F-5A6B-46F8-BAFB-4D9950718657}" type="presOf" srcId="{E30CCE0B-80A3-427E-9686-1812A4181CDC}" destId="{390BC5D7-0113-4562-BD72-22F6C9E0F82A}" srcOrd="0" destOrd="0" presId="urn:microsoft.com/office/officeart/2005/8/layout/default"/>
    <dgm:cxn modelId="{C166717C-275F-47AF-8594-F51BDA27953E}" srcId="{E30CCE0B-80A3-427E-9686-1812A4181CDC}" destId="{8C30B4E1-91BA-4093-9EA3-36E48C029EB3}" srcOrd="1" destOrd="0" parTransId="{D2E27E8D-CB73-4F2A-8053-844E6E07C70B}" sibTransId="{4F00CD9D-25DC-4084-A0B3-06DA0562B93B}"/>
    <dgm:cxn modelId="{54E54130-62D6-4057-800D-6CA347D479BF}" type="presOf" srcId="{3D23A58E-F615-4066-9CD0-4D75A486B107}" destId="{AB20DBE2-3E2D-4C63-91C5-015504E96E32}" srcOrd="0" destOrd="0" presId="urn:microsoft.com/office/officeart/2005/8/layout/default"/>
    <dgm:cxn modelId="{FC5E7426-2DCD-4F46-AC7E-3E1177A0A28C}" type="presParOf" srcId="{390BC5D7-0113-4562-BD72-22F6C9E0F82A}" destId="{EA404E36-9AA8-4647-9C78-BC52BA8AF8B5}" srcOrd="0" destOrd="0" presId="urn:microsoft.com/office/officeart/2005/8/layout/default"/>
    <dgm:cxn modelId="{59072B25-DF61-4A3C-AD54-6056A41E45B2}" type="presParOf" srcId="{390BC5D7-0113-4562-BD72-22F6C9E0F82A}" destId="{E571E0DE-C89E-418F-92A6-52C23C69CD07}" srcOrd="1" destOrd="0" presId="urn:microsoft.com/office/officeart/2005/8/layout/default"/>
    <dgm:cxn modelId="{48FEB7C6-2C80-4C06-890F-F4D62B073C25}" type="presParOf" srcId="{390BC5D7-0113-4562-BD72-22F6C9E0F82A}" destId="{3BD354FC-3BEA-48C7-A476-03D2BFF8F3FC}" srcOrd="2" destOrd="0" presId="urn:microsoft.com/office/officeart/2005/8/layout/default"/>
    <dgm:cxn modelId="{9812E576-AA1B-4E4D-948F-3DA0A3EED604}" type="presParOf" srcId="{390BC5D7-0113-4562-BD72-22F6C9E0F82A}" destId="{C22CFC25-9D8D-46D9-8E79-BD581B82C7D4}" srcOrd="3" destOrd="0" presId="urn:microsoft.com/office/officeart/2005/8/layout/default"/>
    <dgm:cxn modelId="{E6636FAA-3D49-4B8A-AD22-19ECF0CB94DE}" type="presParOf" srcId="{390BC5D7-0113-4562-BD72-22F6C9E0F82A}" destId="{AB20DBE2-3E2D-4C63-91C5-015504E96E32}" srcOrd="4" destOrd="0" presId="urn:microsoft.com/office/officeart/2005/8/layout/default"/>
    <dgm:cxn modelId="{0C7B811A-CE83-48F6-A609-AC7F318E4F35}" type="presParOf" srcId="{390BC5D7-0113-4562-BD72-22F6C9E0F82A}" destId="{27B05D83-EC98-4AE4-B887-B59756CF3A08}" srcOrd="5" destOrd="0" presId="urn:microsoft.com/office/officeart/2005/8/layout/default"/>
    <dgm:cxn modelId="{A3B546A9-CE67-4A8A-8A2B-AA1E4F752D19}" type="presParOf" srcId="{390BC5D7-0113-4562-BD72-22F6C9E0F82A}" destId="{67E07F83-8BE0-4C2A-A9C3-3ED4515A68B0}" srcOrd="6" destOrd="0" presId="urn:microsoft.com/office/officeart/2005/8/layout/default"/>
    <dgm:cxn modelId="{0A64F68B-82AF-46AA-9097-C8A3BA5120E4}" type="presParOf" srcId="{390BC5D7-0113-4562-BD72-22F6C9E0F82A}" destId="{F26874CA-6053-46BC-838A-CC4B2118CDB9}" srcOrd="7" destOrd="0" presId="urn:microsoft.com/office/officeart/2005/8/layout/default"/>
    <dgm:cxn modelId="{67F8F655-BF3D-4F09-AD8A-FF57DD2C13C7}" type="presParOf" srcId="{390BC5D7-0113-4562-BD72-22F6C9E0F82A}" destId="{A5B14C95-9E10-4B93-8775-16445566CC7F}" srcOrd="8" destOrd="0" presId="urn:microsoft.com/office/officeart/2005/8/layout/default"/>
    <dgm:cxn modelId="{AC1BBDC5-448E-486D-B694-DA12CD4C2B5A}" type="presParOf" srcId="{390BC5D7-0113-4562-BD72-22F6C9E0F82A}" destId="{857462FA-5847-420F-AAFE-06F5C5FD04C7}" srcOrd="9" destOrd="0" presId="urn:microsoft.com/office/officeart/2005/8/layout/default"/>
    <dgm:cxn modelId="{9D6D85B6-99CA-45AB-B49C-A405A15ED8E5}" type="presParOf" srcId="{390BC5D7-0113-4562-BD72-22F6C9E0F82A}" destId="{551CF2C0-40F9-45FB-9D11-D4C1EB607D5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0CCE0B-80A3-427E-9686-1812A4181CDC}" type="doc">
      <dgm:prSet loTypeId="urn:microsoft.com/office/officeart/2005/8/layout/defaul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D23A58E-F615-4066-9CD0-4D75A486B107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FC5BE06-ABD2-44B4-9E2D-5C5DC3D3C84F}" type="parTrans" cxnId="{B92A038D-3ED9-4A79-949C-87094122F46C}">
      <dgm:prSet/>
      <dgm:spPr/>
      <dgm:t>
        <a:bodyPr/>
        <a:lstStyle/>
        <a:p>
          <a:endParaRPr lang="ru-RU"/>
        </a:p>
      </dgm:t>
    </dgm:pt>
    <dgm:pt modelId="{B683DEB2-DEB9-441A-984B-B256BAADEA0C}" type="sibTrans" cxnId="{B92A038D-3ED9-4A79-949C-87094122F46C}">
      <dgm:prSet/>
      <dgm:spPr/>
      <dgm:t>
        <a:bodyPr/>
        <a:lstStyle/>
        <a:p>
          <a:endParaRPr lang="ru-RU"/>
        </a:p>
      </dgm:t>
    </dgm:pt>
    <dgm:pt modelId="{C4D2F033-90E2-4F7C-BDAF-D4323E995D2B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11EDBA5-231E-4321-A39D-9F1FC3397108}" type="parTrans" cxnId="{36226E4A-0CD3-48FE-8336-C1206C2D1AFF}">
      <dgm:prSet/>
      <dgm:spPr/>
      <dgm:t>
        <a:bodyPr/>
        <a:lstStyle/>
        <a:p>
          <a:endParaRPr lang="ru-RU"/>
        </a:p>
      </dgm:t>
    </dgm:pt>
    <dgm:pt modelId="{AF9358C7-5303-4065-A7F7-3E3A252EBF87}" type="sibTrans" cxnId="{36226E4A-0CD3-48FE-8336-C1206C2D1AFF}">
      <dgm:prSet/>
      <dgm:spPr/>
      <dgm:t>
        <a:bodyPr/>
        <a:lstStyle/>
        <a:p>
          <a:endParaRPr lang="ru-RU"/>
        </a:p>
      </dgm:t>
    </dgm:pt>
    <dgm:pt modelId="{8C30B4E1-91BA-4093-9EA3-36E48C029EB3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D2E27E8D-CB73-4F2A-8053-844E6E07C70B}" type="parTrans" cxnId="{C166717C-275F-47AF-8594-F51BDA27953E}">
      <dgm:prSet/>
      <dgm:spPr/>
      <dgm:t>
        <a:bodyPr/>
        <a:lstStyle/>
        <a:p>
          <a:endParaRPr lang="ru-RU"/>
        </a:p>
      </dgm:t>
    </dgm:pt>
    <dgm:pt modelId="{4F00CD9D-25DC-4084-A0B3-06DA0562B93B}" type="sibTrans" cxnId="{C166717C-275F-47AF-8594-F51BDA27953E}">
      <dgm:prSet/>
      <dgm:spPr/>
      <dgm:t>
        <a:bodyPr/>
        <a:lstStyle/>
        <a:p>
          <a:endParaRPr lang="ru-RU"/>
        </a:p>
      </dgm:t>
    </dgm:pt>
    <dgm:pt modelId="{B60F2A08-CEF3-479A-AF66-39EC7B3C571C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138C6ECE-2863-4E55-B456-76E03A2ED5CD}" type="sibTrans" cxnId="{6BB5031D-3819-4A8D-9E92-C5EAF1B7AEEB}">
      <dgm:prSet/>
      <dgm:spPr/>
      <dgm:t>
        <a:bodyPr/>
        <a:lstStyle/>
        <a:p>
          <a:endParaRPr lang="ru-RU"/>
        </a:p>
      </dgm:t>
    </dgm:pt>
    <dgm:pt modelId="{61E1D77D-C3FF-45F8-B388-A67509E9FB7A}" type="parTrans" cxnId="{6BB5031D-3819-4A8D-9E92-C5EAF1B7AEEB}">
      <dgm:prSet/>
      <dgm:spPr/>
      <dgm:t>
        <a:bodyPr/>
        <a:lstStyle/>
        <a:p>
          <a:endParaRPr lang="ru-RU"/>
        </a:p>
      </dgm:t>
    </dgm:pt>
    <dgm:pt modelId="{390BC5D7-0113-4562-BD72-22F6C9E0F82A}" type="pres">
      <dgm:prSet presAssocID="{E30CCE0B-80A3-427E-9686-1812A4181CD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404E36-9AA8-4647-9C78-BC52BA8AF8B5}" type="pres">
      <dgm:prSet presAssocID="{B60F2A08-CEF3-479A-AF66-39EC7B3C571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71E0DE-C89E-418F-92A6-52C23C69CD07}" type="pres">
      <dgm:prSet presAssocID="{138C6ECE-2863-4E55-B456-76E03A2ED5CD}" presName="sibTrans" presStyleCnt="0"/>
      <dgm:spPr/>
    </dgm:pt>
    <dgm:pt modelId="{3BD354FC-3BEA-48C7-A476-03D2BFF8F3FC}" type="pres">
      <dgm:prSet presAssocID="{8C30B4E1-91BA-4093-9EA3-36E48C029EB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2CFC25-9D8D-46D9-8E79-BD581B82C7D4}" type="pres">
      <dgm:prSet presAssocID="{4F00CD9D-25DC-4084-A0B3-06DA0562B93B}" presName="sibTrans" presStyleCnt="0"/>
      <dgm:spPr/>
    </dgm:pt>
    <dgm:pt modelId="{AB20DBE2-3E2D-4C63-91C5-015504E96E32}" type="pres">
      <dgm:prSet presAssocID="{3D23A58E-F615-4066-9CD0-4D75A486B10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05D83-EC98-4AE4-B887-B59756CF3A08}" type="pres">
      <dgm:prSet presAssocID="{B683DEB2-DEB9-441A-984B-B256BAADEA0C}" presName="sibTrans" presStyleCnt="0"/>
      <dgm:spPr/>
    </dgm:pt>
    <dgm:pt modelId="{67E07F83-8BE0-4C2A-A9C3-3ED4515A68B0}" type="pres">
      <dgm:prSet presAssocID="{C4D2F033-90E2-4F7C-BDAF-D4323E995D2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3D3913-0F2D-4AC1-848E-06AA24C0F5B7}" type="presOf" srcId="{E30CCE0B-80A3-427E-9686-1812A4181CDC}" destId="{390BC5D7-0113-4562-BD72-22F6C9E0F82A}" srcOrd="0" destOrd="0" presId="urn:microsoft.com/office/officeart/2005/8/layout/default"/>
    <dgm:cxn modelId="{6BB5031D-3819-4A8D-9E92-C5EAF1B7AEEB}" srcId="{E30CCE0B-80A3-427E-9686-1812A4181CDC}" destId="{B60F2A08-CEF3-479A-AF66-39EC7B3C571C}" srcOrd="0" destOrd="0" parTransId="{61E1D77D-C3FF-45F8-B388-A67509E9FB7A}" sibTransId="{138C6ECE-2863-4E55-B456-76E03A2ED5CD}"/>
    <dgm:cxn modelId="{B92A038D-3ED9-4A79-949C-87094122F46C}" srcId="{E30CCE0B-80A3-427E-9686-1812A4181CDC}" destId="{3D23A58E-F615-4066-9CD0-4D75A486B107}" srcOrd="2" destOrd="0" parTransId="{CFC5BE06-ABD2-44B4-9E2D-5C5DC3D3C84F}" sibTransId="{B683DEB2-DEB9-441A-984B-B256BAADEA0C}"/>
    <dgm:cxn modelId="{709D3679-CA5A-41C8-8187-B48D6042FD5B}" type="presOf" srcId="{C4D2F033-90E2-4F7C-BDAF-D4323E995D2B}" destId="{67E07F83-8BE0-4C2A-A9C3-3ED4515A68B0}" srcOrd="0" destOrd="0" presId="urn:microsoft.com/office/officeart/2005/8/layout/default"/>
    <dgm:cxn modelId="{36226E4A-0CD3-48FE-8336-C1206C2D1AFF}" srcId="{E30CCE0B-80A3-427E-9686-1812A4181CDC}" destId="{C4D2F033-90E2-4F7C-BDAF-D4323E995D2B}" srcOrd="3" destOrd="0" parTransId="{611EDBA5-231E-4321-A39D-9F1FC3397108}" sibTransId="{AF9358C7-5303-4065-A7F7-3E3A252EBF87}"/>
    <dgm:cxn modelId="{76D8DE7C-BF1D-422D-9420-E5A8722ED908}" type="presOf" srcId="{8C30B4E1-91BA-4093-9EA3-36E48C029EB3}" destId="{3BD354FC-3BEA-48C7-A476-03D2BFF8F3FC}" srcOrd="0" destOrd="0" presId="urn:microsoft.com/office/officeart/2005/8/layout/default"/>
    <dgm:cxn modelId="{C166717C-275F-47AF-8594-F51BDA27953E}" srcId="{E30CCE0B-80A3-427E-9686-1812A4181CDC}" destId="{8C30B4E1-91BA-4093-9EA3-36E48C029EB3}" srcOrd="1" destOrd="0" parTransId="{D2E27E8D-CB73-4F2A-8053-844E6E07C70B}" sibTransId="{4F00CD9D-25DC-4084-A0B3-06DA0562B93B}"/>
    <dgm:cxn modelId="{249A87C5-9E87-414B-96F2-7720C6A27F3E}" type="presOf" srcId="{3D23A58E-F615-4066-9CD0-4D75A486B107}" destId="{AB20DBE2-3E2D-4C63-91C5-015504E96E32}" srcOrd="0" destOrd="0" presId="urn:microsoft.com/office/officeart/2005/8/layout/default"/>
    <dgm:cxn modelId="{8126840A-D2F2-4645-97E6-FE34CBACB264}" type="presOf" srcId="{B60F2A08-CEF3-479A-AF66-39EC7B3C571C}" destId="{EA404E36-9AA8-4647-9C78-BC52BA8AF8B5}" srcOrd="0" destOrd="0" presId="urn:microsoft.com/office/officeart/2005/8/layout/default"/>
    <dgm:cxn modelId="{D2AE97A6-984E-4F97-B69A-D04096557317}" type="presParOf" srcId="{390BC5D7-0113-4562-BD72-22F6C9E0F82A}" destId="{EA404E36-9AA8-4647-9C78-BC52BA8AF8B5}" srcOrd="0" destOrd="0" presId="urn:microsoft.com/office/officeart/2005/8/layout/default"/>
    <dgm:cxn modelId="{388176C5-0EBF-4429-BFFE-BB14C72CCD2D}" type="presParOf" srcId="{390BC5D7-0113-4562-BD72-22F6C9E0F82A}" destId="{E571E0DE-C89E-418F-92A6-52C23C69CD07}" srcOrd="1" destOrd="0" presId="urn:microsoft.com/office/officeart/2005/8/layout/default"/>
    <dgm:cxn modelId="{FDD1E1AD-C287-45DD-B1F6-FDBC62E89F7E}" type="presParOf" srcId="{390BC5D7-0113-4562-BD72-22F6C9E0F82A}" destId="{3BD354FC-3BEA-48C7-A476-03D2BFF8F3FC}" srcOrd="2" destOrd="0" presId="urn:microsoft.com/office/officeart/2005/8/layout/default"/>
    <dgm:cxn modelId="{64C1AD69-0EA6-4A33-8AFC-9A667329EDAE}" type="presParOf" srcId="{390BC5D7-0113-4562-BD72-22F6C9E0F82A}" destId="{C22CFC25-9D8D-46D9-8E79-BD581B82C7D4}" srcOrd="3" destOrd="0" presId="urn:microsoft.com/office/officeart/2005/8/layout/default"/>
    <dgm:cxn modelId="{B631C8CE-4D26-4936-A7B5-ED35F4EDDA39}" type="presParOf" srcId="{390BC5D7-0113-4562-BD72-22F6C9E0F82A}" destId="{AB20DBE2-3E2D-4C63-91C5-015504E96E32}" srcOrd="4" destOrd="0" presId="urn:microsoft.com/office/officeart/2005/8/layout/default"/>
    <dgm:cxn modelId="{56C0B871-A314-4D19-B97F-738C81DE8EFE}" type="presParOf" srcId="{390BC5D7-0113-4562-BD72-22F6C9E0F82A}" destId="{27B05D83-EC98-4AE4-B887-B59756CF3A08}" srcOrd="5" destOrd="0" presId="urn:microsoft.com/office/officeart/2005/8/layout/default"/>
    <dgm:cxn modelId="{D37DD789-C859-4FCF-84D4-3EAC65D490EC}" type="presParOf" srcId="{390BC5D7-0113-4562-BD72-22F6C9E0F82A}" destId="{67E07F83-8BE0-4C2A-A9C3-3ED4515A68B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404E36-9AA8-4647-9C78-BC52BA8AF8B5}">
      <dsp:nvSpPr>
        <dsp:cNvPr id="0" name=""/>
        <dsp:cNvSpPr/>
      </dsp:nvSpPr>
      <dsp:spPr>
        <a:xfrm>
          <a:off x="0" y="276187"/>
          <a:ext cx="2701249" cy="162074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Гуманитарный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76187"/>
        <a:ext cx="2701249" cy="1620749"/>
      </dsp:txXfrm>
    </dsp:sp>
    <dsp:sp modelId="{3BD354FC-3BEA-48C7-A476-03D2BFF8F3FC}">
      <dsp:nvSpPr>
        <dsp:cNvPr id="0" name=""/>
        <dsp:cNvSpPr/>
      </dsp:nvSpPr>
      <dsp:spPr>
        <a:xfrm>
          <a:off x="2971374" y="276187"/>
          <a:ext cx="2701249" cy="162074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Математический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71374" y="276187"/>
        <a:ext cx="2701249" cy="1620749"/>
      </dsp:txXfrm>
    </dsp:sp>
    <dsp:sp modelId="{AB20DBE2-3E2D-4C63-91C5-015504E96E32}">
      <dsp:nvSpPr>
        <dsp:cNvPr id="0" name=""/>
        <dsp:cNvSpPr/>
      </dsp:nvSpPr>
      <dsp:spPr>
        <a:xfrm>
          <a:off x="5942748" y="276187"/>
          <a:ext cx="2701249" cy="162074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Физический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42748" y="276187"/>
        <a:ext cx="2701249" cy="1620749"/>
      </dsp:txXfrm>
    </dsp:sp>
    <dsp:sp modelId="{67E07F83-8BE0-4C2A-A9C3-3ED4515A68B0}">
      <dsp:nvSpPr>
        <dsp:cNvPr id="0" name=""/>
        <dsp:cNvSpPr/>
      </dsp:nvSpPr>
      <dsp:spPr>
        <a:xfrm>
          <a:off x="0" y="2167062"/>
          <a:ext cx="2701249" cy="162074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Метрологический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67062"/>
        <a:ext cx="2701249" cy="1620749"/>
      </dsp:txXfrm>
    </dsp:sp>
    <dsp:sp modelId="{A5B14C95-9E10-4B93-8775-16445566CC7F}">
      <dsp:nvSpPr>
        <dsp:cNvPr id="0" name=""/>
        <dsp:cNvSpPr/>
      </dsp:nvSpPr>
      <dsp:spPr>
        <a:xfrm>
          <a:off x="2971374" y="2167062"/>
          <a:ext cx="2701249" cy="162074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Программный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71374" y="2167062"/>
        <a:ext cx="2701249" cy="1620749"/>
      </dsp:txXfrm>
    </dsp:sp>
    <dsp:sp modelId="{551CF2C0-40F9-45FB-9D11-D4C1EB607D57}">
      <dsp:nvSpPr>
        <dsp:cNvPr id="0" name=""/>
        <dsp:cNvSpPr/>
      </dsp:nvSpPr>
      <dsp:spPr>
        <a:xfrm>
          <a:off x="5942748" y="2167062"/>
          <a:ext cx="2701249" cy="162074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Программный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42748" y="2167062"/>
        <a:ext cx="2701249" cy="162074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404E36-9AA8-4647-9C78-BC52BA8AF8B5}">
      <dsp:nvSpPr>
        <dsp:cNvPr id="0" name=""/>
        <dsp:cNvSpPr/>
      </dsp:nvSpPr>
      <dsp:spPr>
        <a:xfrm>
          <a:off x="535558" y="1580"/>
          <a:ext cx="3844230" cy="230653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35558" y="1580"/>
        <a:ext cx="3844230" cy="2306538"/>
      </dsp:txXfrm>
    </dsp:sp>
    <dsp:sp modelId="{3BD354FC-3BEA-48C7-A476-03D2BFF8F3FC}">
      <dsp:nvSpPr>
        <dsp:cNvPr id="0" name=""/>
        <dsp:cNvSpPr/>
      </dsp:nvSpPr>
      <dsp:spPr>
        <a:xfrm>
          <a:off x="4764211" y="1580"/>
          <a:ext cx="3844230" cy="2306538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4764211" y="1580"/>
        <a:ext cx="3844230" cy="2306538"/>
      </dsp:txXfrm>
    </dsp:sp>
    <dsp:sp modelId="{AB20DBE2-3E2D-4C63-91C5-015504E96E32}">
      <dsp:nvSpPr>
        <dsp:cNvPr id="0" name=""/>
        <dsp:cNvSpPr/>
      </dsp:nvSpPr>
      <dsp:spPr>
        <a:xfrm>
          <a:off x="535558" y="2692541"/>
          <a:ext cx="3844230" cy="2306538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35558" y="2692541"/>
        <a:ext cx="3844230" cy="2306538"/>
      </dsp:txXfrm>
    </dsp:sp>
    <dsp:sp modelId="{67E07F83-8BE0-4C2A-A9C3-3ED4515A68B0}">
      <dsp:nvSpPr>
        <dsp:cNvPr id="0" name=""/>
        <dsp:cNvSpPr/>
      </dsp:nvSpPr>
      <dsp:spPr>
        <a:xfrm>
          <a:off x="4764211" y="2692541"/>
          <a:ext cx="3844230" cy="2306538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4764211" y="2692541"/>
        <a:ext cx="3844230" cy="23065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0D12C-1F7F-4129-B04A-2AC765604E1E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CE372-5703-4B07-A8D9-58561C957C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6181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06477" y="283462"/>
            <a:ext cx="5078413" cy="3808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84" tIns="46042" rIns="92084" bIns="46042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12756" y="4464125"/>
            <a:ext cx="5643602" cy="4719831"/>
          </a:xfrm>
          <a:prstGeom prst="rect">
            <a:avLst/>
          </a:prstGeom>
        </p:spPr>
        <p:txBody>
          <a:bodyPr vert="horz" lIns="92084" tIns="46042" rIns="92084" bIns="46042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387" y="9429729"/>
            <a:ext cx="2946202" cy="496179"/>
          </a:xfrm>
          <a:prstGeom prst="rect">
            <a:avLst/>
          </a:prstGeom>
        </p:spPr>
        <p:txBody>
          <a:bodyPr vert="horz" lIns="92084" tIns="46042" rIns="92084" bIns="4604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065AFB6-8B96-4238-A1B8-49C3F34AED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6289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just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just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just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just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6450" y="284163"/>
            <a:ext cx="5078413" cy="38084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65AFB6-8B96-4238-A1B8-49C3F34AEDE5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6450" y="284163"/>
            <a:ext cx="5078413" cy="38084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65AFB6-8B96-4238-A1B8-49C3F34AEDE5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6450" y="284163"/>
            <a:ext cx="5078413" cy="38084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65AFB6-8B96-4238-A1B8-49C3F34AEDE5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6450" y="284163"/>
            <a:ext cx="5078413" cy="38084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65AFB6-8B96-4238-A1B8-49C3F34AEDE5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06450" y="284163"/>
            <a:ext cx="5078413" cy="3808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9C379F-1EE2-4635-A8EC-E832D48D2B9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09" name="Picture 1" descr="C:\Users\Администратор\Desktop\456.png"/>
          <p:cNvPicPr>
            <a:picLocks noChangeAspect="1" noChangeArrowheads="1"/>
          </p:cNvPicPr>
          <p:nvPr userDrawn="1"/>
        </p:nvPicPr>
        <p:blipFill>
          <a:blip r:embed="rId3" cstate="print"/>
          <a:srcRect l="387" r="398"/>
          <a:stretch>
            <a:fillRect/>
          </a:stretch>
        </p:blipFill>
        <p:spPr bwMode="auto">
          <a:xfrm>
            <a:off x="0" y="-3528"/>
            <a:ext cx="9144000" cy="6861528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0D20F-C6CD-428B-B684-5B906A54BDB7}" type="datetime1">
              <a:rPr lang="ru-RU"/>
              <a:pPr>
                <a:defRPr/>
              </a:pPr>
              <a:t>17.04.2013</a:t>
            </a:fld>
            <a:endParaRPr lang="ru-RU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8100490" y="638141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0B776-FFF4-4742-B493-0E6BFB64B2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400" y="764630"/>
            <a:ext cx="8641200" cy="87842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938200"/>
          </a:xfrm>
        </p:spPr>
        <p:txBody>
          <a:bodyPr anchor="t"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1"/>
            <a:ext cx="8229600" cy="468155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28B3C-DC48-41E3-B2D4-38EFC4B5C10A}" type="datetime1">
              <a:rPr lang="ru-RU"/>
              <a:pPr>
                <a:defRPr/>
              </a:pPr>
              <a:t>17.04.2013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074D-EFE3-43E3-89A5-E91EF8CAA7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3" name="Picture 1" descr="C:\Users\Администратор\Desktop\123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465291"/>
          </a:xfrm>
          <a:prstGeom prst="rect">
            <a:avLst/>
          </a:prstGeom>
          <a:noFill/>
        </p:spPr>
      </p:pic>
      <p:sp>
        <p:nvSpPr>
          <p:cNvPr id="819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9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  <a:endParaRPr lang="en-US" dirty="0" smtClean="0"/>
          </a:p>
        </p:txBody>
      </p:sp>
      <p:sp>
        <p:nvSpPr>
          <p:cNvPr id="819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43051"/>
            <a:ext cx="8229600" cy="468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2B34D9-24A0-4CDE-AFFD-B02C2F82B430}" type="datetime1">
              <a:rPr lang="ru-RU" smtClean="0"/>
              <a:pPr>
                <a:defRPr/>
              </a:pPr>
              <a:t>17.04.2013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chemeClr val="tx2">
                    <a:shade val="9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4CF5ACE-532E-436E-A02E-4785698BAEE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7" r:id="rId2"/>
    <p:sldLayoutId id="2147483732" r:id="rId3"/>
    <p:sldLayoutId id="2147483733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b="1" kern="1200">
          <a:solidFill>
            <a:schemeClr val="bg2">
              <a:lumMod val="25000"/>
            </a:schemeClr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8" name="Picture 6" descr="F:\INIT_N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135" y="3789050"/>
            <a:ext cx="7375365" cy="304245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79390" y="1052670"/>
            <a:ext cx="8713210" cy="2952410"/>
          </a:xfrm>
        </p:spPr>
        <p:txBody>
          <a:bodyPr anchor="ctr" anchorCtr="0"/>
          <a:lstStyle/>
          <a:p>
            <a:pPr algn="ctr"/>
            <a:r>
              <a:rPr lang="ru-RU" sz="3200" dirty="0" smtClean="0">
                <a:solidFill>
                  <a:schemeClr val="bg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Информационные технологии</a:t>
            </a:r>
            <a:r>
              <a:rPr lang="ru-RU" sz="3200" b="0" dirty="0" smtClean="0">
                <a:solidFill>
                  <a:schemeClr val="bg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/>
            </a:r>
            <a:br>
              <a:rPr lang="ru-RU" sz="3200" b="0" dirty="0" smtClean="0">
                <a:solidFill>
                  <a:schemeClr val="bg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</a:br>
            <a:r>
              <a:rPr lang="ru-RU" sz="3200" b="0" dirty="0" smtClean="0">
                <a:solidFill>
                  <a:schemeClr val="bg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бакалавров </a:t>
            </a:r>
            <a:br>
              <a:rPr lang="ru-RU" sz="3200" b="0" dirty="0" smtClean="0">
                <a:solidFill>
                  <a:schemeClr val="bg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</a:br>
            <a:r>
              <a:rPr lang="ru-RU" sz="3200" b="0" dirty="0" smtClean="0">
                <a:solidFill>
                  <a:schemeClr val="bg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профиля </a:t>
            </a:r>
            <a:r>
              <a:rPr lang="ru-RU" sz="3200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«</a:t>
            </a:r>
            <a:r>
              <a:rPr lang="ru-RU" sz="3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Информационно-измерительные технологии  в приборостроении</a:t>
            </a:r>
            <a:r>
              <a:rPr lang="ru-RU" sz="3200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»</a:t>
            </a:r>
            <a:endParaRPr lang="ru-RU" sz="3200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B776-FFF4-4742-B493-0E6BFB64B2A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400" y="642918"/>
            <a:ext cx="8641200" cy="1357322"/>
          </a:xfrm>
          <a:noFill/>
        </p:spPr>
        <p:txBody>
          <a:bodyPr anchor="ctr" anchorCtr="0"/>
          <a:lstStyle/>
          <a:p>
            <a:pPr algn="ctr"/>
            <a:r>
              <a:rPr lang="ru-RU" sz="3600" dirty="0" smtClean="0"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Связь  образования с  производством</a:t>
            </a:r>
            <a:endParaRPr lang="ru-RU" sz="3600" dirty="0"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785926"/>
          <a:ext cx="9144000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323410" y="5515220"/>
            <a:ext cx="8229600" cy="938200"/>
          </a:xfrm>
        </p:spPr>
        <p:txBody>
          <a:bodyPr/>
          <a:lstStyle/>
          <a:p>
            <a:pPr algn="ctr" eaLnBrk="1" hangingPunct="1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Спасибо  за  внимание!</a:t>
            </a:r>
          </a:p>
        </p:txBody>
      </p:sp>
      <p:pic>
        <p:nvPicPr>
          <p:cNvPr id="4" name="Picture 1" descr="F:\Ban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4049" y="634140"/>
            <a:ext cx="6964431" cy="2068255"/>
          </a:xfrm>
          <a:prstGeom prst="rect">
            <a:avLst/>
          </a:prstGeom>
          <a:noFill/>
        </p:spPr>
      </p:pic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3203810" y="1279568"/>
            <a:ext cx="54007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Arial" pitchFamily="34" charset="0"/>
              </a:rPr>
              <a:t>Кафедра «Информационно-измерительная  техника»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07380" y="3138890"/>
            <a:ext cx="8948430" cy="9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Направление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 200100 – </a:t>
            </a:r>
            <a:r>
              <a:rPr lang="ru-RU" sz="32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Arial" pitchFamily="34" charset="0"/>
              </a:rPr>
              <a:t>Приборостроение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3200" b="1" dirty="0" smtClean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Arial" pitchFamily="34" charset="0"/>
            </a:endParaRPr>
          </a:p>
          <a:p>
            <a:pPr lvl="0"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Arial" pitchFamily="34" charset="0"/>
              </a:rPr>
              <a:t>Профиль</a:t>
            </a:r>
            <a:r>
              <a:rPr lang="ru-RU" sz="2000" dirty="0" smtClean="0">
                <a:solidFill>
                  <a:srgbClr val="230898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–  </a:t>
            </a:r>
            <a:r>
              <a:rPr lang="ru-RU" sz="2000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«</a:t>
            </a:r>
            <a:r>
              <a:rPr lang="ru-RU" sz="32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Arial" pitchFamily="34" charset="0"/>
              </a:rPr>
              <a:t>Информационно-измерительные технологии  в приборостроении</a:t>
            </a:r>
            <a:r>
              <a:rPr lang="ru-RU" sz="2000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»</a:t>
            </a:r>
            <a:endParaRPr lang="ru-RU" sz="2400" b="1" dirty="0" smtClean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089" name="Picture 1" descr="F:\Ban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4049" y="634140"/>
            <a:ext cx="6964431" cy="2068255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B776-FFF4-4742-B493-0E6BFB64B2AC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03810" y="1279568"/>
            <a:ext cx="5400750" cy="1357322"/>
          </a:xfrm>
          <a:noFill/>
        </p:spPr>
        <p:txBody>
          <a:bodyPr anchor="ctr" anchorCtr="0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Кафедра «Информационно-измерительная  техника»</a:t>
            </a:r>
            <a:endParaRPr lang="ru-RU" sz="2400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612" y="2621258"/>
            <a:ext cx="8643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Cambria" pitchFamily="18" charset="0"/>
              </a:rPr>
              <a:t>Повышение качества образования  и конкурентоспособности  бакалавров и магистров  для нужд современных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высокотехнологичных   производств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35558" y="4362912"/>
            <a:ext cx="3844230" cy="2306538"/>
            <a:chOff x="535558" y="1580"/>
            <a:chExt cx="3844230" cy="2306538"/>
          </a:xfrm>
          <a:scene3d>
            <a:camera prst="orthographicFront"/>
            <a:lightRig rig="flat" dir="t"/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535558" y="1580"/>
              <a:ext cx="3844230" cy="2306538"/>
            </a:xfrm>
            <a:prstGeom prst="rect">
              <a:avLst/>
            </a:prstGeom>
            <a:blipFill rotWithShape="0">
              <a:blip r:embed="rId4" cstate="print"/>
              <a:stretch>
                <a:fillRect/>
              </a:stretch>
            </a:blip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535558" y="1580"/>
              <a:ext cx="3844230" cy="23065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kern="1200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764211" y="4362912"/>
            <a:ext cx="3844230" cy="2306538"/>
            <a:chOff x="4764211" y="1580"/>
            <a:chExt cx="3844230" cy="2306538"/>
          </a:xfrm>
          <a:scene3d>
            <a:camera prst="orthographicFront"/>
            <a:lightRig rig="flat" dir="t"/>
          </a:scene3d>
        </p:grpSpPr>
        <p:sp>
          <p:nvSpPr>
            <p:cNvPr id="8" name="Прямоугольник 7"/>
            <p:cNvSpPr/>
            <p:nvPr/>
          </p:nvSpPr>
          <p:spPr>
            <a:xfrm>
              <a:off x="4764211" y="1580"/>
              <a:ext cx="3844230" cy="2306538"/>
            </a:xfrm>
            <a:prstGeom prst="rect">
              <a:avLst/>
            </a:prstGeom>
            <a:blipFill rotWithShape="0">
              <a:blip r:embed="rId5" cstate="print"/>
              <a:stretch>
                <a:fillRect/>
              </a:stretch>
            </a:blip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4764211" y="1580"/>
              <a:ext cx="3844230" cy="23065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B776-FFF4-4742-B493-0E6BFB64B2AC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450" y="2831525"/>
            <a:ext cx="828115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Информационные  технологии</a:t>
            </a:r>
          </a:p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technology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— широкий класс дисциплин и областей деятельности, относящихся к технологиям </a:t>
            </a:r>
            <a:r>
              <a:rPr lang="ru-RU" sz="3200" b="1" i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сохранения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управления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и 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обработки данных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в том числе с применением вычислительной техники.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" descr="F:\Ban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4049" y="634140"/>
            <a:ext cx="6964431" cy="2068255"/>
          </a:xfrm>
          <a:prstGeom prst="rect">
            <a:avLst/>
          </a:prstGeom>
          <a:noFill/>
        </p:spPr>
      </p:pic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3203810" y="1279568"/>
            <a:ext cx="54007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Arial" pitchFamily="34" charset="0"/>
              </a:rPr>
              <a:t>Кафедра «Информационно-измерительная  техника»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B776-FFF4-4742-B493-0E6BFB64B2AC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400" y="2215698"/>
            <a:ext cx="8641200" cy="1357322"/>
          </a:xfrm>
          <a:noFill/>
        </p:spPr>
        <p:txBody>
          <a:bodyPr anchor="ctr" anchorCtr="0"/>
          <a:lstStyle/>
          <a:p>
            <a:pPr algn="ctr"/>
            <a:r>
              <a:rPr lang="ru-RU" sz="3600" i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Базовые  блоки  дисциплин</a:t>
            </a:r>
            <a:endParaRPr lang="ru-RU" sz="3600" i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14282" y="2996940"/>
          <a:ext cx="864399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1" descr="F:\Banne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4049" y="634140"/>
            <a:ext cx="6964431" cy="2068255"/>
          </a:xfrm>
          <a:prstGeom prst="rect">
            <a:avLst/>
          </a:prstGeom>
          <a:noFill/>
        </p:spPr>
      </p:pic>
      <p:sp>
        <p:nvSpPr>
          <p:cNvPr id="8" name="Заголовок 2"/>
          <p:cNvSpPr txBox="1">
            <a:spLocks/>
          </p:cNvSpPr>
          <p:nvPr/>
        </p:nvSpPr>
        <p:spPr bwMode="auto">
          <a:xfrm>
            <a:off x="3203810" y="1279568"/>
            <a:ext cx="54007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Arial" pitchFamily="34" charset="0"/>
              </a:rPr>
              <a:t>Кафедра «Информационно-измерительная  техника»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31064" y="785794"/>
            <a:ext cx="8712968" cy="11430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400" dirty="0" smtClean="0"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Модуль информационных дисциплин</a:t>
            </a:r>
            <a:endParaRPr lang="ru-RU" sz="3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pSp>
        <p:nvGrpSpPr>
          <p:cNvPr id="2" name="Группа 18"/>
          <p:cNvGrpSpPr/>
          <p:nvPr/>
        </p:nvGrpSpPr>
        <p:grpSpPr>
          <a:xfrm>
            <a:off x="683568" y="3882796"/>
            <a:ext cx="7920880" cy="2714644"/>
            <a:chOff x="395536" y="3419738"/>
            <a:chExt cx="7920880" cy="1183162"/>
          </a:xfrm>
        </p:grpSpPr>
        <p:sp>
          <p:nvSpPr>
            <p:cNvPr id="70" name="TextBox 69"/>
            <p:cNvSpPr txBox="1"/>
            <p:nvPr/>
          </p:nvSpPr>
          <p:spPr>
            <a:xfrm>
              <a:off x="395536" y="3419738"/>
              <a:ext cx="7920880" cy="1183162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endParaRPr lang="ru-RU" sz="1400" dirty="0">
                <a:solidFill>
                  <a:srgbClr val="002060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89277" y="3498877"/>
              <a:ext cx="1323121" cy="458012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ru-RU" sz="1400" dirty="0" smtClean="0">
                  <a:solidFill>
                    <a:srgbClr val="002060"/>
                  </a:solidFill>
                </a:rPr>
                <a:t>Компьютерная графика</a:t>
              </a:r>
              <a:endParaRPr lang="ru-RU" sz="1400" dirty="0">
                <a:solidFill>
                  <a:srgbClr val="002060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075672" y="3498877"/>
              <a:ext cx="1708626" cy="458012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ru-RU" sz="1400" dirty="0" smtClean="0">
                  <a:solidFill>
                    <a:srgbClr val="002060"/>
                  </a:solidFill>
                </a:rPr>
                <a:t>Объектно-ориентированное программирование</a:t>
              </a:r>
              <a:endParaRPr lang="ru-RU" sz="1400" dirty="0">
                <a:solidFill>
                  <a:srgbClr val="002060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302643" y="3498875"/>
              <a:ext cx="1695705" cy="458013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ru-RU" sz="1400" dirty="0" smtClean="0">
                  <a:solidFill>
                    <a:srgbClr val="002060"/>
                  </a:solidFill>
                </a:rPr>
                <a:t>Алгоритмизация и программирование</a:t>
              </a:r>
              <a:endParaRPr lang="ru-RU" sz="1400" dirty="0">
                <a:solidFill>
                  <a:srgbClr val="002060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498150" y="4073902"/>
              <a:ext cx="2028480" cy="440985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ru-RU" sz="1400" dirty="0" smtClean="0">
                  <a:solidFill>
                    <a:srgbClr val="002060"/>
                  </a:solidFill>
                </a:rPr>
                <a:t>Программирование промышленных контроллеров</a:t>
              </a:r>
              <a:endParaRPr lang="ru-RU" sz="14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624559" y="4072461"/>
              <a:ext cx="1730715" cy="436557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ru-RU" sz="1400" dirty="0" smtClean="0">
                  <a:solidFill>
                    <a:srgbClr val="002060"/>
                  </a:solidFill>
                </a:rPr>
                <a:t>Компьютерные технологии</a:t>
              </a:r>
            </a:p>
            <a:p>
              <a:pPr algn="ctr"/>
              <a:r>
                <a:rPr lang="ru-RU" sz="1400" dirty="0">
                  <a:solidFill>
                    <a:srgbClr val="002060"/>
                  </a:solidFill>
                </a:rPr>
                <a:t>в</a:t>
              </a:r>
              <a:r>
                <a:rPr lang="ru-RU" sz="1400" dirty="0" smtClean="0">
                  <a:solidFill>
                    <a:srgbClr val="002060"/>
                  </a:solidFill>
                </a:rPr>
                <a:t> приборостроении</a:t>
              </a:r>
              <a:endParaRPr lang="ru-RU" sz="1400" dirty="0">
                <a:solidFill>
                  <a:srgbClr val="00206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855736" y="3501376"/>
              <a:ext cx="1304696" cy="455513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ru-RU" sz="1400" dirty="0" smtClean="0">
                  <a:solidFill>
                    <a:srgbClr val="002060"/>
                  </a:solidFill>
                  <a:sym typeface="Symbol"/>
                </a:rPr>
                <a:t>Технология разработки ПО</a:t>
              </a:r>
              <a:endParaRPr lang="ru-RU" sz="1400" dirty="0">
                <a:solidFill>
                  <a:srgbClr val="00206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641290" y="4095498"/>
              <a:ext cx="1653716" cy="431717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ru-RU" sz="1400" dirty="0" smtClean="0">
                  <a:solidFill>
                    <a:srgbClr val="002060"/>
                  </a:solidFill>
                  <a:sym typeface="Symbol"/>
                </a:rPr>
                <a:t>Автоматизация</a:t>
              </a:r>
            </a:p>
            <a:p>
              <a:pPr algn="ctr"/>
              <a:r>
                <a:rPr lang="ru-RU" sz="1400" dirty="0" smtClean="0">
                  <a:solidFill>
                    <a:srgbClr val="002060"/>
                  </a:solidFill>
                  <a:sym typeface="Symbol"/>
                </a:rPr>
                <a:t>измерений и контроля</a:t>
              </a:r>
              <a:endParaRPr lang="ru-RU" sz="1400" dirty="0">
                <a:solidFill>
                  <a:srgbClr val="00206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456299" y="4079771"/>
              <a:ext cx="704133" cy="429247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ru-RU" sz="1400" dirty="0" smtClean="0">
                  <a:solidFill>
                    <a:srgbClr val="002060"/>
                  </a:solidFill>
                  <a:sym typeface="Symbol"/>
                </a:rPr>
                <a:t>Сети</a:t>
              </a:r>
            </a:p>
            <a:p>
              <a:pPr algn="ctr"/>
              <a:r>
                <a:rPr lang="ru-RU" sz="1400" dirty="0" smtClean="0">
                  <a:solidFill>
                    <a:srgbClr val="002060"/>
                  </a:solidFill>
                  <a:sym typeface="Symbol"/>
                </a:rPr>
                <a:t>ЭВМ</a:t>
              </a:r>
              <a:endParaRPr lang="ru-RU" sz="1400" dirty="0">
                <a:solidFill>
                  <a:srgbClr val="00206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14892" y="3498875"/>
              <a:ext cx="1268746" cy="458013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ru-RU" sz="1400" dirty="0" smtClean="0">
                  <a:solidFill>
                    <a:srgbClr val="002060"/>
                  </a:solidFill>
                </a:rPr>
                <a:t>Информатика</a:t>
              </a:r>
              <a:endParaRPr lang="ru-RU" sz="1400" dirty="0">
                <a:solidFill>
                  <a:srgbClr val="00206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14892" y="4065061"/>
              <a:ext cx="982993" cy="443957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ru-RU" sz="1400" dirty="0" smtClean="0">
                  <a:solidFill>
                    <a:srgbClr val="002060"/>
                  </a:solidFill>
                  <a:sym typeface="Symbol"/>
                </a:rPr>
                <a:t>Базы данных</a:t>
              </a:r>
              <a:endParaRPr lang="ru-RU" sz="1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" name="Группа 64"/>
          <p:cNvGrpSpPr/>
          <p:nvPr/>
        </p:nvGrpSpPr>
        <p:grpSpPr>
          <a:xfrm>
            <a:off x="467430" y="1700760"/>
            <a:ext cx="8249118" cy="1942419"/>
            <a:chOff x="551519" y="4510917"/>
            <a:chExt cx="8249118" cy="1942419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652258" y="4510917"/>
              <a:ext cx="3938581" cy="1942419"/>
            </a:xfrm>
            <a:prstGeom prst="roundRect">
              <a:avLst>
                <a:gd name="adj" fmla="val 6164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b" anchorCtr="1"/>
            <a:lstStyle/>
            <a:p>
              <a:pPr algn="ctr"/>
              <a:r>
                <a:rPr lang="ru-RU" sz="2400" dirty="0" smtClean="0"/>
                <a:t>Датчик</a:t>
              </a:r>
              <a:endParaRPr lang="ru-RU" sz="2400" dirty="0"/>
            </a:p>
          </p:txBody>
        </p:sp>
        <p:cxnSp>
          <p:nvCxnSpPr>
            <p:cNvPr id="36" name="Прямая со стрелкой 35"/>
            <p:cNvCxnSpPr/>
            <p:nvPr/>
          </p:nvCxnSpPr>
          <p:spPr>
            <a:xfrm>
              <a:off x="1975333" y="4898933"/>
              <a:ext cx="72008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>
              <a:off x="1975333" y="5297048"/>
              <a:ext cx="72008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>
              <a:off x="1975333" y="5702058"/>
              <a:ext cx="72008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Скругленный прямоугольник 40"/>
            <p:cNvSpPr/>
            <p:nvPr/>
          </p:nvSpPr>
          <p:spPr>
            <a:xfrm>
              <a:off x="551519" y="4576968"/>
              <a:ext cx="1440160" cy="144016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cap="all" dirty="0" smtClean="0"/>
                <a:t>Объект </a:t>
              </a:r>
              <a:r>
                <a:rPr lang="ru-RU" sz="1600" dirty="0" smtClean="0"/>
                <a:t>исследования</a:t>
              </a:r>
              <a:endParaRPr lang="ru-RU" sz="16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207703" y="4766768"/>
              <a:ext cx="288032" cy="27241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P</a:t>
              </a:r>
              <a:endParaRPr lang="ru-RU" sz="1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07703" y="5164884"/>
              <a:ext cx="288032" cy="27241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T</a:t>
              </a:r>
              <a:endParaRPr lang="ru-RU" sz="1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07356" y="5569894"/>
              <a:ext cx="288032" cy="27241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F</a:t>
              </a:r>
              <a:endParaRPr lang="ru-RU" sz="1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695413" y="4576968"/>
              <a:ext cx="448394" cy="1440160"/>
            </a:xfrm>
            <a:prstGeom prst="roundRect">
              <a:avLst/>
            </a:prstGeom>
            <a:ln w="12700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270" wrap="square" lIns="0" tIns="0" rIns="0" bIns="0" rtlCol="0" anchor="ctr">
              <a:noAutofit/>
            </a:bodyPr>
            <a:lstStyle/>
            <a:p>
              <a:pPr algn="ctr"/>
              <a:r>
                <a:rPr lang="ru-RU" sz="1600" dirty="0" smtClean="0">
                  <a:solidFill>
                    <a:schemeClr val="accent2">
                      <a:lumMod val="75000"/>
                    </a:schemeClr>
                  </a:solidFill>
                </a:rPr>
                <a:t>Сенсор</a:t>
              </a:r>
              <a:endParaRPr lang="ru-RU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143807" y="4576968"/>
              <a:ext cx="1224136" cy="720079"/>
            </a:xfrm>
            <a:prstGeom prst="roundRect">
              <a:avLst/>
            </a:prstGeom>
            <a:ln w="127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ru-RU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Механика</a:t>
              </a:r>
              <a:endParaRPr lang="ru-RU" sz="1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43807" y="5297044"/>
              <a:ext cx="1224136" cy="720079"/>
            </a:xfrm>
            <a:prstGeom prst="roundRect">
              <a:avLst/>
            </a:prstGeom>
            <a:ln w="12700"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ru-RU" sz="1500" dirty="0" smtClean="0">
                  <a:solidFill>
                    <a:srgbClr val="C00000"/>
                  </a:solidFill>
                </a:rPr>
                <a:t>Электроника</a:t>
              </a:r>
              <a:endParaRPr lang="ru-RU" sz="1500" dirty="0">
                <a:solidFill>
                  <a:srgbClr val="C000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67943" y="4576967"/>
              <a:ext cx="868077" cy="720079"/>
            </a:xfrm>
            <a:prstGeom prst="roundRect">
              <a:avLst/>
            </a:prstGeom>
            <a:ln w="127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ru-RU" sz="1600" b="1" dirty="0">
                  <a:solidFill>
                    <a:srgbClr val="00B050"/>
                  </a:solidFill>
                  <a:sym typeface="Symbol"/>
                </a:rPr>
                <a:t></a:t>
              </a:r>
              <a:r>
                <a:rPr lang="ru-RU" sz="1600" b="1" dirty="0" err="1">
                  <a:solidFill>
                    <a:srgbClr val="00B050"/>
                  </a:solidFill>
                </a:rPr>
                <a:t>Проц</a:t>
              </a:r>
              <a:endParaRPr lang="ru-RU" sz="1600" b="1" dirty="0">
                <a:solidFill>
                  <a:srgbClr val="00B05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67943" y="5297043"/>
              <a:ext cx="868077" cy="720079"/>
            </a:xfrm>
            <a:prstGeom prst="roundRect">
              <a:avLst/>
            </a:prstGeom>
            <a:ln w="127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ru-RU" sz="1600" b="1" dirty="0" smtClean="0">
                  <a:solidFill>
                    <a:schemeClr val="accent4">
                      <a:lumMod val="75000"/>
                    </a:schemeClr>
                  </a:solidFill>
                </a:rPr>
                <a:t>ПО</a:t>
              </a:r>
              <a:endParaRPr lang="ru-RU" sz="1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236020" y="4576761"/>
              <a:ext cx="1304106" cy="720079"/>
            </a:xfrm>
            <a:prstGeom prst="roundRect">
              <a:avLst/>
            </a:prstGeom>
            <a:ln w="1270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ru-RU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Выходной</a:t>
              </a:r>
            </a:p>
            <a:p>
              <a:pPr algn="ctr"/>
              <a:r>
                <a:rPr lang="ru-RU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интерфейс</a:t>
              </a:r>
              <a:endParaRPr lang="ru-RU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6020" y="5297045"/>
              <a:ext cx="1304106" cy="720079"/>
            </a:xfrm>
            <a:prstGeom prst="roundRect">
              <a:avLst/>
            </a:prstGeom>
            <a:ln w="12700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</a:rPr>
                <a:t>Блок</a:t>
              </a:r>
            </a:p>
            <a:p>
              <a:pPr algn="ctr"/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</a:rPr>
                <a:t>питания</a:t>
              </a:r>
              <a:endParaRPr lang="ru-RU" sz="16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58" name="Прямая со стрелкой 57"/>
            <p:cNvCxnSpPr/>
            <p:nvPr/>
          </p:nvCxnSpPr>
          <p:spPr>
            <a:xfrm>
              <a:off x="6540126" y="4936801"/>
              <a:ext cx="1356209" cy="118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Скругленный прямоугольник 58"/>
            <p:cNvSpPr/>
            <p:nvPr/>
          </p:nvSpPr>
          <p:spPr>
            <a:xfrm>
              <a:off x="7896335" y="4581483"/>
              <a:ext cx="904302" cy="715357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Компьютер</a:t>
              </a:r>
              <a:endParaRPr lang="ru-RU" sz="1600" b="1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748187" y="4562619"/>
              <a:ext cx="940085" cy="189071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ru-RU" sz="1600" dirty="0" smtClean="0">
                  <a:solidFill>
                    <a:schemeClr val="accent1">
                      <a:lumMod val="75000"/>
                    </a:schemeClr>
                  </a:solidFill>
                </a:rPr>
                <a:t>4-20 </a:t>
              </a:r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</a:rPr>
                <a:t>mA</a:t>
              </a:r>
            </a:p>
            <a:p>
              <a:pPr algn="ctr"/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</a:rPr>
                <a:t>0-5 mA</a:t>
              </a:r>
            </a:p>
            <a:p>
              <a:pPr algn="ctr"/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</a:rPr>
                <a:t>0-20 mA</a:t>
              </a:r>
            </a:p>
            <a:p>
              <a:pPr algn="ctr"/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</a:rPr>
                <a:t>HART</a:t>
              </a:r>
            </a:p>
            <a:p>
              <a:pPr algn="ctr"/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</a:rPr>
                <a:t>Fieldbus</a:t>
              </a:r>
              <a:endParaRPr lang="ru-RU" sz="16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</a:rPr>
                <a:t>Modbus</a:t>
              </a:r>
            </a:p>
            <a:p>
              <a:pPr algn="ctr"/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</a:rPr>
                <a:t>Wireless</a:t>
              </a:r>
              <a:endParaRPr lang="en-US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4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00490" y="6381410"/>
            <a:ext cx="762000" cy="365125"/>
          </a:xfrm>
        </p:spPr>
        <p:txBody>
          <a:bodyPr/>
          <a:lstStyle/>
          <a:p>
            <a:pPr>
              <a:defRPr/>
            </a:pPr>
            <a:fld id="{8F70B776-FFF4-4742-B493-0E6BFB64B2AC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8987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810" name="Picture 2" descr="D:\Ketty\Документы КАФЕДРЫ\Фотографии кафедры\Фото Образование\DSC02855.JPG"/>
          <p:cNvPicPr>
            <a:picLocks noChangeAspect="1" noChangeArrowheads="1"/>
          </p:cNvPicPr>
          <p:nvPr/>
        </p:nvPicPr>
        <p:blipFill>
          <a:blip r:embed="rId2" cstate="print"/>
          <a:srcRect t="5711"/>
          <a:stretch>
            <a:fillRect/>
          </a:stretch>
        </p:blipFill>
        <p:spPr bwMode="auto">
          <a:xfrm>
            <a:off x="323409" y="3937000"/>
            <a:ext cx="3886005" cy="2442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492870"/>
            <a:ext cx="8229600" cy="2001979"/>
          </a:xfrm>
        </p:spPr>
        <p:txBody>
          <a:bodyPr/>
          <a:lstStyle/>
          <a:p>
            <a:pPr marL="457200" indent="-457200" algn="just">
              <a:buNone/>
            </a:pPr>
            <a:r>
              <a:rPr lang="ru-RU" sz="2800" dirty="0" smtClean="0">
                <a:solidFill>
                  <a:schemeClr val="tx2"/>
                </a:solidFill>
                <a:latin typeface="Cambria" pitchFamily="18" charset="0"/>
                <a:cs typeface="Arial" charset="0"/>
              </a:rPr>
              <a:t>Использование в учебном процессе активных и интерактивных форм проведения занятий, в том числе результатов работы студенческих </a:t>
            </a:r>
            <a:r>
              <a:rPr lang="ru-RU" sz="2800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исследовательских  групп;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631811" name="Picture 3" descr="D:\Ketty\Документы КАФЕДРЫ\Фотографии кафедры\Фото Образование\DSC02866.JPG"/>
          <p:cNvPicPr>
            <a:picLocks noChangeAspect="1" noChangeArrowheads="1"/>
          </p:cNvPicPr>
          <p:nvPr/>
        </p:nvPicPr>
        <p:blipFill>
          <a:blip r:embed="rId3" cstate="print"/>
          <a:srcRect b="9285"/>
          <a:stretch>
            <a:fillRect/>
          </a:stretch>
        </p:blipFill>
        <p:spPr bwMode="auto">
          <a:xfrm>
            <a:off x="3131800" y="4718620"/>
            <a:ext cx="3225741" cy="1950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1812" name="Picture 4" descr="D:\Ketty\Документы КАФЕДРЫ\Фотографии кафедры\Фото Образование\DSC02882.JPG"/>
          <p:cNvPicPr>
            <a:picLocks noChangeAspect="1" noChangeArrowheads="1"/>
          </p:cNvPicPr>
          <p:nvPr/>
        </p:nvPicPr>
        <p:blipFill>
          <a:blip r:embed="rId4" cstate="print"/>
          <a:srcRect t="6849" b="4969"/>
          <a:stretch>
            <a:fillRect/>
          </a:stretch>
        </p:blipFill>
        <p:spPr bwMode="auto">
          <a:xfrm>
            <a:off x="5652150" y="3937000"/>
            <a:ext cx="324045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" descr="F:\Bann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4049" y="634140"/>
            <a:ext cx="6964431" cy="2068255"/>
          </a:xfrm>
          <a:prstGeom prst="rect">
            <a:avLst/>
          </a:prstGeom>
          <a:noFill/>
        </p:spPr>
      </p:pic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3203810" y="1279568"/>
            <a:ext cx="54007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Arial" pitchFamily="34" charset="0"/>
              </a:rPr>
              <a:t>Кафедра «Информационно-измерительная  техника»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44010" y="2420860"/>
            <a:ext cx="4427980" cy="3816530"/>
          </a:xfrm>
        </p:spPr>
        <p:txBody>
          <a:bodyPr/>
          <a:lstStyle/>
          <a:p>
            <a:pPr marL="457200" indent="-457200" algn="just">
              <a:buNone/>
            </a:pPr>
            <a:r>
              <a:rPr lang="ru-RU" sz="2800" dirty="0" smtClean="0">
                <a:solidFill>
                  <a:schemeClr val="tx2"/>
                </a:solidFill>
                <a:latin typeface="Cambria" pitchFamily="18" charset="0"/>
                <a:cs typeface="Arial" charset="0"/>
              </a:rPr>
              <a:t>Мастер-классы ведущих специалистов ЗАО «Промышленная группа «</a:t>
            </a:r>
            <a:r>
              <a:rPr lang="ru-RU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charset="0"/>
              </a:rPr>
              <a:t>Метран</a:t>
            </a:r>
            <a:r>
              <a:rPr lang="ru-RU" sz="2800" dirty="0" smtClean="0">
                <a:solidFill>
                  <a:schemeClr val="tx2"/>
                </a:solidFill>
                <a:latin typeface="Cambria" pitchFamily="18" charset="0"/>
                <a:cs typeface="Arial" charset="0"/>
              </a:rPr>
              <a:t>» по актуальным проблемам развития приборостроительной отрасли;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624642" name="Picture 2" descr="Emerson Process Manage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420" y="5877340"/>
            <a:ext cx="2057400" cy="948690"/>
          </a:xfrm>
          <a:prstGeom prst="rect">
            <a:avLst/>
          </a:prstGeom>
          <a:noFill/>
        </p:spPr>
      </p:pic>
      <p:pic>
        <p:nvPicPr>
          <p:cNvPr id="624644" name="Picture 4" descr="Датчики давления датчики температуры расходомеры теплосчетчики уровнемеры"/>
          <p:cNvPicPr>
            <a:picLocks noChangeAspect="1" noChangeArrowheads="1"/>
          </p:cNvPicPr>
          <p:nvPr/>
        </p:nvPicPr>
        <p:blipFill>
          <a:blip r:embed="rId3" cstate="print"/>
          <a:srcRect l="3471"/>
          <a:stretch>
            <a:fillRect/>
          </a:stretch>
        </p:blipFill>
        <p:spPr bwMode="auto">
          <a:xfrm>
            <a:off x="2411700" y="5877340"/>
            <a:ext cx="4005070" cy="948690"/>
          </a:xfrm>
          <a:prstGeom prst="rect">
            <a:avLst/>
          </a:prstGeom>
          <a:noFill/>
        </p:spPr>
      </p:pic>
      <p:pic>
        <p:nvPicPr>
          <p:cNvPr id="624646" name="Picture 6" descr="Метра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4570" y="5877340"/>
            <a:ext cx="2045970" cy="948690"/>
          </a:xfrm>
          <a:prstGeom prst="rect">
            <a:avLst/>
          </a:prstGeom>
          <a:noFill/>
        </p:spPr>
      </p:pic>
      <p:pic>
        <p:nvPicPr>
          <p:cNvPr id="624647" name="Picture 7" descr="D:\Ketty\Документы КАФЕДРЫ\Фотографии кафедры\Фарра - 2011\04_0043.jpg"/>
          <p:cNvPicPr>
            <a:picLocks noChangeAspect="1" noChangeArrowheads="1"/>
          </p:cNvPicPr>
          <p:nvPr/>
        </p:nvPicPr>
        <p:blipFill>
          <a:blip r:embed="rId5" cstate="print"/>
          <a:srcRect l="22831" t="3510" r="-204" b="4617"/>
          <a:stretch>
            <a:fillRect/>
          </a:stretch>
        </p:blipFill>
        <p:spPr bwMode="auto">
          <a:xfrm>
            <a:off x="323410" y="2440496"/>
            <a:ext cx="4104570" cy="3250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" descr="F:\Bann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4049" y="634140"/>
            <a:ext cx="6964431" cy="2068255"/>
          </a:xfrm>
          <a:prstGeom prst="rect">
            <a:avLst/>
          </a:prstGeom>
          <a:noFill/>
        </p:spPr>
      </p:pic>
      <p:sp>
        <p:nvSpPr>
          <p:cNvPr id="10" name="Заголовок 2"/>
          <p:cNvSpPr txBox="1">
            <a:spLocks/>
          </p:cNvSpPr>
          <p:nvPr/>
        </p:nvSpPr>
        <p:spPr bwMode="auto">
          <a:xfrm>
            <a:off x="3203810" y="1279568"/>
            <a:ext cx="54007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Arial" pitchFamily="34" charset="0"/>
              </a:rPr>
              <a:t>Кафедра «Информационно-измерительная  техника»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CIMG637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790" y="3645030"/>
            <a:ext cx="3273987" cy="2377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492870"/>
            <a:ext cx="8229600" cy="4681552"/>
          </a:xfrm>
        </p:spPr>
        <p:txBody>
          <a:bodyPr/>
          <a:lstStyle/>
          <a:p>
            <a:pPr algn="just">
              <a:buNone/>
            </a:pPr>
            <a:r>
              <a:rPr lang="ru-RU" sz="2400" dirty="0" smtClean="0">
                <a:solidFill>
                  <a:schemeClr val="tx2"/>
                </a:solidFill>
                <a:latin typeface="Cambria" pitchFamily="18" charset="0"/>
                <a:cs typeface="Arial" charset="0"/>
              </a:rPr>
              <a:t>Практическая работа студентов с уникальным лабораторным оборудованием кафедры «Информационно-измерительная техника»;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285720" y="5948153"/>
            <a:ext cx="86868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0BD0D9"/>
              </a:buClr>
              <a:buSzPct val="95000"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308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Лаборатория</a:t>
            </a:r>
            <a:b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308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308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интеллектуальных средств измерения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2308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Содержимое 7" descr="CIMG638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00" y="4149828"/>
            <a:ext cx="2881312" cy="208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10" descr="CIMG638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005808"/>
            <a:ext cx="2879725" cy="208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" descr="F:\Bann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4049" y="634140"/>
            <a:ext cx="6964431" cy="2068255"/>
          </a:xfrm>
          <a:prstGeom prst="rect">
            <a:avLst/>
          </a:prstGeom>
          <a:noFill/>
        </p:spPr>
      </p:pic>
      <p:sp>
        <p:nvSpPr>
          <p:cNvPr id="13" name="Заголовок 2"/>
          <p:cNvSpPr txBox="1">
            <a:spLocks/>
          </p:cNvSpPr>
          <p:nvPr/>
        </p:nvSpPr>
        <p:spPr bwMode="auto">
          <a:xfrm>
            <a:off x="3203810" y="1279568"/>
            <a:ext cx="54007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Arial" pitchFamily="34" charset="0"/>
              </a:rPr>
              <a:t>Кафедра «Информационно-измерительная  техника»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6" name="Picture 5" descr="Грант_Лапина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973656"/>
            <a:ext cx="2401932" cy="3335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Volosnikov_300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537" y="2780910"/>
            <a:ext cx="2484637" cy="3413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4126987"/>
            <a:ext cx="2000264" cy="2731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7173" y="4149100"/>
            <a:ext cx="1900858" cy="261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" descr="F:\Bann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4049" y="634140"/>
            <a:ext cx="6964431" cy="2068255"/>
          </a:xfrm>
          <a:prstGeom prst="rect">
            <a:avLst/>
          </a:prstGeom>
          <a:noFill/>
        </p:spPr>
      </p:pic>
      <p:sp>
        <p:nvSpPr>
          <p:cNvPr id="12" name="Заголовок 2"/>
          <p:cNvSpPr txBox="1">
            <a:spLocks/>
          </p:cNvSpPr>
          <p:nvPr/>
        </p:nvSpPr>
        <p:spPr bwMode="auto">
          <a:xfrm>
            <a:off x="3203810" y="1279568"/>
            <a:ext cx="54007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Arial" pitchFamily="34" charset="0"/>
              </a:rPr>
              <a:t>Кафедра «Информационно-измерительная  техника»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627730" y="2348850"/>
            <a:ext cx="6059070" cy="2736380"/>
          </a:xfrm>
        </p:spPr>
        <p:txBody>
          <a:bodyPr/>
          <a:lstStyle/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Участие студентов в работе научно-технического совета Глобального инженерного центра ЗАО «Промышленная группа «</a:t>
            </a:r>
            <a:r>
              <a:rPr lang="ru-RU" sz="2400" dirty="0" err="1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Метран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»;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5617</TotalTime>
  <Words>228</Words>
  <Application>Microsoft Office PowerPoint</Application>
  <PresentationFormat>Экран (4:3)</PresentationFormat>
  <Paragraphs>81</Paragraphs>
  <Slides>11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Поток</vt:lpstr>
      <vt:lpstr>Информационные технологии бакалавров  профиля «Информационно-измерительные технологии  в приборостроении»</vt:lpstr>
      <vt:lpstr>Кафедра «Информационно-измерительная  техника»</vt:lpstr>
      <vt:lpstr>Слайд 3</vt:lpstr>
      <vt:lpstr>Базовые  блоки  дисциплин</vt:lpstr>
      <vt:lpstr>Модуль информационных дисциплин</vt:lpstr>
      <vt:lpstr>Слайд 6</vt:lpstr>
      <vt:lpstr>Слайд 7</vt:lpstr>
      <vt:lpstr>Слайд 8</vt:lpstr>
      <vt:lpstr>Слайд 9</vt:lpstr>
      <vt:lpstr>Связь  образования с  производством</vt:lpstr>
      <vt:lpstr>Спасибо  за 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</cp:lastModifiedBy>
  <cp:revision>1570</cp:revision>
  <dcterms:modified xsi:type="dcterms:W3CDTF">2013-04-17T07:36:45Z</dcterms:modified>
</cp:coreProperties>
</file>