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7" r:id="rId2"/>
    <p:sldId id="257" r:id="rId3"/>
    <p:sldId id="256" r:id="rId4"/>
    <p:sldId id="258" r:id="rId5"/>
    <p:sldId id="259" r:id="rId6"/>
    <p:sldId id="260" r:id="rId7"/>
    <p:sldId id="261" r:id="rId8"/>
    <p:sldId id="270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7" autoAdjust="0"/>
  </p:normalViewPr>
  <p:slideViewPr>
    <p:cSldViewPr>
      <p:cViewPr>
        <p:scale>
          <a:sx n="100" d="100"/>
          <a:sy n="100" d="100"/>
        </p:scale>
        <p:origin x="-18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E2EFE-E183-4D7C-B7E1-BA65788E9196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549AB-70DC-42B7-AE77-D1DE60401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95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Изложение сути предлагаемого подхода или решения. Обоснование его научно-технической новизны.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49AB-70DC-42B7-AE77-D1DE604012E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042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Риски проекта. Описание существующих рисков, которые мешают реализации проекта, как программа УМНИК поможет их уменьшить или снять.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49AB-70DC-42B7-AE77-D1DE604012E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280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Перспективы развития проекта. Что планируется предпринимать по завершении программы УМНИК.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49AB-70DC-42B7-AE77-D1DE604012E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1150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Описание предметной области и тех задач, на решение которых направлен проект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49AB-70DC-42B7-AE77-D1DE604012E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9934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Изложение сути предлагаемого подхода или решения. Обоснование его научно-технической новизны.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49AB-70DC-42B7-AE77-D1DE604012E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6043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Описание существующих на сегодняшний день способов, методов и путей решения данных задач, сравнение их с предлагаемым в проекте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49AB-70DC-42B7-AE77-D1DE604012E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6293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Научно-технический задел исполнителя проекта. (Что сделано на сегодняшний день)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49AB-70DC-42B7-AE77-D1DE604012E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2187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Научно-технический потенциал автора проекта. (Дипломы, награды, публикации, опыт по проведению НИОКР).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49AB-70DC-42B7-AE77-D1DE604012E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3168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 по реализации проекта на 2 года. Наиболее подробно описывается 1й год. Возможность финансирования проекта из других источников (если есть)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49AB-70DC-42B7-AE77-D1DE604012E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9861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 проекта. Что предполагается получить по истечении 2х лет программы УМНИК.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49AB-70DC-42B7-AE77-D1DE604012E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3079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Потенциальная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коммерциализуемость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вашего проекта. Возможные рынки сбыта, клиенты, потребители.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49AB-70DC-42B7-AE77-D1DE604012E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566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5316-DCA5-4353-83C7-3D2E66C65E61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B47A-E651-47CA-81F9-FDFC6A0A7C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5316-DCA5-4353-83C7-3D2E66C65E61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B47A-E651-47CA-81F9-FDFC6A0A7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5316-DCA5-4353-83C7-3D2E66C65E61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B47A-E651-47CA-81F9-FDFC6A0A7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5316-DCA5-4353-83C7-3D2E66C65E61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B47A-E651-47CA-81F9-FDFC6A0A7C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5316-DCA5-4353-83C7-3D2E66C65E61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B47A-E651-47CA-81F9-FDFC6A0A7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5316-DCA5-4353-83C7-3D2E66C65E61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B47A-E651-47CA-81F9-FDFC6A0A7C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5316-DCA5-4353-83C7-3D2E66C65E61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B47A-E651-47CA-81F9-FDFC6A0A7C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5316-DCA5-4353-83C7-3D2E66C65E61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B47A-E651-47CA-81F9-FDFC6A0A7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5316-DCA5-4353-83C7-3D2E66C65E61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B47A-E651-47CA-81F9-FDFC6A0A7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5316-DCA5-4353-83C7-3D2E66C65E61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B47A-E651-47CA-81F9-FDFC6A0A7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5316-DCA5-4353-83C7-3D2E66C65E61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B47A-E651-47CA-81F9-FDFC6A0A7C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A15316-DCA5-4353-83C7-3D2E66C65E61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91B47A-E651-47CA-81F9-FDFC6A0A7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60648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Южно-Уральский государственный университет </a:t>
            </a:r>
          </a:p>
          <a:p>
            <a:pPr algn="ctr"/>
            <a:r>
              <a:rPr lang="ru-RU" sz="3200" dirty="0" smtClean="0"/>
              <a:t>Кафедра «Приборостроение»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Применение </a:t>
            </a:r>
            <a:r>
              <a:rPr lang="ru-RU" sz="3200" dirty="0" smtClean="0"/>
              <a:t>технологии </a:t>
            </a:r>
            <a:endParaRPr lang="ru-RU" sz="3200" dirty="0" smtClean="0"/>
          </a:p>
          <a:p>
            <a:pPr algn="ctr"/>
            <a:r>
              <a:rPr lang="ru-RU" sz="3200" dirty="0" smtClean="0"/>
              <a:t>«</a:t>
            </a:r>
            <a:r>
              <a:rPr lang="ru-RU" sz="3200" dirty="0" smtClean="0"/>
              <a:t>Дополненной реальности» </a:t>
            </a:r>
            <a:endParaRPr lang="ru-RU" sz="3200" dirty="0" smtClean="0"/>
          </a:p>
          <a:p>
            <a:pPr algn="ctr"/>
            <a:r>
              <a:rPr lang="ru-RU" sz="3200" dirty="0" smtClean="0"/>
              <a:t>в </a:t>
            </a:r>
            <a:r>
              <a:rPr lang="ru-RU" sz="3200" dirty="0" smtClean="0"/>
              <a:t>сборочном производстве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4365104"/>
            <a:ext cx="5905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Автор: Шнайдер Павел, студент 5 курса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5157192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Научный руководитель: </a:t>
            </a:r>
            <a:r>
              <a:rPr lang="ru-RU" dirty="0" err="1" smtClean="0"/>
              <a:t>Кацай</a:t>
            </a:r>
            <a:r>
              <a:rPr lang="ru-RU" dirty="0" smtClean="0"/>
              <a:t> Дмитрий Алексеевич, к.т.н., доцент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39285"/>
            <a:ext cx="2866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Результаты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052736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В результате выполнения проекта предполагается получить программно-аппаратный комплекс, который будет состоять из следующих компонентов: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Микрокомпьютера на операционной системой «</a:t>
            </a:r>
            <a:r>
              <a:rPr lang="en-US" sz="2400" dirty="0" smtClean="0"/>
              <a:t>Android</a:t>
            </a:r>
            <a:r>
              <a:rPr lang="ru-RU" sz="2400" dirty="0" smtClean="0"/>
              <a:t>», с </a:t>
            </a:r>
            <a:r>
              <a:rPr lang="ru-RU" sz="2400" dirty="0" err="1" smtClean="0"/>
              <a:t>видеоочками</a:t>
            </a:r>
            <a:r>
              <a:rPr lang="ru-RU" sz="2400" dirty="0" smtClean="0"/>
              <a:t> и видеокамерой.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Программа браузер дополненной реальности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Плагин для программы «Компас 3</a:t>
            </a:r>
            <a:r>
              <a:rPr lang="en-US" sz="2400" dirty="0" smtClean="0"/>
              <a:t>D</a:t>
            </a:r>
            <a:r>
              <a:rPr lang="ru-RU" sz="2400" dirty="0" smtClean="0"/>
              <a:t>»</a:t>
            </a:r>
            <a:r>
              <a:rPr lang="en-US" sz="2400" dirty="0" smtClean="0"/>
              <a:t> </a:t>
            </a:r>
            <a:r>
              <a:rPr lang="ru-RU" sz="2400" dirty="0" smtClean="0"/>
              <a:t>для составления карты сборочных операции и 3</a:t>
            </a:r>
            <a:r>
              <a:rPr lang="en-US" sz="2400" dirty="0" smtClean="0"/>
              <a:t>D</a:t>
            </a:r>
            <a:r>
              <a:rPr lang="ru-RU" sz="2400" dirty="0" smtClean="0"/>
              <a:t> моделей, для браузера дополненной реальности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3910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6380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Рынки сбыта программного продукта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20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Приборостроительные и машиностроительные предприятия (сборка и испытание продукции)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2457" y="1941670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перспективе: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Сервисные </a:t>
            </a:r>
            <a:r>
              <a:rPr lang="ru-RU" sz="2000" dirty="0"/>
              <a:t>мастерские (разборка-сборка ремонтируемых изделий);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Образовательные </a:t>
            </a:r>
            <a:r>
              <a:rPr lang="ru-RU" sz="2000" dirty="0"/>
              <a:t>учреждения (виртуальные лаборатории</a:t>
            </a:r>
            <a:r>
              <a:rPr lang="ru-RU" sz="2000" dirty="0" smtClean="0"/>
              <a:t>)</a:t>
            </a:r>
            <a:endParaRPr lang="ru-RU" sz="2000" dirty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Медицинские </a:t>
            </a:r>
            <a:r>
              <a:rPr lang="ru-RU" sz="2000" dirty="0"/>
              <a:t>учреждения (дополнение видеоизображения проблемной области пациента внутренним строением скелета, органов</a:t>
            </a:r>
            <a:r>
              <a:rPr lang="ru-RU" sz="2000" dirty="0" smtClean="0"/>
              <a:t>)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8973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2585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Риски проекта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83868"/>
            <a:ext cx="8496944" cy="5114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/>
              <a:t>Появление конкурентов, использующих технологию «Дополненной реальности» в условиях стационарного производства.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/>
              <a:t>Высокие требования к освещенности рабочего места: излишняя освещенность маркера приводит к его засвечиванию, недостаток освещенности понижает его контрастность – все это приводит к потере маркера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/>
              <a:t>Ограничения на минимальные размеры маркера делает его неудобным для использования с малогабаритными и миниатюрными изделиями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/>
              <a:t>Длительное использование </a:t>
            </a:r>
            <a:r>
              <a:rPr lang="ru-RU" sz="2000" dirty="0" err="1" smtClean="0"/>
              <a:t>видеоочков</a:t>
            </a:r>
            <a:r>
              <a:rPr lang="ru-RU" sz="2000" dirty="0" smtClean="0"/>
              <a:t> вызывает большую нагрузку на глаза оператора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6834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25514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Перспективы развития проекта.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836712"/>
            <a:ext cx="849694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/>
              <a:t>Организация продаж универсального программного продукта разработанного на принципах технологии «Дополненной реальности»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/>
              <a:t>Расширение группы программистов для работы над крупными </a:t>
            </a:r>
            <a:r>
              <a:rPr lang="ru-RU" sz="2000" dirty="0" smtClean="0"/>
              <a:t>проектами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/>
              <a:t>Применение опыта «Дополненной реальности» для организации испытаний сложных </a:t>
            </a:r>
            <a:r>
              <a:rPr lang="ru-RU" sz="2000" dirty="0" smtClean="0"/>
              <a:t>объектов</a:t>
            </a:r>
            <a:endParaRPr lang="ru-RU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/>
              <a:t>Разработка виртуальных лабораторий для высших и средних учебных </a:t>
            </a:r>
            <a:r>
              <a:rPr lang="ru-RU" sz="2000" dirty="0" smtClean="0"/>
              <a:t>заведений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Подача заявки на программу «Старт»</a:t>
            </a:r>
            <a:endParaRPr lang="ru-RU" sz="2000" dirty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626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Принципы организации«Дополненной реальности»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10623" y="711860"/>
            <a:ext cx="8681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Технология «Дополненной реальности» по новому представляет информацию человеку. Посредством видеокамеры, микрокомпьютера и </a:t>
            </a:r>
            <a:r>
              <a:rPr lang="ru-RU" dirty="0" err="1" smtClean="0"/>
              <a:t>видеоочков</a:t>
            </a:r>
            <a:r>
              <a:rPr lang="ru-RU" dirty="0" smtClean="0"/>
              <a:t> происходит наложение виртуальной 2</a:t>
            </a:r>
            <a:r>
              <a:rPr lang="en-US" dirty="0" smtClean="0"/>
              <a:t>D/3D </a:t>
            </a:r>
            <a:r>
              <a:rPr lang="ru-RU" dirty="0" smtClean="0"/>
              <a:t>информации прямо на зрительный тракт человека.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9243" y="1912189"/>
            <a:ext cx="846218" cy="165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4596" y="2017305"/>
            <a:ext cx="216746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0025" y="1897525"/>
            <a:ext cx="2542229" cy="15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182" y="2036645"/>
            <a:ext cx="1373880" cy="140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1797084" y="2352079"/>
            <a:ext cx="466309" cy="77060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223674" y="2352080"/>
            <a:ext cx="466309" cy="77060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076870" y="2282520"/>
            <a:ext cx="466309" cy="77060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31640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0623" y="3773277"/>
            <a:ext cx="5081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Программное обеспечение производит захват видео изображения с </a:t>
            </a:r>
            <a:r>
              <a:rPr lang="en-US" dirty="0" smtClean="0"/>
              <a:t>web</a:t>
            </a:r>
            <a:r>
              <a:rPr lang="ru-RU" dirty="0" smtClean="0"/>
              <a:t>-камеры, производит поиск положения и ориентации маркера относительно камеры и выводит в </a:t>
            </a:r>
            <a:r>
              <a:rPr lang="ru-RU" dirty="0" err="1" smtClean="0"/>
              <a:t>видеоочки</a:t>
            </a:r>
            <a:r>
              <a:rPr lang="ru-RU" dirty="0" smtClean="0"/>
              <a:t> совмещённое изображение реального мира с 2</a:t>
            </a:r>
            <a:r>
              <a:rPr lang="en-US" dirty="0" smtClean="0"/>
              <a:t>D/3D</a:t>
            </a:r>
            <a:r>
              <a:rPr lang="ru-RU" dirty="0" smtClean="0"/>
              <a:t> изображением привязанным по положению и ориентации.</a:t>
            </a:r>
            <a:endParaRPr lang="ru-RU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08994"/>
            <a:ext cx="3523419" cy="317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954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3" y="212770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Применение технологии «Дополненной реальности» в процессе сборочного производства</a:t>
            </a:r>
            <a:endParaRPr lang="ru-RU" sz="2800" dirty="0"/>
          </a:p>
        </p:txBody>
      </p:sp>
      <p:pic>
        <p:nvPicPr>
          <p:cNvPr id="1026" name="Picture 2" descr="D:\Lab\Статьи, Выставки, Публикации, Конкурсы, Достижения\УМНИК. Попытка номер раз\Presentation\ar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2061" y="1268760"/>
            <a:ext cx="3862428" cy="544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3" y="1268760"/>
            <a:ext cx="46805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Описание предметной области исследований</a:t>
            </a:r>
          </a:p>
          <a:p>
            <a:pPr algn="just"/>
            <a:r>
              <a:rPr lang="ru-RU" sz="2000" dirty="0" smtClean="0"/>
              <a:t>Наш проект направлен на разработку нового способа представления информации сборщикам, при помощи технологии «Дополненной реальности».</a:t>
            </a:r>
          </a:p>
          <a:p>
            <a:pPr algn="just"/>
            <a:r>
              <a:rPr lang="ru-RU" sz="2000" dirty="0" smtClean="0"/>
              <a:t>Это поможет решить несколько проблем.</a:t>
            </a:r>
          </a:p>
          <a:p>
            <a:pPr algn="just"/>
            <a:r>
              <a:rPr lang="ru-RU" sz="2000" dirty="0" smtClean="0"/>
              <a:t>1. Ускорить операции сборки новых изделий</a:t>
            </a:r>
          </a:p>
          <a:p>
            <a:pPr algn="just"/>
            <a:r>
              <a:rPr lang="ru-RU" sz="2000" dirty="0" smtClean="0"/>
              <a:t>2. Исключить время на изучение сборочных чертежей, спецификаций и прочей документации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3895363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31031"/>
            <a:ext cx="6744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Новизна научно-технического решения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1" y="83671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Новизна состоит в способе организации сборочного производства, включением в этот процесс маркеров, обеспечивающих привязку 2</a:t>
            </a:r>
            <a:r>
              <a:rPr lang="en-US" dirty="0" smtClean="0"/>
              <a:t>D/3D</a:t>
            </a:r>
            <a:r>
              <a:rPr lang="ru-RU" dirty="0" smtClean="0"/>
              <a:t> графических подсказок располагаемых на технологической таре и месте непосредственной сборки.</a:t>
            </a:r>
            <a:endParaRPr lang="ru-RU" dirty="0"/>
          </a:p>
        </p:txBody>
      </p:sp>
      <p:pic>
        <p:nvPicPr>
          <p:cNvPr id="4" name="Picture 2" descr="Технологическая тара с маркером Ч-Б"/>
          <p:cNvPicPr>
            <a:picLocks noChangeAspect="1" noChangeArrowheads="1"/>
          </p:cNvPicPr>
          <p:nvPr/>
        </p:nvPicPr>
        <p:blipFill>
          <a:blip r:embed="rId3" cstate="print"/>
          <a:srcRect t="30327"/>
          <a:stretch>
            <a:fillRect/>
          </a:stretch>
        </p:blipFill>
        <p:spPr bwMode="auto">
          <a:xfrm>
            <a:off x="251520" y="2128971"/>
            <a:ext cx="4032447" cy="217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1" y="4437112"/>
            <a:ext cx="4032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Технологическая тара со специальным маркером для деталей</a:t>
            </a:r>
          </a:p>
        </p:txBody>
      </p:sp>
      <p:pic>
        <p:nvPicPr>
          <p:cNvPr id="6" name="Picture 3" descr="Плата для Сборки с маркером в диметрии"/>
          <p:cNvPicPr>
            <a:picLocks noChangeAspect="1" noChangeArrowheads="1"/>
          </p:cNvPicPr>
          <p:nvPr/>
        </p:nvPicPr>
        <p:blipFill>
          <a:blip r:embed="rId4" cstate="print"/>
          <a:srcRect l="8032" t="53552" r="6061"/>
          <a:stretch>
            <a:fillRect/>
          </a:stretch>
        </p:blipFill>
        <p:spPr bwMode="auto">
          <a:xfrm>
            <a:off x="4444638" y="2443795"/>
            <a:ext cx="4464497" cy="15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444638" y="4437112"/>
            <a:ext cx="44478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Сменная технологическая оснастка со специальным маркером для сборки</a:t>
            </a:r>
          </a:p>
        </p:txBody>
      </p:sp>
    </p:spTree>
    <p:extLst>
      <p:ext uri="{BB962C8B-B14F-4D97-AF65-F5344CB8AC3E}">
        <p14:creationId xmlns:p14="http://schemas.microsoft.com/office/powerpoint/2010/main" xmlns="" val="21006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Сравнение технологии «Дополненной реальности» (ДР) с традиционной сборкой на примере эксперимента по разборке-сборке </a:t>
            </a:r>
            <a:r>
              <a:rPr lang="ru-RU" sz="2400" dirty="0" err="1" smtClean="0"/>
              <a:t>электроотвёртки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6721360"/>
              </p:ext>
            </p:extLst>
          </p:nvPr>
        </p:nvGraphicFramePr>
        <p:xfrm>
          <a:off x="2" y="1340768"/>
          <a:ext cx="9143997" cy="5517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597"/>
                <a:gridCol w="1828597"/>
                <a:gridCol w="1828597"/>
                <a:gridCol w="1828597"/>
                <a:gridCol w="1829609"/>
              </a:tblGrid>
              <a:tr h="1084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Наименование эксперимента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Время разборки,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мин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Время сборки,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мин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Суммарное время,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мин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Примечание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982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Без документации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3,5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9,5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Максимум сосредоточенности, длительное время на принятие решения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084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С ДР в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</a:rPr>
                        <a:t>видеоочках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3,5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Максимум информации в зоне сборки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365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С ДР на мониторе – электронный аналог требуемой документации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11,5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Рассеяние внимания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524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4647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Научно-технических задел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11979" y="758328"/>
            <a:ext cx="8680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Разработано 2 версии программы для сборки шаровых кранов специального назначения и сборки </a:t>
            </a:r>
            <a:r>
              <a:rPr lang="ru-RU" sz="2000" dirty="0" err="1" smtClean="0"/>
              <a:t>электрошкафов</a:t>
            </a:r>
            <a:r>
              <a:rPr lang="ru-RU" sz="2000" dirty="0" smtClean="0"/>
              <a:t>.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Разработан алгоритм поиска маркеров, определения их положения и ориентации</a:t>
            </a:r>
            <a:endParaRPr lang="ru-RU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899" y="3920437"/>
            <a:ext cx="4941635" cy="265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D:\Lab\Статьи, Выставки, Публикации, Конкурсы, Достижения\УМНИК. Попытка номер два\presentation\ar_assembler 2012-10-25 09-59-46-46.avi_snapshot_00.24_[2012.10.29_08.12.53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8358" y="3284984"/>
            <a:ext cx="4390472" cy="329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834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097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Научно-технический потенциал автора проекта</a:t>
            </a:r>
            <a:endParaRPr lang="ru-RU" sz="2800" dirty="0"/>
          </a:p>
        </p:txBody>
      </p:sp>
      <p:pic>
        <p:nvPicPr>
          <p:cNvPr id="3074" name="Picture 2" descr="D:\Lab\Статьи, Выставки, Публикации, Конкурсы, Достижения\УМНИК. Попытка номер два\presentation\Свидетельство о регистрации программы для интерприставки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83868"/>
            <a:ext cx="2021056" cy="323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Lab\Статьи, Выставки, Публикации, Конкурсы, Достижения\УМНИК. Попытка номер два\presentation\Диплом Шаг в будущее от молодежного жюр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7688" y="3911853"/>
            <a:ext cx="2053639" cy="282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Lab\Статьи, Выставки, Публикации, Конкурсы, Достижения\УМНИК. Попытка номер два\presentation\Диплом 1 степени Шаг в будуще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4" y="4664281"/>
            <a:ext cx="2853074" cy="207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Lab\Статьи, Выставки, Публикации, Конкурсы, Достижения\УМНИК. Попытка номер два\presentation\IMG_34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5" y="2810497"/>
            <a:ext cx="2592286" cy="194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Lab\Статьи, Выставки, Публикации, Конкурсы, Достижения\УМНИК. Попытка номер два\presentation\IMG_00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818925"/>
            <a:ext cx="2853074" cy="213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825140"/>
            <a:ext cx="374441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400" dirty="0" smtClean="0"/>
              <a:t>1-е место на </a:t>
            </a:r>
            <a:r>
              <a:rPr lang="ru-RU" sz="1400" dirty="0" err="1"/>
              <a:t>на</a:t>
            </a:r>
            <a:r>
              <a:rPr lang="ru-RU" sz="1400" dirty="0"/>
              <a:t> выставке «Седьмая Уральская выставка НТТМ изобретателей, рационализаторов, конструкторов Евразийские ворота России – Шаг в будущее». На программу получено Свидетельство о государственной регистрации программы для ЭВМ №20111618838. </a:t>
            </a:r>
            <a:endParaRPr lang="ru-RU" sz="14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/>
              <a:t>Медаль «За успехи в научно-техническом творчестве» получена на </a:t>
            </a:r>
            <a:r>
              <a:rPr lang="en-US" sz="1400" dirty="0" smtClean="0"/>
              <a:t>XII </a:t>
            </a:r>
            <a:r>
              <a:rPr lang="ru-RU" sz="1400" dirty="0" smtClean="0"/>
              <a:t>Всероссийской выставке «Научно-технического творчества молодёжи» г. Москва 2012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/>
              <a:t>Участие в комплексном проекте по созданию высокотехнологичного производства, разрабатываемого </a:t>
            </a:r>
            <a:r>
              <a:rPr lang="ru-RU" sz="1400" dirty="0" err="1"/>
              <a:t>ЮУрГУ</a:t>
            </a:r>
            <a:r>
              <a:rPr lang="ru-RU" sz="1400" dirty="0"/>
              <a:t> совместно с ФГУП «Завод «Прибор»», </a:t>
            </a:r>
            <a:r>
              <a:rPr lang="ru-RU" sz="1400" dirty="0" err="1"/>
              <a:t>г.Челябинск</a:t>
            </a:r>
            <a:r>
              <a:rPr lang="ru-RU" sz="1400" dirty="0"/>
              <a:t> в 2011 году по разработке системы «дополненной реальности» по сборке сложных шаровых кранов специального назначения. </a:t>
            </a:r>
            <a:endParaRPr lang="ru-RU" sz="1400" dirty="0" smtClean="0"/>
          </a:p>
          <a:p>
            <a:pPr marL="342900" indent="-342900" algn="just">
              <a:buFont typeface="+mj-lt"/>
              <a:buAutoNum type="arabicPeriod"/>
            </a:pPr>
            <a:endParaRPr lang="ru-RU" sz="1200" dirty="0"/>
          </a:p>
          <a:p>
            <a:pPr marL="342900" indent="-342900" algn="just">
              <a:buFont typeface="+mj-lt"/>
              <a:buAutoNum type="arabicPeriod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25909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80728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Публикации по теме проекта:</a:t>
            </a:r>
          </a:p>
          <a:p>
            <a:endParaRPr lang="ru-RU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Кацай Д. А. Шнайдер П.В. Визуализация деталей в сборочном производстве шарового крана // Актуальные проблемы гуманитарных и естественных наук. / </a:t>
            </a:r>
            <a:r>
              <a:rPr lang="ru-RU" dirty="0" err="1" smtClean="0"/>
              <a:t>Науч.инф</a:t>
            </a:r>
            <a:r>
              <a:rPr lang="ru-RU" dirty="0" smtClean="0"/>
              <a:t>. </a:t>
            </a:r>
            <a:r>
              <a:rPr lang="ru-RU" dirty="0" err="1" smtClean="0"/>
              <a:t>издат</a:t>
            </a:r>
            <a:r>
              <a:rPr lang="ru-RU" dirty="0" smtClean="0"/>
              <a:t>. центр «Институт стратегических исследований». Москва. – 2012. – № 6(41) -317 с., (с.60-62).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Кацай Д. А. Шнайдер П.В. Свидетельство о государственной регистрации программы для ЭВМ №20111618838 «Программа для интерактивной приставки к </a:t>
            </a:r>
            <a:r>
              <a:rPr lang="ru-RU" dirty="0" err="1" smtClean="0"/>
              <a:t>мультимедийному</a:t>
            </a:r>
            <a:r>
              <a:rPr lang="ru-RU" dirty="0" smtClean="0"/>
              <a:t> проектору» от 14 ноября 2011 года.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Кацай Д. А. Применение «дополненной реальности» в сборочном производстве // Современные проблемы гуманитарных и естественных наук: материалы XI международной научно-практической конференции 26-27 июня 2012 г. / </a:t>
            </a:r>
            <a:r>
              <a:rPr lang="ru-RU" dirty="0" err="1" smtClean="0"/>
              <a:t>Науч.инф</a:t>
            </a:r>
            <a:r>
              <a:rPr lang="ru-RU" dirty="0" smtClean="0"/>
              <a:t>. </a:t>
            </a:r>
            <a:r>
              <a:rPr lang="ru-RU" dirty="0" err="1" smtClean="0"/>
              <a:t>издат</a:t>
            </a:r>
            <a:r>
              <a:rPr lang="ru-RU" dirty="0" smtClean="0"/>
              <a:t>. центр «Институт стратегических исследований». Москва. – Изд-во «</a:t>
            </a:r>
            <a:r>
              <a:rPr lang="ru-RU" dirty="0" err="1" smtClean="0"/>
              <a:t>Спецкнига</a:t>
            </a:r>
            <a:r>
              <a:rPr lang="ru-RU" dirty="0" smtClean="0"/>
              <a:t>», 2012. – 672 с. (с.64-68).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60648"/>
            <a:ext cx="8097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Научно-технический потенциал автора проекта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260648"/>
            <a:ext cx="8496944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План по реализации проекта на 2 года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1-й </a:t>
            </a:r>
            <a:r>
              <a:rPr lang="ru-RU" dirty="0"/>
              <a:t>год: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Доработка технологии до рабочего </a:t>
            </a:r>
            <a:r>
              <a:rPr lang="ru-RU" dirty="0" smtClean="0"/>
              <a:t>образца (1-3 мес.)</a:t>
            </a:r>
            <a:endParaRPr lang="ru-RU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Разработка программы-браузера «Дополненной реальности</a:t>
            </a:r>
            <a:r>
              <a:rPr lang="ru-RU" dirty="0" smtClean="0"/>
              <a:t>» (4-6 мес.)</a:t>
            </a:r>
            <a:endParaRPr lang="ru-RU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Разработка </a:t>
            </a:r>
            <a:r>
              <a:rPr lang="ru-RU" dirty="0" smtClean="0"/>
              <a:t>плагина для </a:t>
            </a:r>
            <a:r>
              <a:rPr lang="ru-RU" dirty="0"/>
              <a:t>программы «Компас 3</a:t>
            </a:r>
            <a:r>
              <a:rPr lang="en-US" dirty="0"/>
              <a:t>D</a:t>
            </a:r>
            <a:r>
              <a:rPr lang="ru-RU" dirty="0" smtClean="0"/>
              <a:t>» (7-9 мес.)</a:t>
            </a:r>
            <a:endParaRPr lang="ru-RU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Разработка сайта и реклама </a:t>
            </a:r>
            <a:r>
              <a:rPr lang="ru-RU" dirty="0" smtClean="0"/>
              <a:t>продукта (10-12 мес.)</a:t>
            </a:r>
            <a:endParaRPr lang="ru-RU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ru-RU" dirty="0"/>
          </a:p>
          <a:p>
            <a:pPr marL="514350" indent="-514350">
              <a:lnSpc>
                <a:spcPct val="150000"/>
              </a:lnSpc>
            </a:pPr>
            <a:r>
              <a:rPr lang="ru-RU" dirty="0"/>
              <a:t>2-й </a:t>
            </a:r>
            <a:r>
              <a:rPr lang="ru-RU" dirty="0" smtClean="0"/>
              <a:t>год: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Разработка </a:t>
            </a:r>
            <a:r>
              <a:rPr lang="ru-RU" dirty="0"/>
              <a:t>алгоритма и программы обработки стереоизображения с двух </a:t>
            </a:r>
            <a:r>
              <a:rPr lang="ru-RU" dirty="0" smtClean="0"/>
              <a:t>видеокамер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Разработка алгоритмов </a:t>
            </a:r>
            <a:r>
              <a:rPr lang="ru-RU" dirty="0" err="1" smtClean="0"/>
              <a:t>безмаркерной</a:t>
            </a:r>
            <a:r>
              <a:rPr lang="ru-RU" dirty="0" smtClean="0"/>
              <a:t> дополненной реальности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238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3228</TotalTime>
  <Words>1020</Words>
  <Application>Microsoft Office PowerPoint</Application>
  <PresentationFormat>Экран (4:3)</PresentationFormat>
  <Paragraphs>112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Ingener</dc:creator>
  <cp:lastModifiedBy>KDA</cp:lastModifiedBy>
  <cp:revision>47</cp:revision>
  <dcterms:created xsi:type="dcterms:W3CDTF">2012-10-28T03:16:53Z</dcterms:created>
  <dcterms:modified xsi:type="dcterms:W3CDTF">2012-10-31T07:30:12Z</dcterms:modified>
</cp:coreProperties>
</file>