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6" r:id="rId2"/>
    <p:sldId id="424" r:id="rId3"/>
    <p:sldId id="433" r:id="rId4"/>
    <p:sldId id="427" r:id="rId5"/>
    <p:sldId id="436" r:id="rId6"/>
    <p:sldId id="376" r:id="rId7"/>
    <p:sldId id="431" r:id="rId8"/>
    <p:sldId id="352" r:id="rId9"/>
    <p:sldId id="440" r:id="rId10"/>
    <p:sldId id="353" r:id="rId11"/>
    <p:sldId id="354" r:id="rId12"/>
    <p:sldId id="437" r:id="rId13"/>
    <p:sldId id="464" r:id="rId14"/>
    <p:sldId id="446" r:id="rId15"/>
    <p:sldId id="461" r:id="rId16"/>
    <p:sldId id="442" r:id="rId17"/>
    <p:sldId id="441" r:id="rId18"/>
    <p:sldId id="443" r:id="rId19"/>
    <p:sldId id="444" r:id="rId20"/>
    <p:sldId id="449" r:id="rId21"/>
    <p:sldId id="450" r:id="rId22"/>
    <p:sldId id="465" r:id="rId23"/>
    <p:sldId id="466" r:id="rId24"/>
    <p:sldId id="467" r:id="rId25"/>
    <p:sldId id="468" r:id="rId26"/>
    <p:sldId id="4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6DE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8464" autoAdjust="0"/>
  </p:normalViewPr>
  <p:slideViewPr>
    <p:cSldViewPr>
      <p:cViewPr varScale="1">
        <p:scale>
          <a:sx n="82" d="100"/>
          <a:sy n="8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2012\111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2012\111\&#1050;&#1085;&#1080;&#1075;&#1072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2012\111\&#1050;&#1085;&#1080;&#1075;&#1072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5;&#1080;&#1081;%202012\111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Диаграмма котла №7 ТП-200 ЦЭС ОАО "ММК" при совместном сжигании  природного и доменного газов       </a:t>
            </a:r>
          </a:p>
        </c:rich>
      </c:tx>
      <c:layout>
        <c:manualLayout>
          <c:xMode val="edge"/>
          <c:yMode val="edge"/>
          <c:x val="0.1211807021442062"/>
          <c:y val="2.6408599527588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99200088879015"/>
          <c:y val="0.1538246958067461"/>
          <c:w val="0.78656982557493615"/>
          <c:h val="0.5697950831550118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'к 7'!$D$13</c:f>
              <c:strCache>
                <c:ptCount val="1"/>
                <c:pt idx="0">
                  <c:v>В пг, тыс м3/ч</c:v>
                </c:pt>
              </c:strCache>
            </c:strRef>
          </c:tx>
          <c:xVal>
            <c:numRef>
              <c:f>'к 7'!$E$12:$I$12</c:f>
              <c:numCache>
                <c:formatCode>General</c:formatCode>
                <c:ptCount val="5"/>
                <c:pt idx="0">
                  <c:v>125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225</c:v>
                </c:pt>
              </c:numCache>
            </c:numRef>
          </c:xVal>
          <c:yVal>
            <c:numRef>
              <c:f>'к 7'!$E$13:$I$13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5</c:v>
                </c:pt>
                <c:pt idx="3">
                  <c:v>8</c:v>
                </c:pt>
                <c:pt idx="4">
                  <c:v>12.6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'к 7'!$D$14</c:f>
              <c:strCache>
                <c:ptCount val="1"/>
                <c:pt idx="0">
                  <c:v>Вдг, тыс м3/ч </c:v>
                </c:pt>
              </c:strCache>
            </c:strRef>
          </c:tx>
          <c:xVal>
            <c:numRef>
              <c:f>'к 7'!$E$12:$I$12</c:f>
              <c:numCache>
                <c:formatCode>General</c:formatCode>
                <c:ptCount val="5"/>
                <c:pt idx="0">
                  <c:v>125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225</c:v>
                </c:pt>
              </c:numCache>
            </c:numRef>
          </c:xVal>
          <c:yVal>
            <c:numRef>
              <c:f>'к 7'!$E$14:$I$14</c:f>
              <c:numCache>
                <c:formatCode>General</c:formatCode>
                <c:ptCount val="5"/>
                <c:pt idx="0">
                  <c:v>70</c:v>
                </c:pt>
                <c:pt idx="1">
                  <c:v>90</c:v>
                </c:pt>
                <c:pt idx="2">
                  <c:v>90</c:v>
                </c:pt>
                <c:pt idx="3">
                  <c:v>75</c:v>
                </c:pt>
                <c:pt idx="4">
                  <c:v>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71744"/>
        <c:axId val="66673664"/>
      </c:scatterChart>
      <c:valAx>
        <c:axId val="66671744"/>
        <c:scaling>
          <c:orientation val="minMax"/>
          <c:max val="235"/>
          <c:min val="1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Паропроизводительность котла, т</a:t>
                </a:r>
                <a:r>
                  <a:rPr lang="en-US"/>
                  <a:t>/</a:t>
                </a:r>
                <a:r>
                  <a:rPr lang="ru-RU"/>
                  <a:t>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6673664"/>
        <c:crosses val="autoZero"/>
        <c:crossBetween val="midCat"/>
      </c:valAx>
      <c:valAx>
        <c:axId val="66673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 газов, тыс. м3 в час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667174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Диаграма котла №7 ТП-200 ЦЭС ОАО "ММК" при совместном сжигании  природного и доменного газов     </a:t>
            </a:r>
          </a:p>
        </c:rich>
      </c:tx>
      <c:layout>
        <c:manualLayout>
          <c:xMode val="edge"/>
          <c:yMode val="edge"/>
          <c:x val="0.10442604486026376"/>
          <c:y val="2.300469030011158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'к 7'!$D$25</c:f>
              <c:strCache>
                <c:ptCount val="1"/>
                <c:pt idx="0">
                  <c:v>В пг, тут/ч</c:v>
                </c:pt>
              </c:strCache>
            </c:strRef>
          </c:tx>
          <c:xVal>
            <c:numRef>
              <c:f>'к 7'!$E$12:$I$12</c:f>
              <c:numCache>
                <c:formatCode>General</c:formatCode>
                <c:ptCount val="5"/>
                <c:pt idx="0">
                  <c:v>125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225</c:v>
                </c:pt>
              </c:numCache>
            </c:numRef>
          </c:xVal>
          <c:yVal>
            <c:numRef>
              <c:f>'к 7'!$E$25:$I$25</c:f>
              <c:numCache>
                <c:formatCode>General</c:formatCode>
                <c:ptCount val="5"/>
                <c:pt idx="0">
                  <c:v>3.6640000000000001</c:v>
                </c:pt>
                <c:pt idx="1">
                  <c:v>3.6640000000000001</c:v>
                </c:pt>
                <c:pt idx="2">
                  <c:v>5.7249999999999996</c:v>
                </c:pt>
                <c:pt idx="3">
                  <c:v>9.16</c:v>
                </c:pt>
                <c:pt idx="4">
                  <c:v>14.427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'к 7'!$D$26</c:f>
              <c:strCache>
                <c:ptCount val="1"/>
                <c:pt idx="0">
                  <c:v>В дг, тут/ч</c:v>
                </c:pt>
              </c:strCache>
            </c:strRef>
          </c:tx>
          <c:xVal>
            <c:numRef>
              <c:f>'к 7'!$E$12:$I$12</c:f>
              <c:numCache>
                <c:formatCode>General</c:formatCode>
                <c:ptCount val="5"/>
                <c:pt idx="0">
                  <c:v>125</c:v>
                </c:pt>
                <c:pt idx="1">
                  <c:v>150</c:v>
                </c:pt>
                <c:pt idx="2">
                  <c:v>175</c:v>
                </c:pt>
                <c:pt idx="3">
                  <c:v>200</c:v>
                </c:pt>
                <c:pt idx="4">
                  <c:v>225</c:v>
                </c:pt>
              </c:numCache>
            </c:numRef>
          </c:xVal>
          <c:yVal>
            <c:numRef>
              <c:f>'к 7'!$E$26:$I$26</c:f>
              <c:numCache>
                <c:formatCode>General</c:formatCode>
                <c:ptCount val="5"/>
                <c:pt idx="0">
                  <c:v>10.01</c:v>
                </c:pt>
                <c:pt idx="1">
                  <c:v>12.87</c:v>
                </c:pt>
                <c:pt idx="2">
                  <c:v>12.87</c:v>
                </c:pt>
                <c:pt idx="3">
                  <c:v>10.725</c:v>
                </c:pt>
                <c:pt idx="4">
                  <c:v>7.1499999999999995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1936"/>
        <c:axId val="66713856"/>
      </c:scatterChart>
      <c:valAx>
        <c:axId val="66711936"/>
        <c:scaling>
          <c:orientation val="minMax"/>
          <c:max val="235"/>
          <c:min val="1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Паропроизводительность котла, т</a:t>
                </a:r>
                <a:r>
                  <a:rPr lang="en-US"/>
                  <a:t>/</a:t>
                </a:r>
                <a:r>
                  <a:rPr lang="ru-RU"/>
                  <a:t>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6713856"/>
        <c:crosses val="autoZero"/>
        <c:crossBetween val="midCat"/>
      </c:valAx>
      <c:valAx>
        <c:axId val="66713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 газов, т.у.т. в час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671193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Диаграмма котла №1  "Ганомаг" ЦЭС при совместном сжигании  природного и доменного газов     </a:t>
            </a:r>
          </a:p>
        </c:rich>
      </c:tx>
      <c:layout>
        <c:manualLayout>
          <c:xMode val="edge"/>
          <c:yMode val="edge"/>
          <c:x val="0.10123800964347286"/>
          <c:y val="4.1666554212887418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'к 1'!$D$13</c:f>
              <c:strCache>
                <c:ptCount val="1"/>
                <c:pt idx="0">
                  <c:v>В пг, тыс м3/ч</c:v>
                </c:pt>
              </c:strCache>
            </c:strRef>
          </c:tx>
          <c:xVal>
            <c:numRef>
              <c:f>'к 1'!$E$12:$H$12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</c:numCache>
            </c:numRef>
          </c:xVal>
          <c:yVal>
            <c:numRef>
              <c:f>'к 1'!$E$13:$H$13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2.8</c:v>
                </c:pt>
                <c:pt idx="3">
                  <c:v>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'к 1'!$D$14</c:f>
              <c:strCache>
                <c:ptCount val="1"/>
                <c:pt idx="0">
                  <c:v>Вдг, тыс м3/ч </c:v>
                </c:pt>
              </c:strCache>
            </c:strRef>
          </c:tx>
          <c:xVal>
            <c:numRef>
              <c:f>'к 1'!$E$12:$H$12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</c:numCache>
            </c:numRef>
          </c:xVal>
          <c:yVal>
            <c:numRef>
              <c:f>'к 1'!$E$14:$H$14</c:f>
              <c:numCache>
                <c:formatCode>General</c:formatCode>
                <c:ptCount val="4"/>
                <c:pt idx="0">
                  <c:v>75</c:v>
                </c:pt>
                <c:pt idx="1">
                  <c:v>90</c:v>
                </c:pt>
                <c:pt idx="2">
                  <c:v>90</c:v>
                </c:pt>
                <c:pt idx="3">
                  <c:v>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23168"/>
        <c:axId val="69633536"/>
      </c:scatterChart>
      <c:valAx>
        <c:axId val="69623168"/>
        <c:scaling>
          <c:orientation val="minMax"/>
          <c:max val="16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Паропроизводительность котла, т</a:t>
                </a:r>
                <a:r>
                  <a:rPr lang="en-US"/>
                  <a:t>/</a:t>
                </a:r>
                <a:r>
                  <a:rPr lang="ru-RU"/>
                  <a:t>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633536"/>
        <c:crosses val="autoZero"/>
        <c:crossBetween val="midCat"/>
      </c:valAx>
      <c:valAx>
        <c:axId val="69633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 газов, тыс. м3 в час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62316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Диаграма котла №1 "Ганомаг" ЦЭС при совместном сжигании  природного и доменного газов     </a:t>
            </a:r>
          </a:p>
        </c:rich>
      </c:tx>
      <c:layout>
        <c:manualLayout>
          <c:xMode val="edge"/>
          <c:yMode val="edge"/>
          <c:x val="0.12137371290127195"/>
          <c:y val="2.846299810246679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'к 1'!$D$25</c:f>
              <c:strCache>
                <c:ptCount val="1"/>
                <c:pt idx="0">
                  <c:v>В пг, тут/ч</c:v>
                </c:pt>
              </c:strCache>
            </c:strRef>
          </c:tx>
          <c:xVal>
            <c:numRef>
              <c:f>'к 1'!$E$12:$H$12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</c:numCache>
            </c:numRef>
          </c:xVal>
          <c:yVal>
            <c:numRef>
              <c:f>'к 1'!$E$25:$H$25</c:f>
              <c:numCache>
                <c:formatCode>General</c:formatCode>
                <c:ptCount val="4"/>
                <c:pt idx="0">
                  <c:v>1.7175</c:v>
                </c:pt>
                <c:pt idx="1">
                  <c:v>2.29</c:v>
                </c:pt>
                <c:pt idx="2">
                  <c:v>3.206</c:v>
                </c:pt>
                <c:pt idx="3">
                  <c:v>4.58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'к 1'!$D$26</c:f>
              <c:strCache>
                <c:ptCount val="1"/>
                <c:pt idx="0">
                  <c:v>В дг, тут/ч</c:v>
                </c:pt>
              </c:strCache>
            </c:strRef>
          </c:tx>
          <c:xVal>
            <c:numRef>
              <c:f>'к 1'!$E$12:$H$12</c:f>
              <c:numCache>
                <c:formatCode>General</c:formatCode>
                <c:ptCount val="4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</c:numCache>
            </c:numRef>
          </c:xVal>
          <c:yVal>
            <c:numRef>
              <c:f>'к 1'!$E$26:$H$26</c:f>
              <c:numCache>
                <c:formatCode>General</c:formatCode>
                <c:ptCount val="4"/>
                <c:pt idx="0">
                  <c:v>10.725</c:v>
                </c:pt>
                <c:pt idx="1">
                  <c:v>12.87</c:v>
                </c:pt>
                <c:pt idx="2">
                  <c:v>12.87</c:v>
                </c:pt>
                <c:pt idx="3">
                  <c:v>12.154999999999999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67456"/>
        <c:axId val="69669632"/>
      </c:scatterChart>
      <c:valAx>
        <c:axId val="69667456"/>
        <c:scaling>
          <c:orientation val="minMax"/>
          <c:max val="16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Паропроизводительность котла, т</a:t>
                </a:r>
                <a:r>
                  <a:rPr lang="en-US"/>
                  <a:t>/</a:t>
                </a:r>
                <a:r>
                  <a:rPr lang="ru-RU"/>
                  <a:t>ч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669632"/>
        <c:crosses val="autoZero"/>
        <c:crossBetween val="midCat"/>
      </c:valAx>
      <c:valAx>
        <c:axId val="69669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 газов, т.у.т. в час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66745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5C8C6-A80D-4D79-8320-CB3B71C1A4DC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B8C7-84F2-4082-8A0E-77AFFC5F4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C8E9-84B4-4B04-80DD-9226F74049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B398C6-ADB9-409E-86CD-39A7D668C4F2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359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72A17A-AC95-4D2F-9E7B-4A58E978D5F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5360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E1D527-34C3-4C4A-B861-EEDFBD5E50F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615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3CB50A-6F3A-491F-8A6D-C044A202900F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09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58581C-7500-4997-B8CF-84F5B3BD5E49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4387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C46A0E-120D-436F-98B4-2D8AB3FC136F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4965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B1CD9-AB12-40B4-9F1A-61B994666A7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0385-3A15-4910-B7F7-E60DB5916E36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1378-3354-4015-82C7-C3ADBC412F2D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7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F97C-35C4-4C4A-B71D-C35DC0A7C99F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5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1DB6-F8E6-4D18-878F-8FBEA91A3A19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EB1-A96F-44A4-9909-918D47A2E7C7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3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09CB-B955-4814-8C7E-7567D196E7CD}" type="datetime1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0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EFB1-FCFB-402D-9332-15769F08D76B}" type="datetime1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7C06-6C50-4A96-AFC3-210AC46B7711}" type="datetime1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9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CCD8-5805-4E6B-B041-717961FFAFD2}" type="datetime1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0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FFA8-86F7-4687-ADD3-6360F4A9EA8D}" type="datetime1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9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972B-4421-4DF1-869E-1D9AF5085DC0}" type="datetime1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C8F3-4920-40E3-8166-3F2460547B4A}" type="datetime1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C677-8702-4877-8905-7E4F76408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1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2.xml"/><Relationship Id="rId7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40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40960" cy="561662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процессами энергосбережения в теплоэнергетическом комплексе металлургического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Барбасова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автоматики и управления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– 2015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979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«Южно-Уральский государственный университет»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Исследовательский Университет)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623"/>
            <a:ext cx="1125686" cy="7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3801161"/>
              </p:ext>
            </p:extLst>
          </p:nvPr>
        </p:nvGraphicFramePr>
        <p:xfrm>
          <a:off x="323528" y="548680"/>
          <a:ext cx="36004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57887819"/>
              </p:ext>
            </p:extLst>
          </p:nvPr>
        </p:nvGraphicFramePr>
        <p:xfrm>
          <a:off x="4788024" y="620688"/>
          <a:ext cx="33843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9052855"/>
              </p:ext>
            </p:extLst>
          </p:nvPr>
        </p:nvGraphicFramePr>
        <p:xfrm>
          <a:off x="611560" y="3861048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7582316"/>
              </p:ext>
            </p:extLst>
          </p:nvPr>
        </p:nvGraphicFramePr>
        <p:xfrm>
          <a:off x="4969024" y="3982715"/>
          <a:ext cx="31683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энергетических характеристик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котлов 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ЦЭС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ОАО «ММК»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от их загрузки</a:t>
            </a:r>
            <a:endParaRPr lang="ru-RU" dirty="0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10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4" y="79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Диаграмма связи задач повышения </a:t>
            </a:r>
            <a:r>
              <a:rPr lang="ru-RU" sz="2800" dirty="0" smtClean="0"/>
              <a:t>эффективности энергетического </a:t>
            </a:r>
            <a:r>
              <a:rPr lang="ru-RU" sz="2800" dirty="0"/>
              <a:t>комплекса</a:t>
            </a:r>
            <a:br>
              <a:rPr lang="ru-RU" sz="2800" dirty="0"/>
            </a:br>
            <a:endParaRPr lang="ru-RU" sz="2800" dirty="0"/>
          </a:p>
        </p:txBody>
      </p:sp>
      <p:grpSp>
        <p:nvGrpSpPr>
          <p:cNvPr id="4" name="Полотно 132"/>
          <p:cNvGrpSpPr/>
          <p:nvPr/>
        </p:nvGrpSpPr>
        <p:grpSpPr>
          <a:xfrm>
            <a:off x="1907704" y="619313"/>
            <a:ext cx="6157595" cy="7562215"/>
            <a:chOff x="0" y="0"/>
            <a:chExt cx="6157595" cy="756221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6157595" cy="7562215"/>
            </a:xfrm>
            <a:prstGeom prst="rect">
              <a:avLst/>
            </a:prstGeom>
            <a:noFill/>
          </p:spPr>
        </p:sp>
        <p:sp>
          <p:nvSpPr>
            <p:cNvPr id="6" name="Надпись 1106"/>
            <p:cNvSpPr txBox="1">
              <a:spLocks noChangeArrowheads="1"/>
            </p:cNvSpPr>
            <p:nvPr/>
          </p:nvSpPr>
          <p:spPr bwMode="auto">
            <a:xfrm>
              <a:off x="4118065" y="2552905"/>
              <a:ext cx="293533" cy="22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sp>
          <p:nvSpPr>
            <p:cNvPr id="7" name="Надпись 1017"/>
            <p:cNvSpPr txBox="1">
              <a:spLocks noChangeArrowheads="1"/>
            </p:cNvSpPr>
            <p:nvPr/>
          </p:nvSpPr>
          <p:spPr bwMode="auto">
            <a:xfrm>
              <a:off x="1363554" y="1571403"/>
              <a:ext cx="397645" cy="32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b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э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Надпись 1017"/>
            <p:cNvSpPr txBox="1">
              <a:spLocks noChangeArrowheads="1"/>
            </p:cNvSpPr>
            <p:nvPr/>
          </p:nvSpPr>
          <p:spPr bwMode="auto">
            <a:xfrm>
              <a:off x="1381956" y="2542105"/>
              <a:ext cx="397545" cy="327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 dirty="0">
                  <a:effectLst/>
                  <a:latin typeface="Times New Roman"/>
                  <a:ea typeface="Times New Roman"/>
                </a:rPr>
                <a:t>b</a:t>
              </a:r>
              <a:r>
                <a:rPr lang="ru-RU" sz="1400" baseline="-25000" dirty="0">
                  <a:effectLst/>
                  <a:latin typeface="Times New Roman"/>
                  <a:ea typeface="Times New Roman"/>
                </a:rPr>
                <a:t>т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Надпись 1017"/>
            <p:cNvSpPr txBox="1">
              <a:spLocks noChangeArrowheads="1"/>
            </p:cNvSpPr>
            <p:nvPr/>
          </p:nvSpPr>
          <p:spPr bwMode="auto">
            <a:xfrm>
              <a:off x="1409759" y="3594907"/>
              <a:ext cx="397545" cy="3270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b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п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2476980" y="320401"/>
              <a:ext cx="725082" cy="370101"/>
              <a:chOff x="26561" y="14478"/>
              <a:chExt cx="6143" cy="3701"/>
            </a:xfrm>
          </p:grpSpPr>
          <p:sp>
            <p:nvSpPr>
              <p:cNvPr id="134" name="Скругленный прямоугольник 133"/>
              <p:cNvSpPr>
                <a:spLocks noChangeArrowheads="1"/>
              </p:cNvSpPr>
              <p:nvPr/>
            </p:nvSpPr>
            <p:spPr bwMode="auto">
              <a:xfrm>
                <a:off x="26561" y="14478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5" name="Надпись 1021"/>
              <p:cNvSpPr txBox="1">
                <a:spLocks noChangeArrowheads="1"/>
              </p:cNvSpPr>
              <p:nvPr/>
            </p:nvSpPr>
            <p:spPr bwMode="auto">
              <a:xfrm>
                <a:off x="27165" y="14650"/>
                <a:ext cx="5172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от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" name="Группа 10"/>
            <p:cNvGrpSpPr>
              <a:grpSpLocks/>
            </p:cNvGrpSpPr>
            <p:nvPr/>
          </p:nvGrpSpPr>
          <p:grpSpPr bwMode="auto">
            <a:xfrm>
              <a:off x="487355" y="2524905"/>
              <a:ext cx="614069" cy="369601"/>
              <a:chOff x="0" y="0"/>
              <a:chExt cx="6143" cy="3701"/>
            </a:xfrm>
          </p:grpSpPr>
          <p:sp>
            <p:nvSpPr>
              <p:cNvPr id="132" name="Скругленный прямоугольник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3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т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" name="Группа 11"/>
            <p:cNvGrpSpPr>
              <a:grpSpLocks/>
            </p:cNvGrpSpPr>
            <p:nvPr/>
          </p:nvGrpSpPr>
          <p:grpSpPr bwMode="auto">
            <a:xfrm>
              <a:off x="5064172" y="2251204"/>
              <a:ext cx="805891" cy="422001"/>
              <a:chOff x="0" y="0"/>
              <a:chExt cx="6143" cy="3701"/>
            </a:xfrm>
          </p:grpSpPr>
          <p:sp>
            <p:nvSpPr>
              <p:cNvPr id="130" name="Скругленный прямоугольник 1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x="200000" sy="200000" kx="1199993" algn="br" rotWithShape="0">
                  <a:srgbClr val="000000">
                    <a:alpha val="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1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b="1" baseline="-25000">
                    <a:effectLst/>
                    <a:latin typeface="Times New Roman"/>
                    <a:ea typeface="Times New Roman"/>
                  </a:rPr>
                  <a:t>пг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5370706" y="1571403"/>
              <a:ext cx="691878" cy="369601"/>
              <a:chOff x="0" y="0"/>
              <a:chExt cx="6143" cy="3701"/>
            </a:xfrm>
          </p:grpSpPr>
          <p:sp>
            <p:nvSpPr>
              <p:cNvPr id="128" name="Скругленный прямоугольник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9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i="1" baseline="-25000">
                    <a:effectLst/>
                    <a:latin typeface="Times New Roman"/>
                    <a:ea typeface="Times New Roman"/>
                  </a:rPr>
                  <a:t>Ф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450951" y="1550503"/>
              <a:ext cx="614169" cy="369601"/>
              <a:chOff x="0" y="0"/>
              <a:chExt cx="6143" cy="3701"/>
            </a:xfrm>
          </p:grpSpPr>
          <p:sp>
            <p:nvSpPr>
              <p:cNvPr id="126" name="Скругленный прямоугольник 1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7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э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5" name="Группа 14"/>
            <p:cNvGrpSpPr>
              <a:grpSpLocks/>
            </p:cNvGrpSpPr>
            <p:nvPr/>
          </p:nvGrpSpPr>
          <p:grpSpPr bwMode="auto">
            <a:xfrm>
              <a:off x="496956" y="3568307"/>
              <a:ext cx="631971" cy="369601"/>
              <a:chOff x="0" y="0"/>
              <a:chExt cx="6143" cy="3701"/>
            </a:xfrm>
          </p:grpSpPr>
          <p:sp>
            <p:nvSpPr>
              <p:cNvPr id="124" name="Скругленный прямоугольник 1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5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min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п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2037130" y="5636411"/>
              <a:ext cx="813292" cy="424301"/>
              <a:chOff x="0" y="0"/>
              <a:chExt cx="6143" cy="3701"/>
            </a:xfrm>
          </p:grpSpPr>
          <p:sp>
            <p:nvSpPr>
              <p:cNvPr id="122" name="Скругленный прямоугольник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3" name="Надпись 3"/>
              <p:cNvSpPr txBox="1">
                <a:spLocks noChangeArrowheads="1"/>
              </p:cNvSpPr>
              <p:nvPr/>
            </p:nvSpPr>
            <p:spPr bwMode="auto">
              <a:xfrm>
                <a:off x="757" y="323"/>
                <a:ext cx="5173" cy="29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>
                    <a:effectLst/>
                    <a:latin typeface="Times New Roman"/>
                    <a:ea typeface="Times New Roman"/>
                  </a:rPr>
                  <a:t>ЭМ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п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7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1497269" y="1175502"/>
              <a:ext cx="0" cy="216000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Прямая соединительная линия 17"/>
            <p:cNvCxnSpPr>
              <a:cxnSpLocks noChangeShapeType="1"/>
            </p:cNvCxnSpPr>
            <p:nvPr/>
          </p:nvCxnSpPr>
          <p:spPr bwMode="auto">
            <a:xfrm>
              <a:off x="1522972" y="2164004"/>
              <a:ext cx="0" cy="215900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Прямая соединительная линия 18"/>
            <p:cNvCxnSpPr>
              <a:cxnSpLocks noChangeShapeType="1"/>
            </p:cNvCxnSpPr>
            <p:nvPr/>
          </p:nvCxnSpPr>
          <p:spPr bwMode="auto">
            <a:xfrm>
              <a:off x="1549775" y="3147306"/>
              <a:ext cx="0" cy="215900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Надпись 1043"/>
            <p:cNvSpPr txBox="1">
              <a:spLocks noChangeArrowheads="1"/>
            </p:cNvSpPr>
            <p:nvPr/>
          </p:nvSpPr>
          <p:spPr bwMode="auto">
            <a:xfrm>
              <a:off x="1954421" y="1325603"/>
              <a:ext cx="438149" cy="310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W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э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Надпись 1043"/>
            <p:cNvSpPr txBox="1">
              <a:spLocks noChangeArrowheads="1"/>
            </p:cNvSpPr>
            <p:nvPr/>
          </p:nvSpPr>
          <p:spPr bwMode="auto">
            <a:xfrm>
              <a:off x="2002326" y="2316105"/>
              <a:ext cx="437549" cy="366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Q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Надпись 1043"/>
            <p:cNvSpPr txBox="1">
              <a:spLocks noChangeArrowheads="1"/>
            </p:cNvSpPr>
            <p:nvPr/>
          </p:nvSpPr>
          <p:spPr bwMode="auto">
            <a:xfrm>
              <a:off x="2022128" y="3325807"/>
              <a:ext cx="432449" cy="361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D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п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Надпись 1043"/>
            <p:cNvSpPr txBox="1">
              <a:spLocks noChangeArrowheads="1"/>
            </p:cNvSpPr>
            <p:nvPr/>
          </p:nvSpPr>
          <p:spPr bwMode="auto">
            <a:xfrm>
              <a:off x="2665301" y="1813004"/>
              <a:ext cx="437549" cy="360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 dirty="0" smtClean="0">
                  <a:effectLst/>
                  <a:latin typeface="Times New Roman"/>
                  <a:ea typeface="Times New Roman"/>
                </a:rPr>
                <a:t>D</a:t>
              </a:r>
              <a:r>
                <a:rPr lang="ru-RU" sz="1400" baseline="-25000" dirty="0" err="1" smtClean="0">
                  <a:latin typeface="Times New Roman"/>
                  <a:ea typeface="Times New Roman"/>
                </a:rPr>
                <a:t>пт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Надпись 1043"/>
            <p:cNvSpPr txBox="1">
              <a:spLocks noChangeArrowheads="1"/>
            </p:cNvSpPr>
            <p:nvPr/>
          </p:nvSpPr>
          <p:spPr bwMode="auto">
            <a:xfrm>
              <a:off x="3959947" y="2327005"/>
              <a:ext cx="487455" cy="360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i="1">
                  <a:effectLst/>
                  <a:latin typeface="Times New Roman"/>
                  <a:ea typeface="Times New Roman"/>
                </a:rPr>
                <a:t>В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пг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Прямая соединительная линия 24"/>
            <p:cNvCxnSpPr>
              <a:cxnSpLocks noChangeShapeType="1"/>
            </p:cNvCxnSpPr>
            <p:nvPr/>
          </p:nvCxnSpPr>
          <p:spPr bwMode="auto">
            <a:xfrm>
              <a:off x="4745336" y="2355205"/>
              <a:ext cx="0" cy="215900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Прямая соединительная линия 25"/>
            <p:cNvCxnSpPr>
              <a:cxnSpLocks noChangeShapeType="1"/>
            </p:cNvCxnSpPr>
            <p:nvPr/>
          </p:nvCxnSpPr>
          <p:spPr bwMode="auto">
            <a:xfrm rot="5400000">
              <a:off x="2837820" y="913890"/>
              <a:ext cx="0" cy="215924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Надпись 1043"/>
            <p:cNvSpPr txBox="1">
              <a:spLocks noChangeArrowheads="1"/>
            </p:cNvSpPr>
            <p:nvPr/>
          </p:nvSpPr>
          <p:spPr bwMode="auto">
            <a:xfrm>
              <a:off x="3951146" y="1643803"/>
              <a:ext cx="487055" cy="360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i="1">
                  <a:effectLst/>
                  <a:latin typeface="Times New Roman"/>
                  <a:ea typeface="Times New Roman"/>
                </a:rPr>
                <a:t>В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дг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Надпись 1043"/>
            <p:cNvSpPr txBox="1">
              <a:spLocks noChangeArrowheads="1"/>
            </p:cNvSpPr>
            <p:nvPr/>
          </p:nvSpPr>
          <p:spPr bwMode="auto">
            <a:xfrm>
              <a:off x="4696530" y="1598703"/>
              <a:ext cx="487055" cy="360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 err="1" smtClean="0">
                  <a:effectLst/>
                  <a:latin typeface="Times New Roman"/>
                  <a:ea typeface="Times New Roman"/>
                </a:rPr>
                <a:t>В</a:t>
              </a:r>
              <a:r>
                <a:rPr lang="ru-RU" sz="1200" baseline="-25000" dirty="0" err="1">
                  <a:latin typeface="Times New Roman"/>
                  <a:ea typeface="Times New Roman"/>
                </a:rPr>
                <a:t>Д</a:t>
              </a:r>
              <a:r>
                <a:rPr lang="ru-RU" sz="1400" baseline="-25000" dirty="0" err="1" smtClean="0">
                  <a:effectLst/>
                  <a:latin typeface="Times New Roman"/>
                  <a:ea typeface="Times New Roman"/>
                </a:rPr>
                <a:t>г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9" name="Группа 28"/>
            <p:cNvGrpSpPr>
              <a:grpSpLocks/>
            </p:cNvGrpSpPr>
            <p:nvPr/>
          </p:nvGrpSpPr>
          <p:grpSpPr bwMode="auto">
            <a:xfrm>
              <a:off x="3703818" y="988302"/>
              <a:ext cx="813692" cy="369601"/>
              <a:chOff x="0" y="0"/>
              <a:chExt cx="6143" cy="3701"/>
            </a:xfrm>
          </p:grpSpPr>
          <p:sp>
            <p:nvSpPr>
              <p:cNvPr id="120" name="Скругленный прямоугольник 1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43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1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1400">
                    <a:effectLst/>
                    <a:latin typeface="Times New Roman"/>
                    <a:ea typeface="Times New Roman"/>
                  </a:rPr>
                  <a:t>ах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дг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30" name="Группа 29"/>
            <p:cNvGrpSpPr>
              <a:grpSpLocks/>
            </p:cNvGrpSpPr>
            <p:nvPr/>
          </p:nvGrpSpPr>
          <p:grpSpPr bwMode="auto">
            <a:xfrm>
              <a:off x="3783727" y="3598807"/>
              <a:ext cx="743684" cy="369501"/>
              <a:chOff x="0" y="0"/>
              <a:chExt cx="6370" cy="3701"/>
            </a:xfrm>
          </p:grpSpPr>
          <p:sp>
            <p:nvSpPr>
              <p:cNvPr id="118" name="Скругленный прямоугольник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70" cy="3701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9" name="Надпись 3"/>
              <p:cNvSpPr txBox="1">
                <a:spLocks noChangeArrowheads="1"/>
              </p:cNvSpPr>
              <p:nvPr/>
            </p:nvSpPr>
            <p:spPr bwMode="auto">
              <a:xfrm>
                <a:off x="603" y="172"/>
                <a:ext cx="5173" cy="29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m</a:t>
                </a:r>
                <a:r>
                  <a:rPr lang="ru-RU" sz="1400">
                    <a:effectLst/>
                    <a:latin typeface="Times New Roman"/>
                    <a:ea typeface="Times New Roman"/>
                  </a:rPr>
                  <a:t>ах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η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1" name="Надпись 1043"/>
            <p:cNvSpPr txBox="1">
              <a:spLocks noChangeArrowheads="1"/>
            </p:cNvSpPr>
            <p:nvPr/>
          </p:nvSpPr>
          <p:spPr bwMode="auto">
            <a:xfrm>
              <a:off x="3980949" y="2978606"/>
              <a:ext cx="437549" cy="366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η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т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Надпись 1043"/>
            <p:cNvSpPr txBox="1">
              <a:spLocks noChangeArrowheads="1"/>
            </p:cNvSpPr>
            <p:nvPr/>
          </p:nvSpPr>
          <p:spPr bwMode="auto">
            <a:xfrm>
              <a:off x="569564" y="1137902"/>
              <a:ext cx="476954" cy="345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W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эр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Надпись 1043"/>
            <p:cNvSpPr txBox="1">
              <a:spLocks noChangeArrowheads="1"/>
            </p:cNvSpPr>
            <p:nvPr/>
          </p:nvSpPr>
          <p:spPr bwMode="auto">
            <a:xfrm>
              <a:off x="597867" y="2057804"/>
              <a:ext cx="482154" cy="387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Q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тр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Надпись 1043"/>
            <p:cNvSpPr txBox="1">
              <a:spLocks noChangeArrowheads="1"/>
            </p:cNvSpPr>
            <p:nvPr/>
          </p:nvSpPr>
          <p:spPr bwMode="auto">
            <a:xfrm>
              <a:off x="622770" y="3096906"/>
              <a:ext cx="471653" cy="4033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D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пр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Надпись 1043"/>
            <p:cNvSpPr txBox="1">
              <a:spLocks noChangeArrowheads="1"/>
            </p:cNvSpPr>
            <p:nvPr/>
          </p:nvSpPr>
          <p:spPr bwMode="auto">
            <a:xfrm>
              <a:off x="3293272" y="2322005"/>
              <a:ext cx="490455" cy="360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 dirty="0" smtClean="0">
                  <a:effectLst/>
                  <a:latin typeface="Times New Roman"/>
                  <a:ea typeface="Times New Roman"/>
                </a:rPr>
                <a:t>D</a:t>
              </a:r>
              <a:r>
                <a:rPr lang="ru-RU" sz="1400" baseline="-25000" dirty="0" err="1" smtClean="0">
                  <a:latin typeface="Times New Roman"/>
                  <a:ea typeface="Times New Roman"/>
                </a:rPr>
                <a:t>пп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Прямая со стрелкой 35"/>
            <p:cNvCxnSpPr>
              <a:cxnSpLocks noChangeShapeType="1"/>
              <a:stCxn id="126" idx="3"/>
              <a:endCxn id="7" idx="1"/>
            </p:cNvCxnSpPr>
            <p:nvPr/>
          </p:nvCxnSpPr>
          <p:spPr bwMode="auto">
            <a:xfrm>
              <a:off x="1064820" y="1735403"/>
              <a:ext cx="2985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Прямая соединительная линия 36"/>
            <p:cNvCxnSpPr>
              <a:cxnSpLocks noChangeShapeType="1"/>
            </p:cNvCxnSpPr>
            <p:nvPr/>
          </p:nvCxnSpPr>
          <p:spPr bwMode="auto">
            <a:xfrm>
              <a:off x="1529873" y="1284903"/>
              <a:ext cx="263430" cy="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Прямая соединительная линия 37"/>
            <p:cNvCxnSpPr>
              <a:cxnSpLocks noChangeShapeType="1"/>
            </p:cNvCxnSpPr>
            <p:nvPr/>
          </p:nvCxnSpPr>
          <p:spPr bwMode="auto">
            <a:xfrm flipH="1">
              <a:off x="1052019" y="1287403"/>
              <a:ext cx="4236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Прямая соединительная линия 38"/>
            <p:cNvCxnSpPr>
              <a:cxnSpLocks noChangeShapeType="1"/>
            </p:cNvCxnSpPr>
            <p:nvPr/>
          </p:nvCxnSpPr>
          <p:spPr bwMode="auto">
            <a:xfrm>
              <a:off x="1663288" y="1735003"/>
              <a:ext cx="144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Прямая соединительная линия 39"/>
            <p:cNvCxnSpPr>
              <a:cxnSpLocks noChangeShapeType="1"/>
            </p:cNvCxnSpPr>
            <p:nvPr/>
          </p:nvCxnSpPr>
          <p:spPr bwMode="auto">
            <a:xfrm flipV="1">
              <a:off x="1807704" y="1573703"/>
              <a:ext cx="245428" cy="163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Прямая соединительная линия 40"/>
            <p:cNvCxnSpPr>
              <a:cxnSpLocks noChangeShapeType="1"/>
            </p:cNvCxnSpPr>
            <p:nvPr/>
          </p:nvCxnSpPr>
          <p:spPr bwMode="auto">
            <a:xfrm>
              <a:off x="1785602" y="1289703"/>
              <a:ext cx="245128" cy="163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Прямая соединительная линия 41"/>
            <p:cNvCxnSpPr>
              <a:cxnSpLocks noChangeShapeType="1"/>
            </p:cNvCxnSpPr>
            <p:nvPr/>
          </p:nvCxnSpPr>
          <p:spPr bwMode="auto">
            <a:xfrm flipH="1">
              <a:off x="1073721" y="2270805"/>
              <a:ext cx="4235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Прямая соединительная линия 42"/>
            <p:cNvCxnSpPr>
              <a:cxnSpLocks noChangeShapeType="1"/>
            </p:cNvCxnSpPr>
            <p:nvPr/>
          </p:nvCxnSpPr>
          <p:spPr bwMode="auto">
            <a:xfrm>
              <a:off x="1549775" y="2270805"/>
              <a:ext cx="262830" cy="4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Прямая соединительная линия 43"/>
            <p:cNvCxnSpPr>
              <a:cxnSpLocks noChangeShapeType="1"/>
            </p:cNvCxnSpPr>
            <p:nvPr/>
          </p:nvCxnSpPr>
          <p:spPr bwMode="auto">
            <a:xfrm>
              <a:off x="1807304" y="2275305"/>
              <a:ext cx="245128" cy="163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Прямая соединительная линия 44"/>
            <p:cNvCxnSpPr>
              <a:cxnSpLocks noChangeShapeType="1"/>
            </p:cNvCxnSpPr>
            <p:nvPr/>
          </p:nvCxnSpPr>
          <p:spPr bwMode="auto">
            <a:xfrm>
              <a:off x="1686790" y="2698605"/>
              <a:ext cx="1435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Прямая соединительная линия 45"/>
            <p:cNvCxnSpPr>
              <a:cxnSpLocks noChangeShapeType="1"/>
            </p:cNvCxnSpPr>
            <p:nvPr/>
          </p:nvCxnSpPr>
          <p:spPr bwMode="auto">
            <a:xfrm flipV="1">
              <a:off x="1833707" y="2543305"/>
              <a:ext cx="245128" cy="163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Прямая со стрелкой 46"/>
            <p:cNvCxnSpPr>
              <a:cxnSpLocks noChangeShapeType="1"/>
            </p:cNvCxnSpPr>
            <p:nvPr/>
          </p:nvCxnSpPr>
          <p:spPr bwMode="auto">
            <a:xfrm flipV="1">
              <a:off x="1101424" y="2706505"/>
              <a:ext cx="2978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Прямая соединительная линия 47"/>
            <p:cNvCxnSpPr>
              <a:cxnSpLocks noChangeShapeType="1"/>
            </p:cNvCxnSpPr>
            <p:nvPr/>
          </p:nvCxnSpPr>
          <p:spPr bwMode="auto">
            <a:xfrm flipH="1">
              <a:off x="1094424" y="3259206"/>
              <a:ext cx="4236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Прямая соединительная линия 48"/>
            <p:cNvCxnSpPr>
              <a:cxnSpLocks noChangeShapeType="1"/>
            </p:cNvCxnSpPr>
            <p:nvPr/>
          </p:nvCxnSpPr>
          <p:spPr bwMode="auto">
            <a:xfrm>
              <a:off x="1572878" y="3259206"/>
              <a:ext cx="262930" cy="45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Прямая соединительная линия 49"/>
            <p:cNvCxnSpPr>
              <a:cxnSpLocks noChangeShapeType="1"/>
            </p:cNvCxnSpPr>
            <p:nvPr/>
          </p:nvCxnSpPr>
          <p:spPr bwMode="auto">
            <a:xfrm>
              <a:off x="1838508" y="3264506"/>
              <a:ext cx="245128" cy="163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Прямая соединительная линия 50"/>
            <p:cNvCxnSpPr>
              <a:cxnSpLocks noChangeShapeType="1"/>
            </p:cNvCxnSpPr>
            <p:nvPr/>
          </p:nvCxnSpPr>
          <p:spPr bwMode="auto">
            <a:xfrm>
              <a:off x="1722294" y="3754007"/>
              <a:ext cx="1435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Прямая соединительная линия 51"/>
            <p:cNvCxnSpPr>
              <a:cxnSpLocks noChangeShapeType="1"/>
            </p:cNvCxnSpPr>
            <p:nvPr/>
          </p:nvCxnSpPr>
          <p:spPr bwMode="auto">
            <a:xfrm flipV="1">
              <a:off x="1865811" y="3587607"/>
              <a:ext cx="245128" cy="163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Прямая со стрелкой 52"/>
            <p:cNvCxnSpPr>
              <a:cxnSpLocks noChangeShapeType="1"/>
            </p:cNvCxnSpPr>
            <p:nvPr/>
          </p:nvCxnSpPr>
          <p:spPr bwMode="auto">
            <a:xfrm flipV="1">
              <a:off x="1136628" y="3744707"/>
              <a:ext cx="2978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Прямая соединительная линия 53"/>
            <p:cNvCxnSpPr>
              <a:cxnSpLocks noChangeShapeType="1"/>
            </p:cNvCxnSpPr>
            <p:nvPr/>
          </p:nvCxnSpPr>
          <p:spPr bwMode="auto">
            <a:xfrm>
              <a:off x="2305860" y="1477603"/>
              <a:ext cx="1435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Прямая соединительная линия 54"/>
            <p:cNvCxnSpPr>
              <a:cxnSpLocks noChangeShapeType="1"/>
            </p:cNvCxnSpPr>
            <p:nvPr/>
          </p:nvCxnSpPr>
          <p:spPr bwMode="auto">
            <a:xfrm>
              <a:off x="2305860" y="2467405"/>
              <a:ext cx="1435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Прямая соединительная линия 55"/>
            <p:cNvCxnSpPr>
              <a:cxnSpLocks noChangeShapeType="1"/>
            </p:cNvCxnSpPr>
            <p:nvPr/>
          </p:nvCxnSpPr>
          <p:spPr bwMode="auto">
            <a:xfrm>
              <a:off x="2323162" y="3490907"/>
              <a:ext cx="1436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Прямая со стрелкой 56"/>
            <p:cNvCxnSpPr>
              <a:cxnSpLocks noChangeShapeType="1"/>
            </p:cNvCxnSpPr>
            <p:nvPr/>
          </p:nvCxnSpPr>
          <p:spPr bwMode="auto">
            <a:xfrm>
              <a:off x="2449376" y="1477603"/>
              <a:ext cx="311335" cy="4041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Прямая со стрелкой 57"/>
            <p:cNvCxnSpPr>
              <a:cxnSpLocks noChangeShapeType="1"/>
            </p:cNvCxnSpPr>
            <p:nvPr/>
          </p:nvCxnSpPr>
          <p:spPr bwMode="auto">
            <a:xfrm flipV="1">
              <a:off x="2454577" y="2062104"/>
              <a:ext cx="311235" cy="4038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Прямая соединительная линия 58"/>
            <p:cNvCxnSpPr>
              <a:cxnSpLocks noChangeShapeType="1"/>
            </p:cNvCxnSpPr>
            <p:nvPr/>
          </p:nvCxnSpPr>
          <p:spPr bwMode="auto">
            <a:xfrm>
              <a:off x="3035043" y="2098304"/>
              <a:ext cx="336938" cy="2935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Надпись 1068"/>
            <p:cNvSpPr txBox="1">
              <a:spLocks noChangeArrowheads="1"/>
            </p:cNvSpPr>
            <p:nvPr/>
          </p:nvSpPr>
          <p:spPr bwMode="auto">
            <a:xfrm>
              <a:off x="3775526" y="2202704"/>
              <a:ext cx="240727" cy="259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cxnSp>
          <p:nvCxnSpPr>
            <p:cNvPr id="61" name="Прямая соединительная линия 60"/>
            <p:cNvCxnSpPr>
              <a:cxnSpLocks noChangeShapeType="1"/>
            </p:cNvCxnSpPr>
            <p:nvPr/>
          </p:nvCxnSpPr>
          <p:spPr bwMode="auto">
            <a:xfrm>
              <a:off x="3620209" y="2457305"/>
              <a:ext cx="396045" cy="5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Надпись 1068"/>
            <p:cNvSpPr txBox="1">
              <a:spLocks noChangeArrowheads="1"/>
            </p:cNvSpPr>
            <p:nvPr/>
          </p:nvSpPr>
          <p:spPr bwMode="auto">
            <a:xfrm>
              <a:off x="3256468" y="2015504"/>
              <a:ext cx="198722" cy="2598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sp>
          <p:nvSpPr>
            <p:cNvPr id="63" name="Надпись 1105"/>
            <p:cNvSpPr txBox="1">
              <a:spLocks noChangeArrowheads="1"/>
            </p:cNvSpPr>
            <p:nvPr/>
          </p:nvSpPr>
          <p:spPr bwMode="auto">
            <a:xfrm>
              <a:off x="4118065" y="2186804"/>
              <a:ext cx="288233" cy="206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cxnSp>
          <p:nvCxnSpPr>
            <p:cNvPr id="64" name="Прямая соединительная линия 63"/>
            <p:cNvCxnSpPr>
              <a:cxnSpLocks noChangeShapeType="1"/>
            </p:cNvCxnSpPr>
            <p:nvPr/>
          </p:nvCxnSpPr>
          <p:spPr bwMode="auto">
            <a:xfrm flipV="1">
              <a:off x="4112864" y="1950404"/>
              <a:ext cx="0" cy="3960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Прямая соединительная линия 64"/>
            <p:cNvCxnSpPr>
              <a:cxnSpLocks noChangeShapeType="1"/>
            </p:cNvCxnSpPr>
            <p:nvPr/>
          </p:nvCxnSpPr>
          <p:spPr bwMode="auto">
            <a:xfrm>
              <a:off x="4109264" y="2613605"/>
              <a:ext cx="0" cy="3956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Прямая со стрелкой 65"/>
            <p:cNvCxnSpPr>
              <a:cxnSpLocks noChangeShapeType="1"/>
            </p:cNvCxnSpPr>
            <p:nvPr/>
          </p:nvCxnSpPr>
          <p:spPr bwMode="auto">
            <a:xfrm rot="16200000" flipV="1">
              <a:off x="3985366" y="3449907"/>
              <a:ext cx="29780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Прямая со стрелкой 66"/>
            <p:cNvCxnSpPr>
              <a:cxnSpLocks noChangeShapeType="1"/>
            </p:cNvCxnSpPr>
            <p:nvPr/>
          </p:nvCxnSpPr>
          <p:spPr bwMode="auto">
            <a:xfrm rot="16200000" flipV="1">
              <a:off x="3960364" y="1506803"/>
              <a:ext cx="29780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Прямая соединительная линия 67"/>
            <p:cNvCxnSpPr>
              <a:cxnSpLocks noChangeShapeType="1"/>
            </p:cNvCxnSpPr>
            <p:nvPr/>
          </p:nvCxnSpPr>
          <p:spPr bwMode="auto">
            <a:xfrm rot="5400000" flipH="1" flipV="1">
              <a:off x="4528311" y="1581381"/>
              <a:ext cx="0" cy="395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Прямая со стрелкой 68"/>
            <p:cNvCxnSpPr>
              <a:cxnSpLocks noChangeShapeType="1"/>
            </p:cNvCxnSpPr>
            <p:nvPr/>
          </p:nvCxnSpPr>
          <p:spPr bwMode="auto">
            <a:xfrm flipH="1" flipV="1">
              <a:off x="5064172" y="1773404"/>
              <a:ext cx="2978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Прямая соединительная линия 69"/>
            <p:cNvCxnSpPr>
              <a:cxnSpLocks noChangeShapeType="1"/>
            </p:cNvCxnSpPr>
            <p:nvPr/>
          </p:nvCxnSpPr>
          <p:spPr bwMode="auto">
            <a:xfrm rot="5400000">
              <a:off x="4519710" y="2264483"/>
              <a:ext cx="0" cy="395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Прямая со стрелкой 70"/>
            <p:cNvCxnSpPr>
              <a:cxnSpLocks noChangeShapeType="1"/>
            </p:cNvCxnSpPr>
            <p:nvPr/>
          </p:nvCxnSpPr>
          <p:spPr bwMode="auto">
            <a:xfrm flipH="1" flipV="1">
              <a:off x="4761437" y="2462305"/>
              <a:ext cx="29793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Прямая соединительная линия 71"/>
            <p:cNvCxnSpPr>
              <a:cxnSpLocks noChangeShapeType="1"/>
            </p:cNvCxnSpPr>
            <p:nvPr/>
          </p:nvCxnSpPr>
          <p:spPr bwMode="auto">
            <a:xfrm rot="60000" flipH="1" flipV="1">
              <a:off x="2829119" y="1050702"/>
              <a:ext cx="14402" cy="7920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Прямая со стрелкой 72"/>
            <p:cNvCxnSpPr>
              <a:cxnSpLocks noChangeShapeType="1"/>
            </p:cNvCxnSpPr>
            <p:nvPr/>
          </p:nvCxnSpPr>
          <p:spPr bwMode="auto">
            <a:xfrm rot="16200000" flipV="1">
              <a:off x="2685120" y="839402"/>
              <a:ext cx="29780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Прямая соединительная линия 73"/>
            <p:cNvCxnSpPr>
              <a:cxnSpLocks noChangeShapeType="1"/>
            </p:cNvCxnSpPr>
            <p:nvPr/>
          </p:nvCxnSpPr>
          <p:spPr bwMode="auto">
            <a:xfrm flipV="1">
              <a:off x="3521697" y="1901804"/>
              <a:ext cx="485655" cy="4320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Надпись 1110"/>
            <p:cNvSpPr txBox="1">
              <a:spLocks noChangeArrowheads="1"/>
            </p:cNvSpPr>
            <p:nvPr/>
          </p:nvSpPr>
          <p:spPr bwMode="auto">
            <a:xfrm>
              <a:off x="3598206" y="1649403"/>
              <a:ext cx="438049" cy="25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+, –</a:t>
              </a:r>
            </a:p>
          </p:txBody>
        </p:sp>
        <p:sp>
          <p:nvSpPr>
            <p:cNvPr id="76" name="Надпись 1111"/>
            <p:cNvSpPr txBox="1">
              <a:spLocks noChangeArrowheads="1"/>
            </p:cNvSpPr>
            <p:nvPr/>
          </p:nvSpPr>
          <p:spPr bwMode="auto">
            <a:xfrm>
              <a:off x="4339390" y="1536103"/>
              <a:ext cx="312935" cy="20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sp>
          <p:nvSpPr>
            <p:cNvPr id="77" name="Дуга 1112"/>
            <p:cNvSpPr>
              <a:spLocks/>
            </p:cNvSpPr>
            <p:nvPr/>
          </p:nvSpPr>
          <p:spPr bwMode="auto">
            <a:xfrm>
              <a:off x="3304573" y="1159802"/>
              <a:ext cx="2416273" cy="851802"/>
            </a:xfrm>
            <a:custGeom>
              <a:avLst/>
              <a:gdLst>
                <a:gd name="T0" fmla="*/ 1219061 w 2415941"/>
                <a:gd name="T1" fmla="*/ 18 h 851836"/>
                <a:gd name="T2" fmla="*/ 2414933 w 2415941"/>
                <a:gd name="T3" fmla="*/ 408516 h 851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15941" h="851836" stroke="0">
                  <a:moveTo>
                    <a:pt x="1219061" y="18"/>
                  </a:moveTo>
                  <a:cubicBezTo>
                    <a:pt x="1862688" y="2102"/>
                    <a:pt x="2388635" y="181760"/>
                    <a:pt x="2414933" y="408516"/>
                  </a:cubicBezTo>
                  <a:lnTo>
                    <a:pt x="1207971" y="425918"/>
                  </a:lnTo>
                  <a:lnTo>
                    <a:pt x="1219061" y="18"/>
                  </a:lnTo>
                  <a:close/>
                </a:path>
                <a:path w="2415941" h="851836" fill="none">
                  <a:moveTo>
                    <a:pt x="1219061" y="18"/>
                  </a:moveTo>
                  <a:cubicBezTo>
                    <a:pt x="1862688" y="2102"/>
                    <a:pt x="2388635" y="181760"/>
                    <a:pt x="2414933" y="40851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78" name="Прямая соединительная линия 77"/>
            <p:cNvCxnSpPr>
              <a:cxnSpLocks noChangeShapeType="1"/>
            </p:cNvCxnSpPr>
            <p:nvPr/>
          </p:nvCxnSpPr>
          <p:spPr bwMode="auto">
            <a:xfrm>
              <a:off x="2498182" y="3390407"/>
              <a:ext cx="4400" cy="216000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Надпись 1043"/>
            <p:cNvSpPr txBox="1">
              <a:spLocks noChangeArrowheads="1"/>
            </p:cNvSpPr>
            <p:nvPr/>
          </p:nvSpPr>
          <p:spPr bwMode="auto">
            <a:xfrm>
              <a:off x="2711506" y="2913506"/>
              <a:ext cx="437649" cy="360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i="1">
                  <a:effectLst/>
                  <a:latin typeface="Times New Roman"/>
                  <a:ea typeface="Times New Roman"/>
                </a:rPr>
                <a:t>U</a:t>
              </a:r>
              <a:r>
                <a:rPr lang="ru-RU" sz="1400" baseline="-25000">
                  <a:effectLst/>
                  <a:latin typeface="Times New Roman"/>
                  <a:ea typeface="Times New Roman"/>
                </a:rPr>
                <a:t>п</a:t>
              </a:r>
              <a:r>
                <a:rPr lang="ru-RU" sz="1000">
                  <a:effectLst/>
                  <a:latin typeface="Calibri"/>
                  <a:ea typeface="Calibri"/>
                  <a:cs typeface="Times New Roman"/>
                </a:rPr>
                <a:t> 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0" name="Прямая соединительная линия 79"/>
            <p:cNvCxnSpPr>
              <a:cxnSpLocks noChangeShapeType="1"/>
            </p:cNvCxnSpPr>
            <p:nvPr/>
          </p:nvCxnSpPr>
          <p:spPr bwMode="auto">
            <a:xfrm flipH="1">
              <a:off x="3068746" y="2594005"/>
              <a:ext cx="303234" cy="346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Прямая соединительная линия 80"/>
            <p:cNvCxnSpPr>
              <a:cxnSpLocks noChangeShapeType="1"/>
            </p:cNvCxnSpPr>
            <p:nvPr/>
          </p:nvCxnSpPr>
          <p:spPr bwMode="auto">
            <a:xfrm flipH="1">
              <a:off x="2645199" y="3192406"/>
              <a:ext cx="236627" cy="2985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Прямая соединительная линия 81"/>
            <p:cNvCxnSpPr>
              <a:cxnSpLocks noChangeShapeType="1"/>
            </p:cNvCxnSpPr>
            <p:nvPr/>
          </p:nvCxnSpPr>
          <p:spPr bwMode="auto">
            <a:xfrm>
              <a:off x="2496282" y="3488807"/>
              <a:ext cx="1435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Надпись 1068"/>
            <p:cNvSpPr txBox="1">
              <a:spLocks noChangeArrowheads="1"/>
            </p:cNvSpPr>
            <p:nvPr/>
          </p:nvSpPr>
          <p:spPr bwMode="auto">
            <a:xfrm>
              <a:off x="3035043" y="2446805"/>
              <a:ext cx="240127" cy="259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sp>
          <p:nvSpPr>
            <p:cNvPr id="84" name="Надпись 1068"/>
            <p:cNvSpPr txBox="1">
              <a:spLocks noChangeArrowheads="1"/>
            </p:cNvSpPr>
            <p:nvPr/>
          </p:nvSpPr>
          <p:spPr bwMode="auto">
            <a:xfrm>
              <a:off x="2222851" y="3159006"/>
              <a:ext cx="240027" cy="259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sp>
          <p:nvSpPr>
            <p:cNvPr id="85" name="Надпись 1106"/>
            <p:cNvSpPr txBox="1">
              <a:spLocks noChangeArrowheads="1"/>
            </p:cNvSpPr>
            <p:nvPr/>
          </p:nvSpPr>
          <p:spPr bwMode="auto">
            <a:xfrm>
              <a:off x="1655587" y="1420303"/>
              <a:ext cx="293433" cy="22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sp>
          <p:nvSpPr>
            <p:cNvPr id="86" name="Надпись 1106"/>
            <p:cNvSpPr txBox="1">
              <a:spLocks noChangeArrowheads="1"/>
            </p:cNvSpPr>
            <p:nvPr/>
          </p:nvSpPr>
          <p:spPr bwMode="auto">
            <a:xfrm>
              <a:off x="1650786" y="2408205"/>
              <a:ext cx="293433" cy="22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sp>
          <p:nvSpPr>
            <p:cNvPr id="87" name="Надпись 1106"/>
            <p:cNvSpPr txBox="1">
              <a:spLocks noChangeArrowheads="1"/>
            </p:cNvSpPr>
            <p:nvPr/>
          </p:nvSpPr>
          <p:spPr bwMode="auto">
            <a:xfrm>
              <a:off x="1683790" y="3426907"/>
              <a:ext cx="293333" cy="22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–</a:t>
              </a:r>
            </a:p>
          </p:txBody>
        </p:sp>
        <p:sp>
          <p:nvSpPr>
            <p:cNvPr id="88" name="Надпись 1068"/>
            <p:cNvSpPr txBox="1">
              <a:spLocks noChangeArrowheads="1"/>
            </p:cNvSpPr>
            <p:nvPr/>
          </p:nvSpPr>
          <p:spPr bwMode="auto">
            <a:xfrm>
              <a:off x="2377568" y="1735003"/>
              <a:ext cx="240127" cy="259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sp>
          <p:nvSpPr>
            <p:cNvPr id="89" name="Надпись 1068"/>
            <p:cNvSpPr txBox="1">
              <a:spLocks noChangeArrowheads="1"/>
            </p:cNvSpPr>
            <p:nvPr/>
          </p:nvSpPr>
          <p:spPr bwMode="auto">
            <a:xfrm>
              <a:off x="2381569" y="1970204"/>
              <a:ext cx="240027" cy="2598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</a:t>
              </a:r>
            </a:p>
          </p:txBody>
        </p:sp>
        <p:grpSp>
          <p:nvGrpSpPr>
            <p:cNvPr id="90" name="Группа 89"/>
            <p:cNvGrpSpPr>
              <a:grpSpLocks/>
            </p:cNvGrpSpPr>
            <p:nvPr/>
          </p:nvGrpSpPr>
          <p:grpSpPr bwMode="auto">
            <a:xfrm>
              <a:off x="1334151" y="4443103"/>
              <a:ext cx="1930417" cy="747100"/>
              <a:chOff x="8493" y="47462"/>
              <a:chExt cx="19301" cy="7471"/>
            </a:xfrm>
          </p:grpSpPr>
          <p:sp>
            <p:nvSpPr>
              <p:cNvPr id="109" name="Надпись 1043"/>
              <p:cNvSpPr txBox="1">
                <a:spLocks noChangeArrowheads="1"/>
              </p:cNvSpPr>
              <p:nvPr/>
            </p:nvSpPr>
            <p:spPr bwMode="auto">
              <a:xfrm>
                <a:off x="8493" y="51237"/>
                <a:ext cx="4376" cy="36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i="1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б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0" name="Надпись 1043"/>
              <p:cNvSpPr txBox="1">
                <a:spLocks noChangeArrowheads="1"/>
              </p:cNvSpPr>
              <p:nvPr/>
            </p:nvSpPr>
            <p:spPr bwMode="auto">
              <a:xfrm>
                <a:off x="13019" y="51326"/>
                <a:ext cx="4375" cy="36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>
                    <a:effectLst/>
                    <a:latin typeface="Times New Roman"/>
                    <a:ea typeface="Times New Roman"/>
                  </a:rPr>
                  <a:t>В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п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1" name="Надпись 1043"/>
              <p:cNvSpPr txBox="1">
                <a:spLocks noChangeArrowheads="1"/>
              </p:cNvSpPr>
              <p:nvPr/>
            </p:nvSpPr>
            <p:spPr bwMode="auto">
              <a:xfrm>
                <a:off x="17453" y="51250"/>
                <a:ext cx="5400" cy="36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i="1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АК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2" name="Надпись 1043"/>
              <p:cNvSpPr txBox="1">
                <a:spLocks noChangeArrowheads="1"/>
              </p:cNvSpPr>
              <p:nvPr/>
            </p:nvSpPr>
            <p:spPr bwMode="auto">
              <a:xfrm>
                <a:off x="22396" y="51205"/>
                <a:ext cx="5398" cy="36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i="1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ru-RU" sz="1400" baseline="-25000">
                    <a:effectLst/>
                    <a:latin typeface="Times New Roman"/>
                    <a:ea typeface="Times New Roman"/>
                  </a:rPr>
                  <a:t>Св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13" name="Прямая соединительная линия 112"/>
              <p:cNvCxnSpPr>
                <a:cxnSpLocks noChangeShapeType="1"/>
              </p:cNvCxnSpPr>
              <p:nvPr/>
            </p:nvCxnSpPr>
            <p:spPr bwMode="auto">
              <a:xfrm flipH="1" flipV="1">
                <a:off x="10058" y="47548"/>
                <a:ext cx="38" cy="37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Прямая соединительная линия 113"/>
              <p:cNvCxnSpPr>
                <a:cxnSpLocks noChangeShapeType="1"/>
              </p:cNvCxnSpPr>
              <p:nvPr/>
            </p:nvCxnSpPr>
            <p:spPr bwMode="auto">
              <a:xfrm flipH="1" flipV="1">
                <a:off x="14648" y="47548"/>
                <a:ext cx="31" cy="37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Прямая соединительная линия 114"/>
              <p:cNvCxnSpPr>
                <a:cxnSpLocks noChangeShapeType="1"/>
              </p:cNvCxnSpPr>
              <p:nvPr/>
            </p:nvCxnSpPr>
            <p:spPr bwMode="auto">
              <a:xfrm flipH="1" flipV="1">
                <a:off x="19279" y="47597"/>
                <a:ext cx="31" cy="37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Прямая соединительная линия 115"/>
              <p:cNvCxnSpPr>
                <a:cxnSpLocks noChangeShapeType="1"/>
              </p:cNvCxnSpPr>
              <p:nvPr/>
            </p:nvCxnSpPr>
            <p:spPr bwMode="auto">
              <a:xfrm flipH="1" flipV="1">
                <a:off x="23942" y="47597"/>
                <a:ext cx="31" cy="37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Прямая соединительная линия 116"/>
              <p:cNvCxnSpPr>
                <a:cxnSpLocks noChangeShapeType="1"/>
              </p:cNvCxnSpPr>
              <p:nvPr/>
            </p:nvCxnSpPr>
            <p:spPr bwMode="auto">
              <a:xfrm>
                <a:off x="9483" y="47462"/>
                <a:ext cx="151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2" name="Прямая соединительная линия 91"/>
            <p:cNvCxnSpPr>
              <a:cxnSpLocks noChangeShapeType="1"/>
            </p:cNvCxnSpPr>
            <p:nvPr/>
          </p:nvCxnSpPr>
          <p:spPr bwMode="auto">
            <a:xfrm flipV="1">
              <a:off x="2190247" y="3594907"/>
              <a:ext cx="0" cy="827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Левая фигурная скобка 92"/>
            <p:cNvSpPr>
              <a:spLocks/>
            </p:cNvSpPr>
            <p:nvPr/>
          </p:nvSpPr>
          <p:spPr bwMode="auto">
            <a:xfrm rot="16200000">
              <a:off x="2406977" y="4659445"/>
              <a:ext cx="97300" cy="1158731"/>
            </a:xfrm>
            <a:prstGeom prst="leftBrace">
              <a:avLst>
                <a:gd name="adj1" fmla="val 8324"/>
                <a:gd name="adj2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94" name="Прямая соединительная линия 93"/>
            <p:cNvCxnSpPr>
              <a:cxnSpLocks noChangeShapeType="1"/>
            </p:cNvCxnSpPr>
            <p:nvPr/>
          </p:nvCxnSpPr>
          <p:spPr bwMode="auto">
            <a:xfrm flipV="1">
              <a:off x="2449376" y="5239210"/>
              <a:ext cx="6301" cy="3960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Надпись 1068"/>
            <p:cNvSpPr txBox="1">
              <a:spLocks noChangeArrowheads="1"/>
            </p:cNvSpPr>
            <p:nvPr/>
          </p:nvSpPr>
          <p:spPr bwMode="auto">
            <a:xfrm>
              <a:off x="2202249" y="3715007"/>
              <a:ext cx="480154" cy="2597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Times New Roman"/>
                </a:rPr>
                <a:t>+, –––</a:t>
              </a:r>
            </a:p>
          </p:txBody>
        </p:sp>
        <p:sp>
          <p:nvSpPr>
            <p:cNvPr id="96" name="Дуга 1171"/>
            <p:cNvSpPr>
              <a:spLocks/>
            </p:cNvSpPr>
            <p:nvPr/>
          </p:nvSpPr>
          <p:spPr bwMode="auto">
            <a:xfrm rot="16200000">
              <a:off x="109074" y="3443866"/>
              <a:ext cx="1103802" cy="734583"/>
            </a:xfrm>
            <a:custGeom>
              <a:avLst/>
              <a:gdLst>
                <a:gd name="T0" fmla="*/ 584589 w 1103801"/>
                <a:gd name="T1" fmla="*/ 645 h 734471"/>
                <a:gd name="T2" fmla="*/ 1103548 w 1103801"/>
                <a:gd name="T3" fmla="*/ 378386 h 7344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3801" h="734471" stroke="0">
                  <a:moveTo>
                    <a:pt x="584589" y="645"/>
                  </a:moveTo>
                  <a:cubicBezTo>
                    <a:pt x="882661" y="12413"/>
                    <a:pt x="1112613" y="179791"/>
                    <a:pt x="1103548" y="378386"/>
                  </a:cubicBezTo>
                  <a:lnTo>
                    <a:pt x="551901" y="367236"/>
                  </a:lnTo>
                  <a:lnTo>
                    <a:pt x="584589" y="645"/>
                  </a:lnTo>
                  <a:close/>
                </a:path>
                <a:path w="1103801" h="734471" fill="none">
                  <a:moveTo>
                    <a:pt x="584589" y="645"/>
                  </a:moveTo>
                  <a:cubicBezTo>
                    <a:pt x="882661" y="12413"/>
                    <a:pt x="1112613" y="179791"/>
                    <a:pt x="1103548" y="37838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7" name="Дуга 1172"/>
            <p:cNvSpPr>
              <a:spLocks/>
            </p:cNvSpPr>
            <p:nvPr/>
          </p:nvSpPr>
          <p:spPr bwMode="auto">
            <a:xfrm rot="5400000" flipV="1">
              <a:off x="368926" y="2481314"/>
              <a:ext cx="3325607" cy="3447089"/>
            </a:xfrm>
            <a:custGeom>
              <a:avLst/>
              <a:gdLst>
                <a:gd name="T0" fmla="*/ 1648244 w 3325567"/>
                <a:gd name="T1" fmla="*/ 66 h 3446685"/>
                <a:gd name="T2" fmla="*/ 2854507 w 3325567"/>
                <a:gd name="T3" fmla="*/ 521522 h 3446685"/>
                <a:gd name="T4" fmla="*/ 3325567 w 3325567"/>
                <a:gd name="T5" fmla="*/ 1723343 h 34466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25567" h="3446685" stroke="0">
                  <a:moveTo>
                    <a:pt x="1648244" y="66"/>
                  </a:moveTo>
                  <a:cubicBezTo>
                    <a:pt x="2102152" y="-4048"/>
                    <a:pt x="2537950" y="184344"/>
                    <a:pt x="2854507" y="521522"/>
                  </a:cubicBezTo>
                  <a:cubicBezTo>
                    <a:pt x="3156561" y="843253"/>
                    <a:pt x="3325567" y="1274439"/>
                    <a:pt x="3325567" y="1723343"/>
                  </a:cubicBezTo>
                  <a:lnTo>
                    <a:pt x="1662784" y="1723343"/>
                  </a:lnTo>
                  <a:lnTo>
                    <a:pt x="1648244" y="66"/>
                  </a:lnTo>
                  <a:close/>
                </a:path>
                <a:path w="3325567" h="3446685" fill="none">
                  <a:moveTo>
                    <a:pt x="1648244" y="66"/>
                  </a:moveTo>
                  <a:cubicBezTo>
                    <a:pt x="2102152" y="-4048"/>
                    <a:pt x="2537950" y="184344"/>
                    <a:pt x="2854507" y="521522"/>
                  </a:cubicBezTo>
                  <a:cubicBezTo>
                    <a:pt x="3156561" y="843253"/>
                    <a:pt x="3325567" y="1274439"/>
                    <a:pt x="3325567" y="1723343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98" name="Прямая соединительная линия 97"/>
            <p:cNvCxnSpPr>
              <a:cxnSpLocks noChangeShapeType="1"/>
              <a:stCxn id="96" idx="0"/>
              <a:endCxn id="97" idx="0"/>
            </p:cNvCxnSpPr>
            <p:nvPr/>
          </p:nvCxnSpPr>
          <p:spPr bwMode="auto">
            <a:xfrm>
              <a:off x="293933" y="3778807"/>
              <a:ext cx="14002" cy="4122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Дуга 1175"/>
            <p:cNvSpPr>
              <a:spLocks/>
            </p:cNvSpPr>
            <p:nvPr/>
          </p:nvSpPr>
          <p:spPr bwMode="auto">
            <a:xfrm rot="5400000" flipH="1">
              <a:off x="2514045" y="3343566"/>
              <a:ext cx="1103602" cy="734183"/>
            </a:xfrm>
            <a:custGeom>
              <a:avLst/>
              <a:gdLst>
                <a:gd name="T0" fmla="*/ 584485 w 1103630"/>
                <a:gd name="T1" fmla="*/ 644 h 734060"/>
                <a:gd name="T2" fmla="*/ 1103376 w 1103630"/>
                <a:gd name="T3" fmla="*/ 378178 h 734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3630" h="734060" stroke="0">
                  <a:moveTo>
                    <a:pt x="584485" y="644"/>
                  </a:moveTo>
                  <a:cubicBezTo>
                    <a:pt x="882519" y="12401"/>
                    <a:pt x="1112444" y="179689"/>
                    <a:pt x="1103376" y="378178"/>
                  </a:cubicBezTo>
                  <a:lnTo>
                    <a:pt x="551815" y="367030"/>
                  </a:lnTo>
                  <a:lnTo>
                    <a:pt x="584485" y="644"/>
                  </a:lnTo>
                  <a:close/>
                </a:path>
                <a:path w="1103630" h="734060" fill="none">
                  <a:moveTo>
                    <a:pt x="584485" y="644"/>
                  </a:moveTo>
                  <a:cubicBezTo>
                    <a:pt x="882519" y="12401"/>
                    <a:pt x="1112444" y="179689"/>
                    <a:pt x="1103376" y="37817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1" name="Дуга 1176"/>
            <p:cNvSpPr>
              <a:spLocks/>
            </p:cNvSpPr>
            <p:nvPr/>
          </p:nvSpPr>
          <p:spPr bwMode="auto">
            <a:xfrm rot="16200000" flipH="1" flipV="1">
              <a:off x="2306221" y="4744147"/>
              <a:ext cx="1103602" cy="1129627"/>
            </a:xfrm>
            <a:custGeom>
              <a:avLst/>
              <a:gdLst>
                <a:gd name="T0" fmla="*/ 601963 w 1103630"/>
                <a:gd name="T1" fmla="*/ 2337 h 1129473"/>
                <a:gd name="T2" fmla="*/ 1103523 w 1103630"/>
                <a:gd name="T3" fmla="*/ 575888 h 11294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3630" h="1129473" stroke="0">
                  <a:moveTo>
                    <a:pt x="601963" y="2337"/>
                  </a:moveTo>
                  <a:cubicBezTo>
                    <a:pt x="890279" y="29264"/>
                    <a:pt x="1109239" y="279652"/>
                    <a:pt x="1103523" y="575888"/>
                  </a:cubicBezTo>
                  <a:lnTo>
                    <a:pt x="551815" y="564737"/>
                  </a:lnTo>
                  <a:lnTo>
                    <a:pt x="601963" y="2337"/>
                  </a:lnTo>
                  <a:close/>
                </a:path>
                <a:path w="1103630" h="1129473" fill="none">
                  <a:moveTo>
                    <a:pt x="601963" y="2337"/>
                  </a:moveTo>
                  <a:cubicBezTo>
                    <a:pt x="890279" y="29264"/>
                    <a:pt x="1109239" y="279652"/>
                    <a:pt x="1103523" y="57588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2" name="Прямая соединительная линия 101"/>
            <p:cNvCxnSpPr>
              <a:cxnSpLocks noChangeShapeType="1"/>
              <a:stCxn id="100" idx="0"/>
              <a:endCxn id="101" idx="0"/>
            </p:cNvCxnSpPr>
            <p:nvPr/>
          </p:nvCxnSpPr>
          <p:spPr bwMode="auto">
            <a:xfrm flipH="1">
              <a:off x="3420686" y="3677907"/>
              <a:ext cx="10801" cy="16815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Дуга 1092"/>
            <p:cNvSpPr>
              <a:spLocks/>
            </p:cNvSpPr>
            <p:nvPr/>
          </p:nvSpPr>
          <p:spPr bwMode="auto">
            <a:xfrm rot="5400000" flipV="1">
              <a:off x="409169" y="815972"/>
              <a:ext cx="407301" cy="540161"/>
            </a:xfrm>
            <a:custGeom>
              <a:avLst/>
              <a:gdLst>
                <a:gd name="T0" fmla="*/ 227580 w 407335"/>
                <a:gd name="T1" fmla="*/ 1868 h 540088"/>
                <a:gd name="T2" fmla="*/ 407312 w 407335"/>
                <a:gd name="T3" fmla="*/ 274160 h 5400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7335" h="540088" stroke="0">
                  <a:moveTo>
                    <a:pt x="227580" y="1868"/>
                  </a:moveTo>
                  <a:cubicBezTo>
                    <a:pt x="331277" y="18123"/>
                    <a:pt x="408903" y="135727"/>
                    <a:pt x="407312" y="274160"/>
                  </a:cubicBezTo>
                  <a:lnTo>
                    <a:pt x="203668" y="270044"/>
                  </a:lnTo>
                  <a:lnTo>
                    <a:pt x="227580" y="1868"/>
                  </a:lnTo>
                  <a:close/>
                </a:path>
                <a:path w="407335" h="540088" fill="none">
                  <a:moveTo>
                    <a:pt x="227580" y="1868"/>
                  </a:moveTo>
                  <a:cubicBezTo>
                    <a:pt x="331277" y="18123"/>
                    <a:pt x="408903" y="135727"/>
                    <a:pt x="407312" y="27416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4" name="Дуга 1107"/>
            <p:cNvSpPr>
              <a:spLocks/>
            </p:cNvSpPr>
            <p:nvPr/>
          </p:nvSpPr>
          <p:spPr bwMode="auto">
            <a:xfrm rot="5400000" flipV="1">
              <a:off x="79969" y="1389173"/>
              <a:ext cx="1088602" cy="527760"/>
            </a:xfrm>
            <a:custGeom>
              <a:avLst/>
              <a:gdLst>
                <a:gd name="T0" fmla="*/ 567827 w 1088645"/>
                <a:gd name="T1" fmla="*/ 246 h 527701"/>
                <a:gd name="T2" fmla="*/ 1088172 w 1088645"/>
                <a:gd name="T3" fmla="*/ 274843 h 5277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8645" h="527701" stroke="0">
                  <a:moveTo>
                    <a:pt x="567827" y="246"/>
                  </a:moveTo>
                  <a:cubicBezTo>
                    <a:pt x="867844" y="6532"/>
                    <a:pt x="1100683" y="129405"/>
                    <a:pt x="1088172" y="274843"/>
                  </a:cubicBezTo>
                  <a:lnTo>
                    <a:pt x="544323" y="263851"/>
                  </a:lnTo>
                  <a:lnTo>
                    <a:pt x="567827" y="246"/>
                  </a:lnTo>
                  <a:close/>
                </a:path>
                <a:path w="1088645" h="527701" fill="none">
                  <a:moveTo>
                    <a:pt x="567827" y="246"/>
                  </a:moveTo>
                  <a:cubicBezTo>
                    <a:pt x="867844" y="6532"/>
                    <a:pt x="1100683" y="129405"/>
                    <a:pt x="1088172" y="274843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5" name="Дуга 1108"/>
            <p:cNvSpPr>
              <a:spLocks/>
            </p:cNvSpPr>
            <p:nvPr/>
          </p:nvSpPr>
          <p:spPr bwMode="auto">
            <a:xfrm flipH="1">
              <a:off x="347839" y="508301"/>
              <a:ext cx="4378094" cy="1199602"/>
            </a:xfrm>
            <a:custGeom>
              <a:avLst/>
              <a:gdLst>
                <a:gd name="T0" fmla="*/ 2242242 w 4377556"/>
                <a:gd name="T1" fmla="*/ 179 h 1199548"/>
                <a:gd name="T2" fmla="*/ 4377369 w 4377556"/>
                <a:gd name="T3" fmla="*/ 607610 h 11995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77556" h="1199548" stroke="0">
                  <a:moveTo>
                    <a:pt x="2242242" y="179"/>
                  </a:moveTo>
                  <a:cubicBezTo>
                    <a:pt x="3441011" y="8205"/>
                    <a:pt x="4393036" y="279051"/>
                    <a:pt x="4377369" y="607610"/>
                  </a:cubicBezTo>
                  <a:lnTo>
                    <a:pt x="2188778" y="599774"/>
                  </a:lnTo>
                  <a:lnTo>
                    <a:pt x="2242242" y="179"/>
                  </a:lnTo>
                  <a:close/>
                </a:path>
                <a:path w="4377556" h="1199548" fill="none">
                  <a:moveTo>
                    <a:pt x="2242242" y="179"/>
                  </a:moveTo>
                  <a:cubicBezTo>
                    <a:pt x="3441011" y="8205"/>
                    <a:pt x="4393036" y="279051"/>
                    <a:pt x="4377369" y="60761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6" name="Прямая соединительная линия 105"/>
            <p:cNvCxnSpPr>
              <a:cxnSpLocks noChangeShapeType="1"/>
            </p:cNvCxnSpPr>
            <p:nvPr/>
          </p:nvCxnSpPr>
          <p:spPr bwMode="auto">
            <a:xfrm>
              <a:off x="342739" y="1101602"/>
              <a:ext cx="26303" cy="6840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7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11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13" y="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/>
              <a:t>Основные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7" cy="6172795"/>
          </a:xfrm>
        </p:spPr>
        <p:txBody>
          <a:bodyPr>
            <a:noAutofit/>
          </a:bodyPr>
          <a:lstStyle/>
          <a:p>
            <a:pPr marL="0" lvl="0" indent="363538" algn="just">
              <a:buNone/>
            </a:pPr>
            <a:r>
              <a:rPr lang="ru-RU" sz="2000" dirty="0" smtClean="0"/>
              <a:t>1. Повышение </a:t>
            </a:r>
            <a:r>
              <a:rPr lang="ru-RU" sz="2000" dirty="0"/>
              <a:t>энергетической эффективности металлургического производства может быть достигнуто на основе системной организации управления эффективностью металлургического предприятия с использованием концепции энергосберегающей станции-регулятора. На основе данной концепции на примере промышленной площадки ОАО «ММК» </a:t>
            </a:r>
            <a:r>
              <a:rPr lang="ru-RU" sz="2000" dirty="0" smtClean="0"/>
              <a:t>проведен системный </a:t>
            </a:r>
            <a:r>
              <a:rPr lang="ru-RU" sz="2000" dirty="0"/>
              <a:t>анализ целей и задач интегрированного планирования и управления энергетической эффективностью теплоэнергетического комплекса металлургического производства с использованием данной концепции. </a:t>
            </a:r>
          </a:p>
          <a:p>
            <a:pPr marL="0" lvl="0" indent="363538" algn="just">
              <a:buNone/>
            </a:pPr>
            <a:r>
              <a:rPr lang="ru-RU" sz="2000" dirty="0" smtClean="0"/>
              <a:t>2. В </a:t>
            </a:r>
            <a:r>
              <a:rPr lang="ru-RU" sz="2000" dirty="0"/>
              <a:t>качестве энергосберегающей станции-регулятора металлургического производства целесообразно использовать электрическую станцию, утилизирующую вторичные энергетические ресурсы. </a:t>
            </a:r>
            <a:r>
              <a:rPr lang="ru-RU" sz="2000" dirty="0" smtClean="0"/>
              <a:t>Нами предложены </a:t>
            </a:r>
            <a:r>
              <a:rPr lang="ru-RU" sz="2000" dirty="0"/>
              <a:t>структура и функциональные алгоритмы автоматизированной системы управления эффективностью энергосберегающей </a:t>
            </a:r>
            <a:r>
              <a:rPr lang="ru-RU" sz="2000" dirty="0" smtClean="0"/>
              <a:t>станции-регулятора.</a:t>
            </a:r>
          </a:p>
          <a:p>
            <a:pPr marL="0" lvl="0" indent="0" algn="just">
              <a:buNone/>
            </a:pPr>
            <a:endParaRPr lang="ru-RU" sz="2000" dirty="0" smtClean="0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12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732"/>
            <a:ext cx="8712967" cy="6172795"/>
          </a:xfrm>
        </p:spPr>
        <p:txBody>
          <a:bodyPr>
            <a:noAutofit/>
          </a:bodyPr>
          <a:lstStyle/>
          <a:p>
            <a:pPr marL="0" lvl="0" indent="363538" algn="just">
              <a:buNone/>
            </a:pPr>
            <a:r>
              <a:rPr lang="ru-RU" sz="2000" dirty="0" smtClean="0"/>
              <a:t>3. Предложенный подход </a:t>
            </a:r>
            <a:r>
              <a:rPr lang="ru-RU" sz="2000" dirty="0"/>
              <a:t>к интегрированному планированию и управлению энергоемкостью технологических процессов металлургического производства внедрен в практику управления эффективностью теплоэнергетического комплекса ОАО «Магнитогорский металлургический комбинат». </a:t>
            </a:r>
            <a:endParaRPr lang="ru-RU" sz="2000" dirty="0" smtClean="0"/>
          </a:p>
          <a:p>
            <a:pPr marL="0" lvl="0" indent="0" algn="just">
              <a:buNone/>
            </a:pPr>
            <a:r>
              <a:rPr lang="ru-RU" sz="1800" dirty="0" smtClean="0"/>
              <a:t>	4. В </a:t>
            </a:r>
            <a:r>
              <a:rPr lang="ru-RU" sz="1800" dirty="0"/>
              <a:t>ходе испытаний АСУ в апреле 2014 г., согласно протокола Заседания технического совета ОАО «ММК» №5 от 02.062014 г. и письма №УГЭ-1058-23 от 5.05.2014 «Об испытаниях системы автоматического управления на котле №5 ЦЭС» выявлено:</a:t>
            </a:r>
          </a:p>
          <a:p>
            <a:pPr algn="just"/>
            <a:r>
              <a:rPr lang="ru-RU" sz="1800" dirty="0"/>
              <a:t>- расход доменного газа при тепловом режиме котла без химического недожога вырос соответственно в базовом режиме на 8% (5,7 тыс. м</a:t>
            </a:r>
            <a:r>
              <a:rPr lang="ru-RU" sz="1800" baseline="30000" dirty="0"/>
              <a:t>3</a:t>
            </a:r>
            <a:r>
              <a:rPr lang="ru-RU" sz="1800" dirty="0"/>
              <a:t>/ч), на главном регуляторе на 5 % (3,8 тыс. м</a:t>
            </a:r>
            <a:r>
              <a:rPr lang="ru-RU" sz="1800" baseline="30000" dirty="0"/>
              <a:t>3</a:t>
            </a:r>
            <a:r>
              <a:rPr lang="ru-RU" sz="1800" dirty="0"/>
              <a:t>/ч);</a:t>
            </a:r>
          </a:p>
          <a:p>
            <a:pPr algn="just"/>
            <a:r>
              <a:rPr lang="ru-RU" sz="1800" dirty="0"/>
              <a:t>- расход природного газа при тепловом режиме котла без химического недожога снизился соответственно в базовом режиме на 11% (0,73 тыс. м</a:t>
            </a:r>
            <a:r>
              <a:rPr lang="ru-RU" sz="1800" baseline="30000" dirty="0"/>
              <a:t>3</a:t>
            </a:r>
            <a:r>
              <a:rPr lang="ru-RU" sz="1800" dirty="0"/>
              <a:t>/ч), на главном регуляторе на 7% (0,47 тыс. м</a:t>
            </a:r>
            <a:r>
              <a:rPr lang="ru-RU" sz="1800" baseline="30000" dirty="0"/>
              <a:t>3</a:t>
            </a:r>
            <a:r>
              <a:rPr lang="ru-RU" sz="1800" dirty="0"/>
              <a:t>/ч).</a:t>
            </a:r>
          </a:p>
          <a:p>
            <a:pPr algn="just"/>
            <a:r>
              <a:rPr lang="ru-RU" sz="1800" dirty="0"/>
              <a:t>В результате экономия природного газа на 1 котле ст.№5 составила 2 558 тыс.м</a:t>
            </a:r>
            <a:r>
              <a:rPr lang="ru-RU" sz="1800" baseline="30000" dirty="0"/>
              <a:t>3</a:t>
            </a:r>
            <a:r>
              <a:rPr lang="ru-RU" sz="1800" dirty="0"/>
              <a:t> в </a:t>
            </a:r>
            <a:r>
              <a:rPr lang="ru-RU" sz="1800" dirty="0" smtClean="0"/>
              <a:t>год.</a:t>
            </a:r>
          </a:p>
          <a:p>
            <a:pPr marL="0" indent="0" algn="just">
              <a:buNone/>
            </a:pPr>
            <a:r>
              <a:rPr lang="ru-RU" sz="1800" dirty="0" smtClean="0"/>
              <a:t>Экономический </a:t>
            </a:r>
            <a:r>
              <a:rPr lang="ru-RU" sz="1800" dirty="0"/>
              <a:t>эффект внедрения разработанных методов составляет </a:t>
            </a:r>
            <a:r>
              <a:rPr lang="ru-RU" sz="1800" dirty="0" smtClean="0"/>
              <a:t>около 100 </a:t>
            </a:r>
            <a:r>
              <a:rPr lang="ru-RU" sz="1800" dirty="0"/>
              <a:t>млн. </a:t>
            </a:r>
            <a:r>
              <a:rPr lang="ru-RU" sz="1800" dirty="0" err="1"/>
              <a:t>руб</a:t>
            </a:r>
            <a:r>
              <a:rPr lang="ru-RU" sz="1800" dirty="0"/>
              <a:t>/год.</a:t>
            </a:r>
          </a:p>
          <a:p>
            <a:pPr marL="0" lvl="0" indent="0" algn="just">
              <a:buNone/>
            </a:pPr>
            <a:endParaRPr lang="ru-RU" sz="2000" dirty="0" smtClean="0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13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59331"/>
            <a:ext cx="8229600" cy="7486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Приложение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Рассматриваемые комплексные задачи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604250" y="7219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14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низ 70"/>
          <p:cNvSpPr/>
          <p:nvPr/>
        </p:nvSpPr>
        <p:spPr>
          <a:xfrm>
            <a:off x="7885113" y="2133600"/>
            <a:ext cx="503237" cy="194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 anchor="t">
            <a:noAutofit/>
          </a:bodyPr>
          <a:lstStyle/>
          <a:p>
            <a:pPr>
              <a:lnSpc>
                <a:spcPts val="2700"/>
              </a:lnSpc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Оптимизация режимов энергетического оборудования </a:t>
            </a:r>
            <a:b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электрических станций</a:t>
            </a:r>
          </a:p>
        </p:txBody>
      </p:sp>
      <p:sp>
        <p:nvSpPr>
          <p:cNvPr id="9220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1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2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3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4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5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6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7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8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9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0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1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2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3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4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5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6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7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8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9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0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1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2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3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4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5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6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7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48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293A13F9-D435-4123-8CEB-6F64A6CF13ED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15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1303338" y="2133600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1303338" y="3644900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2800350" y="5084763"/>
            <a:ext cx="504825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2250" y="1052513"/>
            <a:ext cx="5718175" cy="1081087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Автоматизированная система мониторинга тепловой экономичности энергооборудования электростанций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3838" y="4076700"/>
            <a:ext cx="5643562" cy="1008063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Снижение потребления пара турбоагрегатами при заданной выработки тепловой и электрической энергии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23838" y="5518150"/>
            <a:ext cx="5643562" cy="4318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Снижение паровой нагрузки на котлах</a:t>
            </a:r>
          </a:p>
        </p:txBody>
      </p:sp>
      <p:sp>
        <p:nvSpPr>
          <p:cNvPr id="52" name="Стрелка вниз 51"/>
          <p:cNvSpPr/>
          <p:nvPr/>
        </p:nvSpPr>
        <p:spPr>
          <a:xfrm>
            <a:off x="4313238" y="2133600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313238" y="3644900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2800350" y="5948363"/>
            <a:ext cx="5048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3838" y="6237288"/>
            <a:ext cx="8712200" cy="4318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Снижение потребления природного газа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2250" y="2565400"/>
            <a:ext cx="2663825" cy="10795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Рациональное распределение нагрузки между турбоагрегатами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232150" y="2565400"/>
            <a:ext cx="2665413" cy="10795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Оптимизация режимных параметров турбоагрегатов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56338" y="2565400"/>
            <a:ext cx="2663825" cy="10795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Идентификация режимных характеристик энергооборудования</a:t>
            </a:r>
          </a:p>
        </p:txBody>
      </p:sp>
      <p:sp>
        <p:nvSpPr>
          <p:cNvPr id="64" name="Стрелка вниз 63"/>
          <p:cNvSpPr/>
          <p:nvPr/>
        </p:nvSpPr>
        <p:spPr>
          <a:xfrm rot="5400000">
            <a:off x="5824538" y="2924175"/>
            <a:ext cx="5032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6877050" y="2133600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 rot="5400000">
            <a:off x="5868194" y="1413669"/>
            <a:ext cx="503237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300788" y="1052513"/>
            <a:ext cx="2663825" cy="1081087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Данные эксплуатации, нормативные данные энергооборудования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7763" y="4076700"/>
            <a:ext cx="2692400" cy="1008063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Система автоматического регулирования режимов котлов</a:t>
            </a:r>
          </a:p>
        </p:txBody>
      </p:sp>
      <p:sp>
        <p:nvSpPr>
          <p:cNvPr id="70" name="Стрелка вниз 69"/>
          <p:cNvSpPr/>
          <p:nvPr/>
        </p:nvSpPr>
        <p:spPr>
          <a:xfrm>
            <a:off x="7323138" y="5086350"/>
            <a:ext cx="504825" cy="1150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080" name="Group 472"/>
          <p:cNvGraphicFramePr>
            <a:graphicFrameLocks noGrp="1"/>
          </p:cNvGraphicFramePr>
          <p:nvPr/>
        </p:nvGraphicFramePr>
        <p:xfrm>
          <a:off x="971550" y="1052513"/>
          <a:ext cx="7200900" cy="1463674"/>
        </p:xfrm>
        <a:graphic>
          <a:graphicData uri="http://schemas.openxmlformats.org/drawingml/2006/table">
            <a:tbl>
              <a:tblPr/>
              <a:tblGrid>
                <a:gridCol w="3313113"/>
                <a:gridCol w="1943100"/>
                <a:gridCol w="1944687"/>
              </a:tblGrid>
              <a:tr h="274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Заданная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Оптимизированная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Электрическая нагрузка Wэ, МВт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330,00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335,00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Тепловая энергия на группу потребителей 1 Q</a:t>
                      </a:r>
                      <a:r>
                        <a:rPr kumimoji="0" lang="ru-RU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Гкал/ч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225,00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224,10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Тепловая энергия на группу потребителей 2 Q</a:t>
                      </a:r>
                      <a:r>
                        <a:rPr kumimoji="0" lang="ru-RU" altLang="ru-RU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, Гкал/ч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133,00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135,44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2" name="Rectangle 97"/>
          <p:cNvSpPr>
            <a:spLocks noChangeArrowheads="1"/>
          </p:cNvSpPr>
          <p:nvPr/>
        </p:nvSpPr>
        <p:spPr bwMode="auto">
          <a:xfrm>
            <a:off x="1612900" y="1466850"/>
            <a:ext cx="1797050" cy="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5077" name="Group 469"/>
          <p:cNvGraphicFramePr>
            <a:graphicFrameLocks noGrp="1"/>
          </p:cNvGraphicFramePr>
          <p:nvPr/>
        </p:nvGraphicFramePr>
        <p:xfrm>
          <a:off x="238125" y="2887663"/>
          <a:ext cx="8640763" cy="2197104"/>
        </p:xfrm>
        <a:graphic>
          <a:graphicData uri="http://schemas.openxmlformats.org/drawingml/2006/table">
            <a:tbl>
              <a:tblPr/>
              <a:tblGrid>
                <a:gridCol w="804863"/>
                <a:gridCol w="1316037"/>
                <a:gridCol w="1030288"/>
                <a:gridCol w="1050925"/>
                <a:gridCol w="1046162"/>
                <a:gridCol w="1152525"/>
                <a:gridCol w="1147763"/>
                <a:gridCol w="1092200"/>
              </a:tblGrid>
              <a:tr h="274638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Решение задачи оптимизации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Wэ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Pк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Dо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1,10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246,07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83,7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1,21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270,00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80,8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1,40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0,07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263,41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160,0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88,5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504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1,02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297,55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165,0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1,58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215,00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134,6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534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2,02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0,06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215,00</a:t>
                      </a: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9" name="Rectangle 362"/>
          <p:cNvSpPr>
            <a:spLocks noChangeArrowheads="1"/>
          </p:cNvSpPr>
          <p:nvPr/>
        </p:nvSpPr>
        <p:spPr bwMode="auto">
          <a:xfrm>
            <a:off x="1754188" y="2393950"/>
            <a:ext cx="1295400" cy="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390" name="Rectangle 414"/>
          <p:cNvSpPr>
            <a:spLocks noChangeArrowheads="1"/>
          </p:cNvSpPr>
          <p:nvPr/>
        </p:nvSpPr>
        <p:spPr bwMode="auto">
          <a:xfrm>
            <a:off x="1754188" y="2393950"/>
            <a:ext cx="1295400" cy="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706" name="Rectangle 473"/>
          <p:cNvSpPr>
            <a:spLocks noGrp="1" noChangeArrowheads="1"/>
          </p:cNvSpPr>
          <p:nvPr>
            <p:ph type="title"/>
          </p:nvPr>
        </p:nvSpPr>
        <p:spPr>
          <a:xfrm>
            <a:off x="639763" y="160338"/>
            <a:ext cx="8229600" cy="747712"/>
          </a:xfrm>
        </p:spPr>
        <p:txBody>
          <a:bodyPr anchor="t">
            <a:normAutofit fontScale="90000"/>
          </a:bodyPr>
          <a:lstStyle/>
          <a:p>
            <a:pPr>
              <a:lnSpc>
                <a:spcPts val="2700"/>
              </a:lnSpc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Оптимизация нагрузки блока турбоагрегатов </a:t>
            </a:r>
            <a:b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 критерию минимального суммарного расхода пара</a:t>
            </a:r>
          </a:p>
        </p:txBody>
      </p:sp>
      <p:sp>
        <p:nvSpPr>
          <p:cNvPr id="12392" name="Rectangle 474"/>
          <p:cNvSpPr>
            <a:spLocks noChangeArrowheads="1"/>
          </p:cNvSpPr>
          <p:nvPr/>
        </p:nvSpPr>
        <p:spPr bwMode="auto">
          <a:xfrm>
            <a:off x="1754188" y="2393950"/>
            <a:ext cx="1295400" cy="0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5167" name="Group 559"/>
          <p:cNvGraphicFramePr>
            <a:graphicFrameLocks noGrp="1"/>
          </p:cNvGraphicFramePr>
          <p:nvPr/>
        </p:nvGraphicFramePr>
        <p:xfrm>
          <a:off x="2397125" y="5413375"/>
          <a:ext cx="4321175" cy="823914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</a:tblGrid>
              <a:tr h="2746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Расчет потребления пара, т/ч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623" marB="456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исходное значение</a:t>
                      </a:r>
                    </a:p>
                  </a:txBody>
                  <a:tcPr marT="45623" marB="456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оптимальное значение</a:t>
                      </a:r>
                    </a:p>
                  </a:txBody>
                  <a:tcPr marT="45623" marB="456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1701</a:t>
                      </a:r>
                    </a:p>
                  </a:txBody>
                  <a:tcPr marT="45623" marB="456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1507</a:t>
                      </a:r>
                    </a:p>
                  </a:txBody>
                  <a:tcPr marT="45623" marB="456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DF73C590-22EE-4FF6-A7E3-DC64BF733B2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16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0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-117475" y="238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3679" name="Group 1119"/>
          <p:cNvGraphicFramePr>
            <a:graphicFrameLocks noGrp="1"/>
          </p:cNvGraphicFramePr>
          <p:nvPr/>
        </p:nvGraphicFramePr>
        <p:xfrm>
          <a:off x="242888" y="901700"/>
          <a:ext cx="8729640" cy="5084765"/>
        </p:xfrm>
        <a:graphic>
          <a:graphicData uri="http://schemas.openxmlformats.org/drawingml/2006/table">
            <a:tbl>
              <a:tblPr/>
              <a:tblGrid>
                <a:gridCol w="296840"/>
                <a:gridCol w="420688"/>
                <a:gridCol w="422275"/>
                <a:gridCol w="420687"/>
                <a:gridCol w="422275"/>
                <a:gridCol w="422275"/>
                <a:gridCol w="420688"/>
                <a:gridCol w="422275"/>
                <a:gridCol w="422275"/>
                <a:gridCol w="420687"/>
                <a:gridCol w="422275"/>
                <a:gridCol w="420688"/>
                <a:gridCol w="422275"/>
                <a:gridCol w="422275"/>
                <a:gridCol w="420687"/>
                <a:gridCol w="422275"/>
                <a:gridCol w="422275"/>
                <a:gridCol w="420688"/>
                <a:gridCol w="422275"/>
                <a:gridCol w="420687"/>
                <a:gridCol w="422275"/>
              </a:tblGrid>
              <a:tr h="466672">
                <a:tc gridSpan="2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Расчет потребления пара турбоагрегатами 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18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 ТГ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Электрическая нагрузка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Wэ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МВт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Теплофикационный отбор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Dт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т/ч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Поправка электрической мощности на ∆P</a:t>
                      </a:r>
                      <a:r>
                        <a:rPr kumimoji="0" lang="ru-RU" altLang="ru-RU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Поправка электрической мощности на ∆t</a:t>
                      </a:r>
                      <a:r>
                        <a:rPr kumimoji="0" lang="ru-RU" altLang="ru-RU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Поправка электрической мощности на ∆P</a:t>
                      </a:r>
                      <a:r>
                        <a:rPr kumimoji="0" lang="ru-RU" altLang="ru-RU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Поправка электрической мощности на ∆P</a:t>
                      </a:r>
                      <a:r>
                        <a:rPr kumimoji="0" lang="en-US" altLang="ru-RU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Тепловая энергия Q, Гкал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Потребление свежего пара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 фактическим данным,  т/ч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Поправка на условия эксплуатации,  т/ч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Потребление свежего пара по нормативным диаграммам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т/ч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Энтальпия,  ккал/кг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Потребление тепла  в свежем  паре </a:t>
                      </a:r>
                      <a:r>
                        <a:rPr kumimoji="0" lang="en-US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</a:t>
                      </a:r>
                      <a:r>
                        <a:rPr kumimoji="0" lang="en-US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Гкал/ч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192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Номинальное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Отклонение ∆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∆W</a:t>
                      </a: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МВт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Номинальная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°С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Отклонение ∆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°С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∆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Wt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МВт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Номинальное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Отклонение ∆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∆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WP</a:t>
                      </a:r>
                      <a:r>
                        <a:rPr kumimoji="0" lang="ru-RU" altLang="ru-RU" sz="900" b="1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МВт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Номинальное P</a:t>
                      </a:r>
                      <a:r>
                        <a:rPr kumimoji="0" lang="en-US" altLang="ru-RU" sz="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Отклонение ∆P</a:t>
                      </a:r>
                      <a:r>
                        <a:rPr kumimoji="0" lang="en-US" altLang="ru-RU" sz="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</a:t>
                      </a: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∆WP</a:t>
                      </a:r>
                      <a:r>
                        <a:rPr kumimoji="0" lang="en-US" altLang="ru-RU" sz="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 МВт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vert="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5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000" marR="18000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1268" name="Rectangle 1116"/>
          <p:cNvSpPr>
            <a:spLocks noChangeArrowheads="1"/>
          </p:cNvSpPr>
          <p:nvPr/>
        </p:nvSpPr>
        <p:spPr bwMode="auto">
          <a:xfrm>
            <a:off x="-117475" y="5643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529194C-1F99-4769-94E1-9A1612579148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17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0825" y="188913"/>
            <a:ext cx="86423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700"/>
              </a:lnSpc>
              <a:defRPr/>
            </a:pPr>
            <a:r>
              <a:rPr lang="ru-RU" alt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Интерфейс программы «ТГ-ПАР»</a:t>
            </a:r>
            <a:endParaRPr kumimoji="1" lang="ru-RU" alt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Arial" charset="0"/>
              <a:cs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79" name="CommandButton3" r:id="rId2" imgW="914400" imgH="304920"/>
        </mc:Choice>
        <mc:Fallback>
          <p:control name="CommandButton3" r:id="rId2" imgW="914400" imgH="304920">
            <p:pic>
              <p:nvPicPr>
                <p:cNvPr id="0" name="Command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425" y="607695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80" name="CommandButton1" r:id="rId3" imgW="914400" imgH="295200"/>
        </mc:Choice>
        <mc:Fallback>
          <p:control name="CommandButton1" r:id="rId3" imgW="914400" imgH="29520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8425" y="6076950"/>
                  <a:ext cx="9144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81" name="CommandButton2" r:id="rId4" imgW="905040" imgH="295200"/>
        </mc:Choice>
        <mc:Fallback>
          <p:control name="CommandButton2" r:id="rId4" imgW="905040" imgH="295200">
            <p:pic>
              <p:nvPicPr>
                <p:cNvPr id="0" name="Command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1425" y="6076950"/>
                  <a:ext cx="904875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80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39F39685-CAD8-4F41-AC00-196F999246DF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18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 anchor="t">
            <a:noAutofit/>
          </a:bodyPr>
          <a:lstStyle/>
          <a:p>
            <a:pPr>
              <a:lnSpc>
                <a:spcPts val="1800"/>
              </a:lnSpc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Система автоматического регулирования режимов котлов</a:t>
            </a:r>
            <a:b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Экранная форма системы мониторинга процессов горения </a:t>
            </a:r>
            <a:br>
              <a:rPr lang="ru-RU" altLang="ru-RU" sz="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 базе ПТК «</a:t>
            </a:r>
            <a:r>
              <a:rPr lang="ru-RU" altLang="ru-RU" sz="15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ПолиТЭР</a:t>
            </a:r>
            <a:r>
              <a:rPr lang="ru-RU" altLang="ru-RU" sz="15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 </a:t>
            </a: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08063"/>
            <a:ext cx="81724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8524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8524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 rot="5400000">
            <a:off x="-1035843" y="3679031"/>
            <a:ext cx="47879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12" name="Полилиния 11"/>
          <p:cNvSpPr/>
          <p:nvPr/>
        </p:nvSpPr>
        <p:spPr bwMode="auto">
          <a:xfrm rot="10800000">
            <a:off x="1428729" y="1643049"/>
            <a:ext cx="1541457" cy="1071570"/>
          </a:xfrm>
          <a:custGeom>
            <a:avLst/>
            <a:gdLst>
              <a:gd name="connsiteX0" fmla="*/ 0 w 1857388"/>
              <a:gd name="connsiteY0" fmla="*/ 285758 h 1714512"/>
              <a:gd name="connsiteX1" fmla="*/ 83697 w 1857388"/>
              <a:gd name="connsiteY1" fmla="*/ 83697 h 1714512"/>
              <a:gd name="connsiteX2" fmla="*/ 285759 w 1857388"/>
              <a:gd name="connsiteY2" fmla="*/ 1 h 1714512"/>
              <a:gd name="connsiteX3" fmla="*/ 1571630 w 1857388"/>
              <a:gd name="connsiteY3" fmla="*/ 0 h 1714512"/>
              <a:gd name="connsiteX4" fmla="*/ 1773691 w 1857388"/>
              <a:gd name="connsiteY4" fmla="*/ 83697 h 1714512"/>
              <a:gd name="connsiteX5" fmla="*/ 1857387 w 1857388"/>
              <a:gd name="connsiteY5" fmla="*/ 285759 h 1714512"/>
              <a:gd name="connsiteX6" fmla="*/ 1857388 w 1857388"/>
              <a:gd name="connsiteY6" fmla="*/ 1428754 h 1714512"/>
              <a:gd name="connsiteX7" fmla="*/ 1773691 w 1857388"/>
              <a:gd name="connsiteY7" fmla="*/ 1630815 h 1714512"/>
              <a:gd name="connsiteX8" fmla="*/ 1571629 w 1857388"/>
              <a:gd name="connsiteY8" fmla="*/ 1714512 h 1714512"/>
              <a:gd name="connsiteX9" fmla="*/ 285758 w 1857388"/>
              <a:gd name="connsiteY9" fmla="*/ 1714512 h 1714512"/>
              <a:gd name="connsiteX10" fmla="*/ 83697 w 1857388"/>
              <a:gd name="connsiteY10" fmla="*/ 1630815 h 1714512"/>
              <a:gd name="connsiteX11" fmla="*/ 1 w 1857388"/>
              <a:gd name="connsiteY11" fmla="*/ 1428753 h 1714512"/>
              <a:gd name="connsiteX12" fmla="*/ 0 w 1857388"/>
              <a:gd name="connsiteY12" fmla="*/ 285758 h 1714512"/>
              <a:gd name="connsiteX0" fmla="*/ 0 w 2398753"/>
              <a:gd name="connsiteY0" fmla="*/ 398551 h 1827305"/>
              <a:gd name="connsiteX1" fmla="*/ 83697 w 2398753"/>
              <a:gd name="connsiteY1" fmla="*/ 196490 h 1827305"/>
              <a:gd name="connsiteX2" fmla="*/ 285759 w 2398753"/>
              <a:gd name="connsiteY2" fmla="*/ 112794 h 1827305"/>
              <a:gd name="connsiteX3" fmla="*/ 1571630 w 2398753"/>
              <a:gd name="connsiteY3" fmla="*/ 112793 h 1827305"/>
              <a:gd name="connsiteX4" fmla="*/ 2345163 w 2398753"/>
              <a:gd name="connsiteY4" fmla="*/ 53590 h 1827305"/>
              <a:gd name="connsiteX5" fmla="*/ 1857387 w 2398753"/>
              <a:gd name="connsiteY5" fmla="*/ 398552 h 1827305"/>
              <a:gd name="connsiteX6" fmla="*/ 1857388 w 2398753"/>
              <a:gd name="connsiteY6" fmla="*/ 1541547 h 1827305"/>
              <a:gd name="connsiteX7" fmla="*/ 1773691 w 2398753"/>
              <a:gd name="connsiteY7" fmla="*/ 1743608 h 1827305"/>
              <a:gd name="connsiteX8" fmla="*/ 1571629 w 2398753"/>
              <a:gd name="connsiteY8" fmla="*/ 1827305 h 1827305"/>
              <a:gd name="connsiteX9" fmla="*/ 285758 w 2398753"/>
              <a:gd name="connsiteY9" fmla="*/ 1827305 h 1827305"/>
              <a:gd name="connsiteX10" fmla="*/ 83697 w 2398753"/>
              <a:gd name="connsiteY10" fmla="*/ 1743608 h 1827305"/>
              <a:gd name="connsiteX11" fmla="*/ 1 w 2398753"/>
              <a:gd name="connsiteY11" fmla="*/ 1541546 h 1827305"/>
              <a:gd name="connsiteX12" fmla="*/ 0 w 2398753"/>
              <a:gd name="connsiteY12" fmla="*/ 398551 h 182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8753" h="1827305">
                <a:moveTo>
                  <a:pt x="0" y="398551"/>
                </a:moveTo>
                <a:cubicBezTo>
                  <a:pt x="0" y="322763"/>
                  <a:pt x="30107" y="250080"/>
                  <a:pt x="83697" y="196490"/>
                </a:cubicBezTo>
                <a:cubicBezTo>
                  <a:pt x="137287" y="142900"/>
                  <a:pt x="209971" y="112794"/>
                  <a:pt x="285759" y="112794"/>
                </a:cubicBezTo>
                <a:lnTo>
                  <a:pt x="1571630" y="112793"/>
                </a:lnTo>
                <a:cubicBezTo>
                  <a:pt x="1647418" y="112793"/>
                  <a:pt x="2291573" y="0"/>
                  <a:pt x="2345163" y="53590"/>
                </a:cubicBezTo>
                <a:cubicBezTo>
                  <a:pt x="2398753" y="107180"/>
                  <a:pt x="1857387" y="322764"/>
                  <a:pt x="1857387" y="398552"/>
                </a:cubicBezTo>
                <a:cubicBezTo>
                  <a:pt x="1857387" y="779550"/>
                  <a:pt x="1857388" y="1160549"/>
                  <a:pt x="1857388" y="1541547"/>
                </a:cubicBezTo>
                <a:cubicBezTo>
                  <a:pt x="1857388" y="1617335"/>
                  <a:pt x="1827281" y="1690018"/>
                  <a:pt x="1773691" y="1743608"/>
                </a:cubicBezTo>
                <a:cubicBezTo>
                  <a:pt x="1720101" y="1797198"/>
                  <a:pt x="1647417" y="1827305"/>
                  <a:pt x="1571629" y="1827305"/>
                </a:cubicBezTo>
                <a:lnTo>
                  <a:pt x="285758" y="1827305"/>
                </a:lnTo>
                <a:cubicBezTo>
                  <a:pt x="209970" y="1827305"/>
                  <a:pt x="137287" y="1797198"/>
                  <a:pt x="83697" y="1743608"/>
                </a:cubicBezTo>
                <a:cubicBezTo>
                  <a:pt x="30107" y="1690018"/>
                  <a:pt x="1" y="1617334"/>
                  <a:pt x="1" y="1541546"/>
                </a:cubicBezTo>
                <a:cubicBezTo>
                  <a:pt x="1" y="1160548"/>
                  <a:pt x="0" y="779549"/>
                  <a:pt x="0" y="398551"/>
                </a:cubicBezTo>
                <a:close/>
              </a:path>
            </a:pathLst>
          </a:custGeom>
          <a:ln>
            <a:solidFill>
              <a:srgbClr val="0B64E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776614" y="1643048"/>
            <a:ext cx="1295188" cy="1000134"/>
          </a:xfrm>
          <a:prstGeom prst="roundRect">
            <a:avLst/>
          </a:prstGeom>
          <a:ln>
            <a:solidFill>
              <a:srgbClr val="0B64E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400" dirty="0" smtClean="0">
                <a:latin typeface="Calibri" panose="020F0502020204030204" pitchFamily="34" charset="0"/>
              </a:rPr>
              <a:t>Система включена в режим «Автомат»</a:t>
            </a: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19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 anchor="t">
            <a:noAutofit/>
          </a:bodyPr>
          <a:lstStyle/>
          <a:p>
            <a:pPr>
              <a:lnSpc>
                <a:spcPts val="2700"/>
              </a:lnSpc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Пример работы системы автоматического регулирования режимов котлов</a:t>
            </a:r>
            <a:endParaRPr lang="ru-RU" altLang="ru-RU" sz="15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368425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/>
              <a:t>Использование передового зарубежного опыта повышения энергетической эффективности сложных технологических комплексов 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700" b="1" dirty="0" smtClean="0"/>
              <a:t>Интегрированное управление энергетическими ресурсами</a:t>
            </a:r>
            <a:br>
              <a:rPr lang="ru-RU" altLang="ru-RU" sz="2700" b="1" dirty="0" smtClean="0"/>
            </a:br>
            <a:r>
              <a:rPr lang="ru-RU" altLang="ru-RU" sz="2700" b="1" dirty="0" smtClean="0"/>
              <a:t>(</a:t>
            </a:r>
            <a:r>
              <a:rPr lang="en-US" altLang="ru-RU" sz="2700" b="1" dirty="0" smtClean="0"/>
              <a:t>Integrated Resource Management</a:t>
            </a:r>
            <a:r>
              <a:rPr lang="ru-RU" altLang="ru-RU" sz="2700" b="1" dirty="0" smtClean="0"/>
              <a:t>)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243888" y="6356350"/>
            <a:ext cx="900112" cy="5016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DD313B-9F7A-4FD5-98B8-D324BD2CF14D}" type="slidenum">
              <a:rPr lang="ru-RU" altLang="ru-RU" sz="20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sz="20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9388" y="2420938"/>
            <a:ext cx="87137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4013" algn="just" eaLnBrk="0" hangingPunct="0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Основная стратегия </a:t>
            </a:r>
            <a:r>
              <a:rPr lang="ru-RU" sz="2000" dirty="0">
                <a:latin typeface="+mj-lt"/>
                <a:ea typeface="+mj-ea"/>
                <a:cs typeface="+mj-cs"/>
              </a:rPr>
              <a:t>– оптимизация энергетической эффективности реализуется на основе рассмотрения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технологического комплекса</a:t>
            </a:r>
            <a:r>
              <a:rPr lang="ru-RU" sz="2000" dirty="0">
                <a:latin typeface="+mj-lt"/>
                <a:ea typeface="+mj-ea"/>
                <a:cs typeface="+mj-cs"/>
              </a:rPr>
              <a:t>: «источники энергии – потребители»,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как единого взаимосвязанного целого</a:t>
            </a:r>
            <a:r>
              <a:rPr lang="ru-RU" sz="2000" dirty="0">
                <a:latin typeface="+mj-lt"/>
                <a:ea typeface="+mj-ea"/>
                <a:cs typeface="+mj-cs"/>
              </a:rPr>
              <a:t>.</a:t>
            </a:r>
          </a:p>
          <a:p>
            <a:pPr indent="354013" algn="just" eaLnBrk="0" hangingPunct="0"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C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истемно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latin typeface="+mj-lt"/>
                <a:ea typeface="+mj-ea"/>
                <a:cs typeface="+mj-cs"/>
              </a:rPr>
              <a:t>рассматривается технологический комплекс: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«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ТЭС-регулятор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– </a:t>
            </a:r>
            <a:r>
              <a:rPr lang="ru-RU" sz="2000" b="1" dirty="0">
                <a:latin typeface="+mj-lt"/>
                <a:ea typeface="+mj-ea"/>
                <a:cs typeface="+mj-cs"/>
              </a:rPr>
              <a:t>технологические потребители</a:t>
            </a:r>
            <a:r>
              <a:rPr lang="ru-RU" sz="2000" dirty="0">
                <a:latin typeface="+mj-lt"/>
                <a:ea typeface="+mj-ea"/>
                <a:cs typeface="+mj-cs"/>
              </a:rPr>
              <a:t>». </a:t>
            </a:r>
          </a:p>
          <a:p>
            <a:pPr indent="354013" algn="ctr" eaLnBrk="0" hangingPunct="0"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indent="354013" algn="just" eaLnBrk="0" hangingPunct="0"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На стороне потребителей реализуется стратегия</a:t>
            </a:r>
            <a:r>
              <a:rPr lang="en-US" sz="2000" dirty="0">
                <a:latin typeface="+mj-lt"/>
                <a:ea typeface="+mj-ea"/>
                <a:cs typeface="+mj-cs"/>
              </a:rPr>
              <a:t> DSM (Demand Side Management)</a:t>
            </a:r>
            <a:r>
              <a:rPr lang="ru-RU" sz="2000" dirty="0">
                <a:latin typeface="+mj-lt"/>
                <a:ea typeface="+mj-ea"/>
                <a:cs typeface="+mj-cs"/>
              </a:rPr>
              <a:t>, на основе которой с целью экономии природного газа максимизируется потребление вторичных энергетических ресурсов и минимизируется потребление технологического пара и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электрической энергии</a:t>
            </a:r>
            <a:r>
              <a:rPr lang="en-US" sz="2000" dirty="0">
                <a:latin typeface="+mj-lt"/>
                <a:ea typeface="+mj-ea"/>
                <a:cs typeface="+mj-cs"/>
              </a:rPr>
              <a:t>.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  <a:p>
            <a:pPr algn="just" eaLnBrk="0" hangingPunct="0"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 anchor="t">
            <a:noAutofit/>
          </a:bodyPr>
          <a:lstStyle/>
          <a:p>
            <a:pPr>
              <a:lnSpc>
                <a:spcPts val="2700"/>
              </a:lnSpc>
            </a:pP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Макромоделирование сетей водо-, паро- и теплоснабжения </a:t>
            </a:r>
            <a:b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металлургического предприятия</a:t>
            </a:r>
          </a:p>
        </p:txBody>
      </p:sp>
      <p:sp>
        <p:nvSpPr>
          <p:cNvPr id="34819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0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1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2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3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4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5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6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7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8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29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0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1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2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3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4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5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6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7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8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39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0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1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2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4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5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6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847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65E818A3-29D1-4A2E-971A-C4CB81043A34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20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69963" y="2565400"/>
            <a:ext cx="7200900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Оценка эффективности мероприятий на основе макромоделирования сетей </a:t>
            </a:r>
            <a:r>
              <a:rPr lang="ru-RU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водо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-, паро- и теплоснабжения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4311650" y="2133600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4311650" y="3429000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4310063" y="4724400"/>
            <a:ext cx="504825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63613" y="1268413"/>
            <a:ext cx="7200900" cy="865187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Формирование предложений </a:t>
            </a:r>
            <a:b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по энергосберегающим мероприятиям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1550" y="3860800"/>
            <a:ext cx="7200900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Оперативно-диспетчерское управление сетями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71550" y="5157788"/>
            <a:ext cx="7200900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Снижение потребления энергетических ресурсов </a:t>
            </a:r>
          </a:p>
        </p:txBody>
      </p:sp>
    </p:spTree>
    <p:extLst>
      <p:ext uri="{BB962C8B-B14F-4D97-AF65-F5344CB8AC3E}">
        <p14:creationId xmlns:p14="http://schemas.microsoft.com/office/powerpoint/2010/main" val="36205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 anchor="t">
            <a:noAutofit/>
          </a:bodyPr>
          <a:lstStyle/>
          <a:p>
            <a:pPr>
              <a:lnSpc>
                <a:spcPts val="2500"/>
              </a:lnSpc>
            </a:pP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Фрагмент комплексной динамической макромодели </a:t>
            </a:r>
            <a:b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сетей тепло- и пароснабжения</a:t>
            </a:r>
            <a:endParaRPr lang="ru-RU" altLang="ru-RU" sz="12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68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69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0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1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2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3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4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5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6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7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8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79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0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1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2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3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4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5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6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7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8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89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0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1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2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4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6895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FB86E8DC-2292-4F83-AFE1-C8C59B2FBB8F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21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3689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946150"/>
            <a:ext cx="6465888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 anchor="t">
            <a:noAutofit/>
          </a:bodyPr>
          <a:lstStyle/>
          <a:p>
            <a:pPr>
              <a:lnSpc>
                <a:spcPts val="2700"/>
              </a:lnSpc>
              <a:defRPr/>
            </a:pP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Нормирование и прогноз потребления </a:t>
            </a:r>
            <a:b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энергетических ресурсов</a:t>
            </a:r>
          </a:p>
        </p:txBody>
      </p:sp>
      <p:sp>
        <p:nvSpPr>
          <p:cNvPr id="20483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4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5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6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7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8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9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0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1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2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3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4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5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6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7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8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99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0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1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2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3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4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5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6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7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8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09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10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511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F289AC2D-36B2-4EEF-928E-540F0D74A90D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22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57263" y="981075"/>
            <a:ext cx="7200900" cy="576263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Фактические данные эксплуатации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4297363" y="1557338"/>
            <a:ext cx="5048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57263" y="2997200"/>
            <a:ext cx="7200900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Нормы потребления энергетических ресурсов с учетом технологического допуска и специфики нормируемого потребителя*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38125" y="6289675"/>
            <a:ext cx="86407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1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* Без учета объема выпуска продукции, с учетом объема выпуска продукции, с учетом объема выпуска продукции и марочного сортамента</a:t>
            </a: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57263" y="1989138"/>
            <a:ext cx="7200900" cy="576262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Методы и алгоритмы нормирования и прогноза потребления энергетических ресурсов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4298950" y="2565400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6156325" y="3860800"/>
            <a:ext cx="5032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2482850" y="5157788"/>
            <a:ext cx="5048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57263" y="5589588"/>
            <a:ext cx="7200900" cy="576262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Снижение потребления энергетических ресурсов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643438" y="4292600"/>
            <a:ext cx="3529012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Прогноз потребления энергетических ресурсов </a:t>
            </a:r>
            <a:b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с высокой точностью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1550" y="4294188"/>
            <a:ext cx="3529013" cy="863600"/>
          </a:xfrm>
          <a:prstGeom prst="roundRect">
            <a:avLst/>
          </a:prstGeom>
          <a:ln>
            <a:solidFill>
              <a:srgbClr val="00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Анализ потребления энергетических ресурсов и оценка резервов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2484438" y="3860800"/>
            <a:ext cx="5032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156325" y="5157788"/>
            <a:ext cx="5048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792162"/>
          </a:xfrm>
        </p:spPr>
        <p:txBody>
          <a:bodyPr anchor="t">
            <a:noAutofit/>
          </a:bodyPr>
          <a:lstStyle/>
          <a:p>
            <a:pPr>
              <a:lnSpc>
                <a:spcPts val="2700"/>
              </a:lnSpc>
              <a:defRPr/>
            </a:pP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Нормирование удельного расхода </a:t>
            </a:r>
            <a:b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altLang="ru-RU" sz="1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потребления электрической энергии</a:t>
            </a:r>
          </a:p>
        </p:txBody>
      </p:sp>
      <p:sp>
        <p:nvSpPr>
          <p:cNvPr id="24579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0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1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2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3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4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5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6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7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8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89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0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1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2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3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4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5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6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7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8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599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0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1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2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4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5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6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4607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D56CF7CF-B948-44C2-BE4A-390D1DFE284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23</a:t>
            </a:fld>
            <a:endParaRPr lang="ru-RU" altLang="ru-RU" sz="2000" b="1" smtClean="0">
              <a:solidFill>
                <a:schemeClr val="bg1"/>
              </a:solidFill>
            </a:endParaRPr>
          </a:p>
        </p:txBody>
      </p:sp>
      <p:pic>
        <p:nvPicPr>
          <p:cNvPr id="2460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81075"/>
            <a:ext cx="7507287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Экранная форма отчета о потреблении электроэнергии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1" y="1702330"/>
            <a:ext cx="5801995" cy="4376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8604250" y="7219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24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95536" y="980728"/>
          <a:ext cx="8496942" cy="5536720"/>
        </p:xfrm>
        <a:graphic>
          <a:graphicData uri="http://schemas.openxmlformats.org/drawingml/2006/table">
            <a:tbl>
              <a:tblPr/>
              <a:tblGrid>
                <a:gridCol w="2498614"/>
                <a:gridCol w="1015063"/>
                <a:gridCol w="808043"/>
                <a:gridCol w="659246"/>
                <a:gridCol w="923689"/>
                <a:gridCol w="888456"/>
                <a:gridCol w="824837"/>
                <a:gridCol w="878994"/>
              </a:tblGrid>
              <a:tr h="2355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цехов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Выработка продукции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расход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эл.энергии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кВт*ч/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Полный расход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электроэнергии, кВт*ч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Экономия   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Перерасход  +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расчетн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фактич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расчетн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96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фактич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кВт*ч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 С Н О В Н Ы Е    П Р О И З В О Д С Т В А 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84">
                <a:tc>
                  <a:txBody>
                    <a:bodyPr/>
                    <a:lstStyle/>
                    <a:p>
                      <a:pPr indent="127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Г  О  П 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РОФ - готовая руда (местная), 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150 399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24,793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24,791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3 728 836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3 728 493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-343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готовая руда СМС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(местная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), 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34 139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719 646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716 999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-2 647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-0,4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- сырая руда, т (привозная)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38 324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- щебень, 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5 080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Насосная обор.воды,тыс.м3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2 479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564,51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564,17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1 399 430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1 398 580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-850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Пульпонасосная,тыс.м3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3 760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324,47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323,28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1 220 002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1 215 544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-4 458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-0,4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Вакуумфильтр-я установка,т шлама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12 750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34,69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34,69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442 260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442 260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    Итого по РОФ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7 510 174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7 501 876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-8 298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-0,1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Аглофабрика 2, т агломерата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326 595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23,96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7 825 484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7 822 008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-3 476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Аспирация АФ-2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515 556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515 556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Узел стабилизации АФ-2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2 953 374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2 953 374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Аглофабрика 3, т агломерата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280 102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28,80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28,80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8 066 803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8 066 803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Аспирация АФ-3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989 184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989 184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Узел стабилизации АФ-3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2 810 496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2 810 496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Склад концентратов,т.отгр.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1 004 796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1 034 940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1 025 579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-9 361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-0,9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Ф-ка дробл-я известняка, 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91 404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505 464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497 228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-8 236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-1,6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Сероулавл.установка,1000м</a:t>
                      </a:r>
                      <a:r>
                        <a:rPr lang="ru-RU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1 092 929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4 457 860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4 457 860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Аглофабрика 4, т агломерата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343 092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33,68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33,61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11 555 339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11 531 988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-23 351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-0,2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Очистные АФ-4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343 092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404 849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389 700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-15 149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-3,7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Times New Roman"/>
                          <a:ea typeface="Times New Roman"/>
                          <a:cs typeface="Times New Roman"/>
                        </a:rPr>
                        <a:t> Гараж коксика,т.агломерата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949 789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140 569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135 502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-5 067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-3,6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    Итого по аглоцеху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/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41 259 917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41 195 278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-64 639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-0,2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52" marR="253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576064"/>
          </a:xfrm>
        </p:spPr>
        <p:txBody>
          <a:bodyPr>
            <a:noAutofit/>
          </a:bodyPr>
          <a:lstStyle/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Пример: анализ использования электроэнергии 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подразделениями ОАО «ММК» в январе 2012 года</a:t>
            </a: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25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59331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Спасибо за внимание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132840"/>
            <a:ext cx="1125686" cy="7754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852303" y="94457"/>
            <a:ext cx="70040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dirty="0">
                <a:solidFill>
                  <a:schemeClr val="tx2"/>
                </a:solidFill>
                <a:latin typeface="Verdana" panose="020B0604030504040204" pitchFamily="34" charset="0"/>
              </a:rPr>
              <a:t>Кафедра автоматики и управления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1600" dirty="0">
                <a:solidFill>
                  <a:schemeClr val="tx2"/>
                </a:solidFill>
                <a:latin typeface="Verdana" panose="020B0604030504040204" pitchFamily="34" charset="0"/>
              </a:rPr>
              <a:t>ФГБОУ ВПО «Южно-Уральский государственный университет»</a:t>
            </a:r>
            <a:br>
              <a:rPr kumimoji="0" lang="ru-RU" altLang="ru-RU" sz="1600" dirty="0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kumimoji="0" lang="ru-RU" altLang="ru-RU" sz="1600" dirty="0">
                <a:solidFill>
                  <a:schemeClr val="tx2"/>
                </a:solidFill>
                <a:latin typeface="Verdana" panose="020B0604030504040204" pitchFamily="34" charset="0"/>
              </a:rPr>
              <a:t>(Национальный исследовательский университет)</a:t>
            </a:r>
          </a:p>
        </p:txBody>
      </p:sp>
    </p:spTree>
    <p:extLst>
      <p:ext uri="{BB962C8B-B14F-4D97-AF65-F5344CB8AC3E}">
        <p14:creationId xmlns:p14="http://schemas.microsoft.com/office/powerpoint/2010/main" val="24711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199" y="116632"/>
            <a:ext cx="8784976" cy="64087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3215" y="4102545"/>
            <a:ext cx="8092945" cy="2232248"/>
          </a:xfrm>
          <a:prstGeom prst="rect">
            <a:avLst/>
          </a:prstGeom>
          <a:gradFill>
            <a:gsLst>
              <a:gs pos="87075">
                <a:srgbClr val="D9E2F3"/>
              </a:gs>
              <a:gs pos="72500">
                <a:srgbClr val="D0DBF1"/>
              </a:gs>
              <a:gs pos="33750">
                <a:srgbClr val="B5C8EA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9495" y="1412776"/>
            <a:ext cx="8092945" cy="2232248"/>
          </a:xfrm>
          <a:prstGeom prst="rect">
            <a:avLst/>
          </a:prstGeom>
          <a:gradFill>
            <a:gsLst>
              <a:gs pos="87075">
                <a:srgbClr val="D9E2F3"/>
              </a:gs>
              <a:gs pos="72500">
                <a:srgbClr val="D0DBF1"/>
              </a:gs>
              <a:gs pos="33750">
                <a:srgbClr val="B5C8EA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Концепция интегрированного планирования ресурсов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23042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Принцип </a:t>
            </a:r>
            <a:r>
              <a:rPr lang="ru-RU" dirty="0"/>
              <a:t>двойственности эффективных энергетических комплексов, в которых в явном виде выделяются не только процессы генерации и потребления энергии, но и дополняющие их процессы энергосбережения. При этом процессы энергосбережения рассматриваются как подсистемы, генерирующие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негаватты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 </a:t>
            </a:r>
            <a:r>
              <a:rPr lang="ru-RU" dirty="0"/>
              <a:t>энергии, то есть отрицательные </a:t>
            </a:r>
            <a:r>
              <a:rPr lang="ru-RU" dirty="0" smtClean="0"/>
              <a:t>ватты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9247" y="4372283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П</a:t>
            </a:r>
            <a:r>
              <a:rPr lang="ru-RU" sz="2400" dirty="0" smtClean="0">
                <a:solidFill>
                  <a:prstClr val="black"/>
                </a:solidFill>
              </a:rPr>
              <a:t>ланирование </a:t>
            </a:r>
            <a:r>
              <a:rPr lang="ru-RU" sz="2400" dirty="0">
                <a:solidFill>
                  <a:prstClr val="black"/>
                </a:solidFill>
              </a:rPr>
              <a:t>и управление эффективными энергетическими комплексами осуществляется в системном единстве процессов генерации, потребления и сбережения </a:t>
            </a:r>
            <a:r>
              <a:rPr lang="ru-RU" sz="2400" dirty="0" smtClean="0">
                <a:solidFill>
                  <a:prstClr val="black"/>
                </a:solidFill>
              </a:rPr>
              <a:t>энергии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3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77800"/>
            <a:ext cx="8713787" cy="792163"/>
          </a:xfrm>
        </p:spPr>
        <p:txBody>
          <a:bodyPr anchor="t"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altLang="ru-RU" sz="2400" b="1" dirty="0" smtClean="0"/>
              <a:t>Передовой зарубежный опыт </a:t>
            </a: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700" b="1" dirty="0" smtClean="0"/>
              <a:t>Создание </a:t>
            </a:r>
            <a:r>
              <a:rPr lang="en-US" altLang="ru-RU" sz="2700" b="1" dirty="0" smtClean="0"/>
              <a:t>Conservation Power Plant </a:t>
            </a:r>
            <a:r>
              <a:rPr lang="ru-RU" altLang="ru-RU" sz="2700" b="1" dirty="0" smtClean="0"/>
              <a:t/>
            </a:r>
            <a:br>
              <a:rPr lang="ru-RU" altLang="ru-RU" sz="27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300" b="1" dirty="0" smtClean="0"/>
              <a:t> </a:t>
            </a:r>
            <a:br>
              <a:rPr lang="ru-RU" altLang="ru-RU" sz="23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r>
              <a:rPr lang="ru-RU" altLang="ru-RU" sz="2300" b="1" dirty="0" smtClean="0"/>
              <a:t/>
            </a:r>
            <a:br>
              <a:rPr lang="ru-RU" altLang="ru-RU" sz="2300" b="1" dirty="0" smtClean="0"/>
            </a:br>
            <a:endParaRPr lang="ru-RU" altLang="ru-RU" sz="2300" b="1" dirty="0" smtClean="0"/>
          </a:p>
        </p:txBody>
      </p:sp>
      <p:sp>
        <p:nvSpPr>
          <p:cNvPr id="19459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0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4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5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6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7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8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9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0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1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2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3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4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5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6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7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8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9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0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1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2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3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4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5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6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7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250825" y="1196975"/>
            <a:ext cx="86296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0850" algn="just" eaLnBrk="0" hangingPunct="0">
              <a:lnSpc>
                <a:spcPct val="150000"/>
              </a:lnSpc>
              <a:defRPr/>
            </a:pPr>
            <a:r>
              <a:rPr lang="en-US" dirty="0">
                <a:latin typeface="Arial" charset="0"/>
              </a:rPr>
              <a:t>Conservation Power Plant </a:t>
            </a:r>
            <a:r>
              <a:rPr lang="ru-RU" dirty="0">
                <a:latin typeface="Arial" charset="0"/>
              </a:rPr>
              <a:t>- система интегрированного планирования и управления энергетическими ресурсами, рассматриваемая в целом как специфичная энергетическая станция, генерирующая </a:t>
            </a:r>
            <a:r>
              <a:rPr lang="ru-RU" b="1" i="1" dirty="0" err="1">
                <a:latin typeface="Arial" charset="0"/>
              </a:rPr>
              <a:t>негаватты</a:t>
            </a:r>
            <a:r>
              <a:rPr lang="ru-RU" dirty="0">
                <a:latin typeface="Arial" charset="0"/>
              </a:rPr>
              <a:t> энергии.</a:t>
            </a:r>
          </a:p>
          <a:p>
            <a:pPr indent="450850" algn="just" eaLnBrk="0" hangingPunct="0">
              <a:lnSpc>
                <a:spcPct val="150000"/>
              </a:lnSpc>
              <a:defRPr/>
            </a:pPr>
            <a:r>
              <a:rPr lang="ru-RU" dirty="0">
                <a:latin typeface="Arial" charset="0"/>
              </a:rPr>
              <a:t>Доход данной станции составляет стоимость сэкономленной энергии по определенной цене. Из указанного дохода оплачиваются работы по системе интегрированного планирования энергетическими  ресурсами с точки зрения ее содержания и развития. </a:t>
            </a:r>
          </a:p>
          <a:p>
            <a:pPr indent="450850" algn="just" eaLnBrk="0" hangingPunct="0">
              <a:lnSpc>
                <a:spcPct val="150000"/>
              </a:lnSpc>
              <a:defRPr/>
            </a:pPr>
            <a:r>
              <a:rPr lang="ru-RU" dirty="0">
                <a:latin typeface="Arial" charset="0"/>
              </a:rPr>
              <a:t>Управляемая как коммерческое предприятие, </a:t>
            </a:r>
            <a:r>
              <a:rPr lang="en-US" dirty="0">
                <a:latin typeface="Arial" charset="0"/>
              </a:rPr>
              <a:t>Conservation Power Plant </a:t>
            </a:r>
            <a:r>
              <a:rPr lang="ru-RU" dirty="0">
                <a:latin typeface="Arial" charset="0"/>
              </a:rPr>
              <a:t> конкурирует за объемы финансирования со стороной, генерирующей  реальные мегаватты энергии. Тем самым достигается успешное развитие процессов энергосбережения на предприятии. </a:t>
            </a:r>
          </a:p>
          <a:p>
            <a:pPr indent="450850" algn="just" eaLnBrk="0" hangingPunct="0">
              <a:lnSpc>
                <a:spcPct val="150000"/>
              </a:lnSpc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4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Проблемы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265113" algn="just">
              <a:buNone/>
            </a:pPr>
            <a:r>
              <a:rPr lang="ru-RU" dirty="0"/>
              <a:t>Несмотря на обширную литературу, посвященную передовым технологиям управления, имеется множество недостаточно решенных проблем, среди которых следует отметить:</a:t>
            </a:r>
          </a:p>
          <a:p>
            <a:pPr marL="0" indent="265113" algn="just">
              <a:buNone/>
            </a:pPr>
            <a:r>
              <a:rPr lang="ru-RU" dirty="0"/>
              <a:t>	– системные проблемы управления энергетической эффективностью технологических процессов в масштабах крупного предприятия;</a:t>
            </a:r>
          </a:p>
          <a:p>
            <a:pPr marL="0" indent="265113" algn="just">
              <a:buNone/>
            </a:pPr>
            <a:r>
              <a:rPr lang="ru-RU" dirty="0"/>
              <a:t>	– проблемы управления технологическими процессами в экстремальных режимах, реализующих резервы повышения энергетической эффективности;</a:t>
            </a:r>
          </a:p>
          <a:p>
            <a:pPr marL="0" indent="265113" algn="just">
              <a:buNone/>
            </a:pPr>
            <a:r>
              <a:rPr lang="ru-RU" dirty="0" smtClean="0"/>
              <a:t>	– </a:t>
            </a:r>
            <a:r>
              <a:rPr lang="ru-RU" dirty="0"/>
              <a:t>проблемы практической реализации интегрированного планирования и управления энергетическими ресурсами для конкретных производств.</a:t>
            </a:r>
          </a:p>
          <a:p>
            <a:pPr marL="0" indent="265113" algn="just">
              <a:buNone/>
            </a:pPr>
            <a:r>
              <a:rPr lang="ru-RU" dirty="0"/>
              <a:t>	</a:t>
            </a: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5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-73025" y="260648"/>
          <a:ext cx="92900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Диаграмма" r:id="rId3" imgW="10106120" imgH="4200525" progId="Excel.Sheet.8">
                  <p:embed/>
                </p:oleObj>
              </mc:Choice>
              <mc:Fallback>
                <p:oleObj name="Диаграмма" r:id="rId3" imgW="10106120" imgH="42005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260648"/>
                        <a:ext cx="929005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009" y="-99392"/>
            <a:ext cx="8748463" cy="922114"/>
          </a:xfrm>
        </p:spPr>
        <p:txBody>
          <a:bodyPr>
            <a:noAutofit/>
          </a:bodyPr>
          <a:lstStyle/>
          <a:p>
            <a:r>
              <a:rPr lang="ru-RU" sz="2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Объемы потребления топливных газов на ОАО «ММК»*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-468313" y="2924175"/>
          <a:ext cx="10080626" cy="456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Диаграмма" r:id="rId5" imgW="10287000" imgH="4657868" progId="Excel.Sheet.8">
                  <p:embed/>
                </p:oleObj>
              </mc:Choice>
              <mc:Fallback>
                <p:oleObj name="Диаграмма" r:id="rId5" imgW="10287000" imgH="46578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313" y="2924175"/>
                        <a:ext cx="10080626" cy="456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34925" y="6491695"/>
            <a:ext cx="1792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 baseline="30000" dirty="0"/>
              <a:t>*</a:t>
            </a:r>
            <a:r>
              <a:rPr lang="ru-RU" sz="1200" dirty="0"/>
              <a:t>По данным за </a:t>
            </a:r>
            <a:r>
              <a:rPr lang="ru-RU" sz="1200" dirty="0" smtClean="0"/>
              <a:t>2014 </a:t>
            </a:r>
            <a:r>
              <a:rPr lang="ru-RU" sz="1200" dirty="0"/>
              <a:t>год.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925" y="3212976"/>
            <a:ext cx="9073902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Объемы выработки теплоэнергетической </a:t>
            </a:r>
            <a:r>
              <a:rPr lang="ru-RU" sz="2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продукции на </a:t>
            </a:r>
            <a:r>
              <a:rPr lang="ru-RU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ОАО «ММК»*</a:t>
            </a: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6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88" y="261938"/>
            <a:ext cx="8713787" cy="1511300"/>
          </a:xfrm>
        </p:spPr>
        <p:txBody>
          <a:bodyPr anchor="t">
            <a:normAutofit fontScale="90000"/>
          </a:bodyPr>
          <a:lstStyle/>
          <a:p>
            <a:r>
              <a:rPr lang="ru-RU" altLang="ru-RU" sz="2400" b="1" dirty="0" smtClean="0"/>
              <a:t>Факторы технико-экономической эффективности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введения интегрированного управления энергетическими ресурсами в технологическом комплексе:      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«ТЭС-регулятор – технологические потребители»</a:t>
            </a: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> </a:t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endParaRPr lang="ru-RU" altLang="ru-RU" sz="2200" b="1" dirty="0" smtClean="0"/>
          </a:p>
        </p:txBody>
      </p:sp>
      <p:sp>
        <p:nvSpPr>
          <p:cNvPr id="36867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68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69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0" name="Rectangle 1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1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2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3" name="Rectangle 1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4" name="Rectangle 1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5" name="Rectangle 1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6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7" name="Rectangle 1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8" name="Rectangle 1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9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0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1" name="Rectangle 1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2" name="Rectangle 1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3" name="Rectangle 1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4" name="Rectangle 1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5" name="Rectangle 1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6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7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8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89" name="Rectangle 1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0" name="Rectangle 18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1" name="Rectangle 1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2" name="Rectangle 1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4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95" name="Rectangle 1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79388" y="1844675"/>
            <a:ext cx="87137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Снижение выбросов доменного газа на свечу.</a:t>
            </a:r>
          </a:p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Снижения выбросов технологического пара на свечу.</a:t>
            </a:r>
          </a:p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Повышение выработки электрической энергии на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буферных станциях.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Снижение потребления природного газа на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ТЭС-регуляторе </a:t>
            </a:r>
            <a:r>
              <a:rPr lang="ru-RU" sz="2000" dirty="0">
                <a:latin typeface="+mj-lt"/>
                <a:ea typeface="+mj-ea"/>
                <a:cs typeface="+mj-cs"/>
              </a:rPr>
              <a:t>вследствие оптимизации нагрузок станции при рациональном соотношении потребления природного и доменного газа.</a:t>
            </a:r>
          </a:p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Повышение КПД работы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ТЭС-регулятора.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indent="45085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dirty="0">
                <a:latin typeface="+mj-lt"/>
                <a:ea typeface="+mj-ea"/>
                <a:cs typeface="+mj-cs"/>
              </a:rPr>
              <a:t>Снижение объемов потребляемой электрической энергии.</a:t>
            </a:r>
          </a:p>
          <a:p>
            <a:pPr indent="450850" algn="just" eaLnBrk="0" hangingPunct="0">
              <a:lnSpc>
                <a:spcPct val="150000"/>
              </a:lnSpc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7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68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энергетического комплекса</a:t>
            </a:r>
          </a:p>
        </p:txBody>
      </p:sp>
      <p:grpSp>
        <p:nvGrpSpPr>
          <p:cNvPr id="4" name="Полотно 133"/>
          <p:cNvGrpSpPr/>
          <p:nvPr/>
        </p:nvGrpSpPr>
        <p:grpSpPr>
          <a:xfrm>
            <a:off x="1679024" y="127725"/>
            <a:ext cx="5989320" cy="7045691"/>
            <a:chOff x="0" y="0"/>
            <a:chExt cx="5989320" cy="84886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989320" cy="8488680"/>
            </a:xfrm>
            <a:prstGeom prst="rect">
              <a:avLst/>
            </a:prstGeom>
          </p:spPr>
        </p:sp>
        <p:grpSp>
          <p:nvGrpSpPr>
            <p:cNvPr id="6" name="Группа 5"/>
            <p:cNvGrpSpPr/>
            <p:nvPr/>
          </p:nvGrpSpPr>
          <p:grpSpPr>
            <a:xfrm>
              <a:off x="248581" y="550850"/>
              <a:ext cx="5573099" cy="7811859"/>
              <a:chOff x="248581" y="550850"/>
              <a:chExt cx="5573099" cy="7811859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48581" y="550850"/>
                <a:ext cx="5573099" cy="6116778"/>
                <a:chOff x="248581" y="550850"/>
                <a:chExt cx="5573099" cy="6116778"/>
              </a:xfrm>
            </p:grpSpPr>
            <p:sp>
              <p:nvSpPr>
                <p:cNvPr id="15" name="Двойная стрелка влево/вправо 14"/>
                <p:cNvSpPr/>
                <p:nvPr/>
              </p:nvSpPr>
              <p:spPr>
                <a:xfrm>
                  <a:off x="4543940" y="2126243"/>
                  <a:ext cx="655504" cy="140252"/>
                </a:xfrm>
                <a:prstGeom prst="left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Группа 15"/>
                <p:cNvGrpSpPr/>
                <p:nvPr/>
              </p:nvGrpSpPr>
              <p:grpSpPr>
                <a:xfrm>
                  <a:off x="4615551" y="1434392"/>
                  <a:ext cx="526410" cy="439397"/>
                  <a:chOff x="3426247" y="394829"/>
                  <a:chExt cx="526410" cy="431436"/>
                </a:xfrm>
              </p:grpSpPr>
              <p:sp>
                <p:nvSpPr>
                  <p:cNvPr id="134" name="Надпись 775"/>
                  <p:cNvSpPr txBox="1"/>
                  <p:nvPr/>
                </p:nvSpPr>
                <p:spPr>
                  <a:xfrm>
                    <a:off x="3512602" y="394829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5" name="Надпись 775"/>
                  <p:cNvSpPr txBox="1"/>
                  <p:nvPr/>
                </p:nvSpPr>
                <p:spPr>
                  <a:xfrm>
                    <a:off x="3472206" y="438896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6" name="Надпись 807"/>
                  <p:cNvSpPr txBox="1"/>
                  <p:nvPr/>
                </p:nvSpPr>
                <p:spPr>
                  <a:xfrm>
                    <a:off x="3426247" y="479235"/>
                    <a:ext cx="440674" cy="3470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i="1">
                        <a:effectLst/>
                        <a:latin typeface="Times New Roman"/>
                        <a:ea typeface="Times New Roman"/>
                      </a:rPr>
                      <a:t>П</a:t>
                    </a:r>
                    <a:r>
                      <a:rPr lang="ru-RU" sz="1400" baseline="-25000">
                        <a:effectLst/>
                        <a:latin typeface="Times New Roman"/>
                        <a:ea typeface="Times New Roman"/>
                      </a:rPr>
                      <a:t>э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cxnSp>
              <p:nvCxnSpPr>
                <p:cNvPr id="17" name="Прямая со стрелкой 16"/>
                <p:cNvCxnSpPr/>
                <p:nvPr/>
              </p:nvCxnSpPr>
              <p:spPr>
                <a:xfrm rot="120000" flipH="1" flipV="1">
                  <a:off x="4769786" y="1860497"/>
                  <a:ext cx="10800" cy="29331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 rot="21480000" flipH="1">
                  <a:off x="4905718" y="1873892"/>
                  <a:ext cx="10795" cy="29296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19" name="Двойная стрелка влево/вправо 18"/>
                <p:cNvSpPr/>
                <p:nvPr/>
              </p:nvSpPr>
              <p:spPr>
                <a:xfrm>
                  <a:off x="4527370" y="5528910"/>
                  <a:ext cx="785784" cy="140181"/>
                </a:xfrm>
                <a:prstGeom prst="left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20" name="Группа 19"/>
                <p:cNvGrpSpPr/>
                <p:nvPr/>
              </p:nvGrpSpPr>
              <p:grpSpPr>
                <a:xfrm>
                  <a:off x="4613214" y="4837411"/>
                  <a:ext cx="631033" cy="439173"/>
                  <a:chOff x="71611" y="0"/>
                  <a:chExt cx="526410" cy="431436"/>
                </a:xfrm>
              </p:grpSpPr>
              <p:sp>
                <p:nvSpPr>
                  <p:cNvPr id="131" name="Надпись 775"/>
                  <p:cNvSpPr txBox="1"/>
                  <p:nvPr/>
                </p:nvSpPr>
                <p:spPr>
                  <a:xfrm>
                    <a:off x="157966" y="0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2" name="Надпись 775"/>
                  <p:cNvSpPr txBox="1"/>
                  <p:nvPr/>
                </p:nvSpPr>
                <p:spPr>
                  <a:xfrm>
                    <a:off x="117570" y="44067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3" name="Надпись 8"/>
                  <p:cNvSpPr txBox="1"/>
                  <p:nvPr/>
                </p:nvSpPr>
                <p:spPr>
                  <a:xfrm>
                    <a:off x="71611" y="84406"/>
                    <a:ext cx="440674" cy="3470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i="1">
                        <a:effectLst/>
                        <a:latin typeface="Times New Roman"/>
                        <a:ea typeface="Times New Roman"/>
                      </a:rPr>
                      <a:t>П</a:t>
                    </a:r>
                    <a:r>
                      <a:rPr lang="ru-RU" sz="1400" baseline="-25000">
                        <a:effectLst/>
                        <a:latin typeface="Times New Roman"/>
                        <a:ea typeface="Times New Roman"/>
                      </a:rPr>
                      <a:t>п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cxnSp>
              <p:nvCxnSpPr>
                <p:cNvPr id="21" name="Прямая со стрелкой 20"/>
                <p:cNvCxnSpPr/>
                <p:nvPr/>
              </p:nvCxnSpPr>
              <p:spPr>
                <a:xfrm rot="120000" flipH="1" flipV="1">
                  <a:off x="4798102" y="5263299"/>
                  <a:ext cx="12946" cy="29316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 rot="21480000" flipH="1">
                  <a:off x="4961051" y="5276688"/>
                  <a:ext cx="12940" cy="29281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23" name="Двойная стрелка влево/вправо 22"/>
                <p:cNvSpPr/>
                <p:nvPr/>
              </p:nvSpPr>
              <p:spPr>
                <a:xfrm>
                  <a:off x="4527370" y="3788865"/>
                  <a:ext cx="655320" cy="140181"/>
                </a:xfrm>
                <a:prstGeom prst="left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4" name="Прямая со стрелкой 23"/>
                <p:cNvCxnSpPr/>
                <p:nvPr/>
              </p:nvCxnSpPr>
              <p:spPr>
                <a:xfrm rot="120000" flipH="1" flipV="1">
                  <a:off x="4753153" y="3523254"/>
                  <a:ext cx="10797" cy="293166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 rot="21480000" flipH="1">
                  <a:off x="4889046" y="3536644"/>
                  <a:ext cx="10792" cy="29281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sp>
              <p:nvSpPr>
                <p:cNvPr id="26" name="Надпись 775"/>
                <p:cNvSpPr txBox="1"/>
                <p:nvPr/>
              </p:nvSpPr>
              <p:spPr>
                <a:xfrm>
                  <a:off x="2668951" y="5157601"/>
                  <a:ext cx="605198" cy="35288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27" name="Надпись 775"/>
                <p:cNvSpPr txBox="1"/>
                <p:nvPr/>
              </p:nvSpPr>
              <p:spPr>
                <a:xfrm>
                  <a:off x="2612371" y="5202142"/>
                  <a:ext cx="609225" cy="35288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28" name="Надпись 775"/>
                <p:cNvSpPr txBox="1"/>
                <p:nvPr/>
              </p:nvSpPr>
              <p:spPr>
                <a:xfrm>
                  <a:off x="2856330" y="6191541"/>
                  <a:ext cx="500508" cy="35288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grpSp>
              <p:nvGrpSpPr>
                <p:cNvPr id="29" name="Группа 28"/>
                <p:cNvGrpSpPr/>
                <p:nvPr/>
              </p:nvGrpSpPr>
              <p:grpSpPr>
                <a:xfrm>
                  <a:off x="4598961" y="3097367"/>
                  <a:ext cx="526262" cy="439173"/>
                  <a:chOff x="71611" y="0"/>
                  <a:chExt cx="526410" cy="431436"/>
                </a:xfrm>
              </p:grpSpPr>
              <p:sp>
                <p:nvSpPr>
                  <p:cNvPr id="128" name="Надпись 775"/>
                  <p:cNvSpPr txBox="1"/>
                  <p:nvPr/>
                </p:nvSpPr>
                <p:spPr>
                  <a:xfrm>
                    <a:off x="157966" y="0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29" name="Надпись 775"/>
                  <p:cNvSpPr txBox="1"/>
                  <p:nvPr/>
                </p:nvSpPr>
                <p:spPr>
                  <a:xfrm>
                    <a:off x="117570" y="44067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30" name="Надпись 8"/>
                  <p:cNvSpPr txBox="1"/>
                  <p:nvPr/>
                </p:nvSpPr>
                <p:spPr>
                  <a:xfrm>
                    <a:off x="71611" y="84406"/>
                    <a:ext cx="440674" cy="3470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i="1">
                        <a:effectLst/>
                        <a:latin typeface="Times New Roman"/>
                        <a:ea typeface="Times New Roman"/>
                      </a:rPr>
                      <a:t>П</a:t>
                    </a:r>
                    <a:r>
                      <a:rPr lang="ru-RU" sz="1400" baseline="-25000">
                        <a:effectLst/>
                        <a:latin typeface="Times New Roman"/>
                        <a:ea typeface="Times New Roman"/>
                      </a:rPr>
                      <a:t>т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30" name="Надпись 8"/>
                <p:cNvSpPr txBox="1"/>
                <p:nvPr/>
              </p:nvSpPr>
              <p:spPr>
                <a:xfrm>
                  <a:off x="2506337" y="5242885"/>
                  <a:ext cx="668469" cy="35321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ПВЭС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Надпись 775"/>
                <p:cNvSpPr txBox="1"/>
                <p:nvPr/>
              </p:nvSpPr>
              <p:spPr>
                <a:xfrm>
                  <a:off x="2790641" y="6235631"/>
                  <a:ext cx="515215" cy="35288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200">
                      <a:effectLst/>
                      <a:latin typeface="Times New Roman"/>
                      <a:ea typeface="Times New Roman"/>
                    </a:rPr>
                    <a:t> </a:t>
                  </a:r>
                </a:p>
              </p:txBody>
            </p:sp>
            <p:sp>
              <p:nvSpPr>
                <p:cNvPr id="32" name="Надпись 8"/>
                <p:cNvSpPr txBox="1"/>
                <p:nvPr/>
              </p:nvSpPr>
              <p:spPr>
                <a:xfrm>
                  <a:off x="2710270" y="6276682"/>
                  <a:ext cx="545112" cy="35321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АК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33" name="Группа 32"/>
                <p:cNvGrpSpPr/>
                <p:nvPr/>
              </p:nvGrpSpPr>
              <p:grpSpPr>
                <a:xfrm>
                  <a:off x="1939475" y="3272015"/>
                  <a:ext cx="526262" cy="439173"/>
                  <a:chOff x="71611" y="0"/>
                  <a:chExt cx="526410" cy="431436"/>
                </a:xfrm>
              </p:grpSpPr>
              <p:sp>
                <p:nvSpPr>
                  <p:cNvPr id="125" name="Надпись 775"/>
                  <p:cNvSpPr txBox="1"/>
                  <p:nvPr/>
                </p:nvSpPr>
                <p:spPr>
                  <a:xfrm>
                    <a:off x="157966" y="0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26" name="Надпись 775"/>
                  <p:cNvSpPr txBox="1"/>
                  <p:nvPr/>
                </p:nvSpPr>
                <p:spPr>
                  <a:xfrm>
                    <a:off x="117570" y="44067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27" name="Надпись 8"/>
                  <p:cNvSpPr txBox="1"/>
                  <p:nvPr/>
                </p:nvSpPr>
                <p:spPr>
                  <a:xfrm>
                    <a:off x="71611" y="84406"/>
                    <a:ext cx="440674" cy="3470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i="1">
                        <a:effectLst/>
                        <a:latin typeface="Times New Roman"/>
                        <a:ea typeface="Times New Roman"/>
                      </a:rPr>
                      <a:t>ЭК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grpSp>
              <p:nvGrpSpPr>
                <p:cNvPr id="34" name="Группа 33"/>
                <p:cNvGrpSpPr/>
                <p:nvPr/>
              </p:nvGrpSpPr>
              <p:grpSpPr>
                <a:xfrm rot="5400000">
                  <a:off x="2897602" y="2902213"/>
                  <a:ext cx="149389" cy="300656"/>
                  <a:chOff x="583583" y="3065595"/>
                  <a:chExt cx="146685" cy="300656"/>
                </a:xfrm>
              </p:grpSpPr>
              <p:cxnSp>
                <p:nvCxnSpPr>
                  <p:cNvPr id="123" name="Прямая со стрелкой 122"/>
                  <p:cNvCxnSpPr/>
                  <p:nvPr/>
                </p:nvCxnSpPr>
                <p:spPr>
                  <a:xfrm rot="120000" flipH="1" flipV="1">
                    <a:off x="583583" y="3065595"/>
                    <a:ext cx="10797" cy="28785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24" name="Прямая со стрелкой 123"/>
                  <p:cNvCxnSpPr/>
                  <p:nvPr/>
                </p:nvCxnSpPr>
                <p:spPr>
                  <a:xfrm rot="21480000" flipH="1">
                    <a:off x="719476" y="3078742"/>
                    <a:ext cx="10792" cy="28750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  <a:tailEnd type="triangle"/>
                  </a:ln>
                  <a:effectLst/>
                </p:spPr>
              </p:cxn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3122923" y="2774268"/>
                  <a:ext cx="525780" cy="439120"/>
                  <a:chOff x="0" y="0"/>
                  <a:chExt cx="526410" cy="431436"/>
                </a:xfrm>
              </p:grpSpPr>
              <p:sp>
                <p:nvSpPr>
                  <p:cNvPr id="120" name="Надпись 775"/>
                  <p:cNvSpPr txBox="1"/>
                  <p:nvPr/>
                </p:nvSpPr>
                <p:spPr>
                  <a:xfrm>
                    <a:off x="86355" y="0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21" name="Надпись 775"/>
                  <p:cNvSpPr txBox="1"/>
                  <p:nvPr/>
                </p:nvSpPr>
                <p:spPr>
                  <a:xfrm>
                    <a:off x="45959" y="44067"/>
                    <a:ext cx="440055" cy="34671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Times New Roman"/>
                      </a:rPr>
                      <a:t> </a:t>
                    </a:r>
                  </a:p>
                </p:txBody>
              </p:sp>
              <p:sp>
                <p:nvSpPr>
                  <p:cNvPr id="122" name="Надпись 8"/>
                  <p:cNvSpPr txBox="1"/>
                  <p:nvPr/>
                </p:nvSpPr>
                <p:spPr>
                  <a:xfrm>
                    <a:off x="0" y="84406"/>
                    <a:ext cx="440674" cy="34703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>
                    <a:solidFill>
                      <a:sysClr val="windowText" lastClr="000000"/>
                    </a:solidFill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ru-RU" sz="1400" i="1">
                        <a:effectLst/>
                        <a:latin typeface="Times New Roman"/>
                        <a:ea typeface="Times New Roman"/>
                      </a:rPr>
                      <a:t>ТГ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36" name="Надпись 8"/>
                <p:cNvSpPr txBox="1"/>
                <p:nvPr/>
              </p:nvSpPr>
              <p:spPr>
                <a:xfrm>
                  <a:off x="3122923" y="3642190"/>
                  <a:ext cx="597914" cy="35321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РОУ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7" name="Двойная стрелка вверх/вниз 36"/>
                <p:cNvSpPr/>
                <p:nvPr/>
              </p:nvSpPr>
              <p:spPr>
                <a:xfrm>
                  <a:off x="2721771" y="2689521"/>
                  <a:ext cx="143933" cy="1507708"/>
                </a:xfrm>
                <a:prstGeom prst="upDown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8" name="Группа 37"/>
                <p:cNvGrpSpPr/>
                <p:nvPr/>
              </p:nvGrpSpPr>
              <p:grpSpPr>
                <a:xfrm rot="5400000">
                  <a:off x="2897854" y="3684344"/>
                  <a:ext cx="149387" cy="300356"/>
                  <a:chOff x="76836" y="-76836"/>
                  <a:chExt cx="146683" cy="300657"/>
                </a:xfrm>
              </p:grpSpPr>
              <p:cxnSp>
                <p:nvCxnSpPr>
                  <p:cNvPr id="118" name="Прямая со стрелкой 117"/>
                  <p:cNvCxnSpPr/>
                  <p:nvPr/>
                </p:nvCxnSpPr>
                <p:spPr>
                  <a:xfrm rot="120000" flipH="1" flipV="1">
                    <a:off x="76836" y="-76836"/>
                    <a:ext cx="10797" cy="28785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19" name="Прямая со стрелкой 118"/>
                  <p:cNvCxnSpPr/>
                  <p:nvPr/>
                </p:nvCxnSpPr>
                <p:spPr>
                  <a:xfrm rot="21480000" flipH="1">
                    <a:off x="212727" y="-63688"/>
                    <a:ext cx="10792" cy="28750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  <a:tailEnd type="triangle"/>
                  </a:ln>
                  <a:effectLst/>
                </p:spPr>
              </p:cxnSp>
            </p:grpSp>
            <p:grpSp>
              <p:nvGrpSpPr>
                <p:cNvPr id="39" name="Группа 38"/>
                <p:cNvGrpSpPr/>
                <p:nvPr/>
              </p:nvGrpSpPr>
              <p:grpSpPr>
                <a:xfrm rot="5400000">
                  <a:off x="2528522" y="3331786"/>
                  <a:ext cx="149387" cy="300356"/>
                  <a:chOff x="76836" y="-76836"/>
                  <a:chExt cx="146683" cy="300657"/>
                </a:xfrm>
              </p:grpSpPr>
              <p:cxnSp>
                <p:nvCxnSpPr>
                  <p:cNvPr id="116" name="Прямая со стрелкой 115"/>
                  <p:cNvCxnSpPr/>
                  <p:nvPr/>
                </p:nvCxnSpPr>
                <p:spPr>
                  <a:xfrm rot="120000" flipH="1" flipV="1">
                    <a:off x="76836" y="-76836"/>
                    <a:ext cx="10797" cy="287854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17" name="Прямая со стрелкой 116"/>
                  <p:cNvCxnSpPr/>
                  <p:nvPr/>
                </p:nvCxnSpPr>
                <p:spPr>
                  <a:xfrm rot="21480000" flipH="1">
                    <a:off x="212727" y="-63688"/>
                    <a:ext cx="10792" cy="287509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  <a:tailEnd type="triangle"/>
                  </a:ln>
                  <a:effectLst/>
                </p:spPr>
              </p:cxnSp>
            </p:grpSp>
            <p:cxnSp>
              <p:nvCxnSpPr>
                <p:cNvPr id="40" name="Прямая со стрелкой 39"/>
                <p:cNvCxnSpPr/>
                <p:nvPr/>
              </p:nvCxnSpPr>
              <p:spPr>
                <a:xfrm rot="5520000" flipH="1" flipV="1">
                  <a:off x="1682054" y="3216304"/>
                  <a:ext cx="10996" cy="50400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1" name="Прямая со стрелкой 40"/>
                <p:cNvCxnSpPr/>
                <p:nvPr/>
              </p:nvCxnSpPr>
              <p:spPr>
                <a:xfrm rot="5280000" flipH="1">
                  <a:off x="1668922" y="3362397"/>
                  <a:ext cx="10991" cy="50400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3648703" y="2862889"/>
                  <a:ext cx="1116061" cy="535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Прямая со стрелкой 42"/>
                <p:cNvCxnSpPr/>
                <p:nvPr/>
              </p:nvCxnSpPr>
              <p:spPr>
                <a:xfrm flipV="1">
                  <a:off x="4764764" y="2220630"/>
                  <a:ext cx="0" cy="659957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3657774" y="2921762"/>
                  <a:ext cx="1260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4908477" y="2231350"/>
                  <a:ext cx="5282" cy="67970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647265" y="3060917"/>
                  <a:ext cx="504000" cy="1466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4159785" y="3071622"/>
                  <a:ext cx="11420" cy="107042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120000" flipV="1">
                  <a:off x="4173538" y="4149223"/>
                  <a:ext cx="576000" cy="733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V="1">
                  <a:off x="4748133" y="3898054"/>
                  <a:ext cx="0" cy="2566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4900702" y="3898618"/>
                  <a:ext cx="0" cy="32997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120000" flipV="1">
                  <a:off x="4111803" y="4229015"/>
                  <a:ext cx="792000" cy="711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4088446" y="3131382"/>
                  <a:ext cx="10795" cy="109992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657774" y="3136247"/>
                  <a:ext cx="432000" cy="142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4884032" y="5626212"/>
                  <a:ext cx="5255" cy="4766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4650162" y="5631564"/>
                  <a:ext cx="0" cy="2071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744212" y="5647620"/>
                  <a:ext cx="0" cy="29331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4008838" y="5838325"/>
                  <a:ext cx="648000" cy="570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3720838" y="3767399"/>
                  <a:ext cx="288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4015126" y="3767200"/>
                  <a:ext cx="5255" cy="207076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3931045" y="5923954"/>
                  <a:ext cx="828000" cy="57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726091" y="3913689"/>
                  <a:ext cx="190800" cy="4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27113" y="3898423"/>
                  <a:ext cx="5080" cy="201653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669886" y="6111640"/>
                  <a:ext cx="123496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3261774" y="5351636"/>
                  <a:ext cx="396000" cy="535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3669886" y="5340931"/>
                  <a:ext cx="5255" cy="7814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3362094" y="6384609"/>
                  <a:ext cx="1692000" cy="535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5101565" y="5626213"/>
                  <a:ext cx="0" cy="7699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2259899" y="1701378"/>
                  <a:ext cx="0" cy="157656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grpSp>
              <p:nvGrpSpPr>
                <p:cNvPr id="69" name="Группа 68"/>
                <p:cNvGrpSpPr/>
                <p:nvPr/>
              </p:nvGrpSpPr>
              <p:grpSpPr>
                <a:xfrm>
                  <a:off x="2062047" y="5832418"/>
                  <a:ext cx="330285" cy="412115"/>
                  <a:chOff x="1366346" y="4808483"/>
                  <a:chExt cx="330285" cy="404648"/>
                </a:xfrm>
              </p:grpSpPr>
              <p:pic>
                <p:nvPicPr>
                  <p:cNvPr id="114" name="Рисунок 11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duotone>
                      <a:srgbClr val="FFC000">
                        <a:shade val="45000"/>
                        <a:satMod val="135000"/>
                      </a:srgbClr>
                      <a:prstClr val="white"/>
                    </a:duotone>
                    <a:extLst/>
                  </a:blip>
                  <a:srcRect l="36462" t="7386" r="29110" b="51238"/>
                  <a:stretch/>
                </p:blipFill>
                <p:spPr>
                  <a:xfrm>
                    <a:off x="1366346" y="4808483"/>
                    <a:ext cx="330285" cy="360000"/>
                  </a:xfrm>
                  <a:prstGeom prst="rect">
                    <a:avLst/>
                  </a:prstGeom>
                </p:spPr>
              </p:pic>
              <p:sp>
                <p:nvSpPr>
                  <p:cNvPr id="115" name="Прямоугольник 114"/>
                  <p:cNvSpPr/>
                  <p:nvPr/>
                </p:nvSpPr>
                <p:spPr>
                  <a:xfrm>
                    <a:off x="1383435" y="5139558"/>
                    <a:ext cx="219392" cy="73573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1639040" y="6511905"/>
                  <a:ext cx="1057038" cy="118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2259899" y="6369408"/>
                  <a:ext cx="432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2240517" y="6256148"/>
                  <a:ext cx="0" cy="13380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flipV="1">
                  <a:off x="2144285" y="6234352"/>
                  <a:ext cx="0" cy="24123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grpSp>
              <p:nvGrpSpPr>
                <p:cNvPr id="74" name="Группа 73"/>
                <p:cNvGrpSpPr/>
                <p:nvPr/>
              </p:nvGrpSpPr>
              <p:grpSpPr>
                <a:xfrm>
                  <a:off x="697460" y="550850"/>
                  <a:ext cx="1768277" cy="1195236"/>
                  <a:chOff x="469033" y="434408"/>
                  <a:chExt cx="1768277" cy="1173581"/>
                </a:xfrm>
              </p:grpSpPr>
              <p:grpSp>
                <p:nvGrpSpPr>
                  <p:cNvPr id="97" name="Группа 96"/>
                  <p:cNvGrpSpPr/>
                  <p:nvPr/>
                </p:nvGrpSpPr>
                <p:grpSpPr>
                  <a:xfrm>
                    <a:off x="1581990" y="434408"/>
                    <a:ext cx="655320" cy="816611"/>
                    <a:chOff x="0" y="0"/>
                    <a:chExt cx="655504" cy="817026"/>
                  </a:xfrm>
                </p:grpSpPr>
                <p:sp>
                  <p:nvSpPr>
                    <p:cNvPr id="107" name="Двойная стрелка влево/вправо 106"/>
                    <p:cNvSpPr/>
                    <p:nvPr/>
                  </p:nvSpPr>
                  <p:spPr>
                    <a:xfrm>
                      <a:off x="0" y="679315"/>
                      <a:ext cx="655504" cy="137711"/>
                    </a:xfrm>
                    <a:prstGeom prst="leftRightArrow">
                      <a:avLst/>
                    </a:prstGeom>
                    <a:solidFill>
                      <a:srgbClr val="5B9BD5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8" name="Группа 107"/>
                    <p:cNvGrpSpPr/>
                    <p:nvPr/>
                  </p:nvGrpSpPr>
                  <p:grpSpPr>
                    <a:xfrm>
                      <a:off x="71611" y="0"/>
                      <a:ext cx="526410" cy="431436"/>
                      <a:chOff x="71611" y="0"/>
                      <a:chExt cx="526410" cy="431436"/>
                    </a:xfrm>
                  </p:grpSpPr>
                  <p:sp>
                    <p:nvSpPr>
                      <p:cNvPr id="111" name="Надпись 775"/>
                      <p:cNvSpPr txBox="1"/>
                      <p:nvPr/>
                    </p:nvSpPr>
                    <p:spPr>
                      <a:xfrm>
                        <a:off x="157966" y="0"/>
                        <a:ext cx="440055" cy="34671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>
                        <a:solidFill>
                          <a:sysClr val="windowText" lastClr="000000"/>
                        </a:solidFill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200">
                            <a:effectLst/>
                            <a:latin typeface="Times New Roman"/>
                            <a:ea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2" name="Надпись 775"/>
                      <p:cNvSpPr txBox="1"/>
                      <p:nvPr/>
                    </p:nvSpPr>
                    <p:spPr>
                      <a:xfrm>
                        <a:off x="117570" y="44067"/>
                        <a:ext cx="440055" cy="34671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>
                        <a:solidFill>
                          <a:sysClr val="windowText" lastClr="000000"/>
                        </a:solidFill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200">
                            <a:effectLst/>
                            <a:latin typeface="Times New Roman"/>
                            <a:ea typeface="Times New Roman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13" name="Надпись 8"/>
                      <p:cNvSpPr txBox="1"/>
                      <p:nvPr/>
                    </p:nvSpPr>
                    <p:spPr>
                      <a:xfrm>
                        <a:off x="71611" y="84406"/>
                        <a:ext cx="440674" cy="34703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>
                        <a:solidFill>
                          <a:sysClr val="windowText" lastClr="000000"/>
                        </a:solidFill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ru-RU" sz="1400" i="1">
                            <a:effectLst/>
                            <a:latin typeface="Times New Roman"/>
                            <a:ea typeface="Times New Roman"/>
                          </a:rPr>
                          <a:t>П</a:t>
                        </a:r>
                        <a:r>
                          <a:rPr lang="ru-RU" sz="1400" baseline="-25000">
                            <a:effectLst/>
                            <a:latin typeface="Times New Roman"/>
                            <a:ea typeface="Times New Roman"/>
                          </a:rPr>
                          <a:t>дг</a:t>
                        </a:r>
                        <a:endParaRPr lang="ru-RU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</p:grpSp>
                <p:cxnSp>
                  <p:nvCxnSpPr>
                    <p:cNvPr id="109" name="Прямая со стрелкой 108"/>
                    <p:cNvCxnSpPr/>
                    <p:nvPr/>
                  </p:nvCxnSpPr>
                  <p:spPr>
                    <a:xfrm rot="120000" flipH="1" flipV="1">
                      <a:off x="225846" y="418384"/>
                      <a:ext cx="10800" cy="28800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10" name="Прямая со стрелкой 109"/>
                    <p:cNvCxnSpPr/>
                    <p:nvPr/>
                  </p:nvCxnSpPr>
                  <p:spPr>
                    <a:xfrm rot="21480000" flipH="1">
                      <a:off x="361778" y="431537"/>
                      <a:ext cx="10795" cy="287655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ysDot"/>
                      <a:miter lim="800000"/>
                      <a:tailEnd type="triangle"/>
                    </a:ln>
                    <a:effectLst/>
                  </p:spPr>
                </p:cxnSp>
              </p:grpSp>
              <p:grpSp>
                <p:nvGrpSpPr>
                  <p:cNvPr id="98" name="Группа 97"/>
                  <p:cNvGrpSpPr/>
                  <p:nvPr/>
                </p:nvGrpSpPr>
                <p:grpSpPr>
                  <a:xfrm>
                    <a:off x="891882" y="915724"/>
                    <a:ext cx="330161" cy="404271"/>
                    <a:chOff x="423007" y="0"/>
                    <a:chExt cx="330285" cy="404648"/>
                  </a:xfrm>
                </p:grpSpPr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/>
                    </a:blip>
                    <a:srcRect l="36462" t="7386" r="29110" b="51238"/>
                    <a:stretch/>
                  </p:blipFill>
                  <p:spPr>
                    <a:xfrm>
                      <a:off x="423007" y="0"/>
                      <a:ext cx="330285" cy="36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440096" y="331075"/>
                      <a:ext cx="219392" cy="73573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469033" y="1582280"/>
                    <a:ext cx="1404000" cy="1162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0" name="Прямая соединительная линия 99"/>
                  <p:cNvCxnSpPr/>
                  <p:nvPr/>
                </p:nvCxnSpPr>
                <p:spPr>
                  <a:xfrm>
                    <a:off x="1073895" y="1442495"/>
                    <a:ext cx="6480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1" name="Прямая соединительная линия 100"/>
                  <p:cNvCxnSpPr/>
                  <p:nvPr/>
                </p:nvCxnSpPr>
                <p:spPr>
                  <a:xfrm>
                    <a:off x="1070285" y="1331390"/>
                    <a:ext cx="0" cy="13125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</a:ln>
                  <a:effectLst/>
                </p:spPr>
              </p:cxnSp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V="1">
                    <a:off x="974089" y="1310009"/>
                    <a:ext cx="0" cy="23664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03" name="Прямая соединительная линия 102"/>
                  <p:cNvCxnSpPr/>
                  <p:nvPr/>
                </p:nvCxnSpPr>
                <p:spPr>
                  <a:xfrm flipV="1">
                    <a:off x="1721793" y="1224365"/>
                    <a:ext cx="102" cy="21600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ot"/>
                    <a:miter lim="800000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04" name="Прямая соединительная линия 103"/>
                  <p:cNvCxnSpPr/>
                  <p:nvPr/>
                </p:nvCxnSpPr>
                <p:spPr>
                  <a:xfrm flipV="1">
                    <a:off x="1881351" y="1224361"/>
                    <a:ext cx="0" cy="38362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832924" y="2044129"/>
                  <a:ext cx="8467" cy="23760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Dot"/>
                  <a:miter lim="800000"/>
                </a:ln>
                <a:effectLst/>
              </p:spPr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1797197" y="2052537"/>
                  <a:ext cx="8255" cy="23760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Dot"/>
                  <a:miter lim="800000"/>
                </a:ln>
                <a:effectLst/>
              </p:spPr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rot="5400000">
                  <a:off x="2792716" y="1040325"/>
                  <a:ext cx="8407" cy="20160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Dot"/>
                  <a:miter lim="800000"/>
                </a:ln>
                <a:effectLst/>
              </p:spPr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rot="5400000">
                  <a:off x="2801722" y="3425378"/>
                  <a:ext cx="8407" cy="19800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Dot"/>
                  <a:miter lim="800000"/>
                </a:ln>
                <a:effectLst/>
              </p:spPr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2263140" y="1355355"/>
                  <a:ext cx="0" cy="32822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sp>
              <p:nvSpPr>
                <p:cNvPr id="80" name="Надпись 985"/>
                <p:cNvSpPr txBox="1"/>
                <p:nvPr/>
              </p:nvSpPr>
              <p:spPr>
                <a:xfrm>
                  <a:off x="2983743" y="2096768"/>
                  <a:ext cx="766367" cy="320071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 dirty="0" smtClean="0">
                      <a:latin typeface="Times New Roman"/>
                      <a:ea typeface="Times New Roman"/>
                    </a:rPr>
                    <a:t>Т</a:t>
                  </a:r>
                  <a:r>
                    <a:rPr lang="ru-RU" sz="1400" i="1" dirty="0" smtClean="0">
                      <a:effectLst/>
                      <a:latin typeface="Times New Roman"/>
                      <a:ea typeface="Times New Roman"/>
                    </a:rPr>
                    <a:t>ЭС-Р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1" name="Надпись 987"/>
                <p:cNvSpPr txBox="1"/>
                <p:nvPr/>
              </p:nvSpPr>
              <p:spPr>
                <a:xfrm>
                  <a:off x="1051560" y="655294"/>
                  <a:ext cx="564620" cy="34091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Ф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дг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2" name="Надпись 987"/>
                <p:cNvSpPr txBox="1"/>
                <p:nvPr/>
              </p:nvSpPr>
              <p:spPr>
                <a:xfrm>
                  <a:off x="248581" y="1543908"/>
                  <a:ext cx="429600" cy="37151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В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дг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3" name="Надпись 987"/>
                <p:cNvSpPr txBox="1"/>
                <p:nvPr/>
              </p:nvSpPr>
              <p:spPr>
                <a:xfrm>
                  <a:off x="1818037" y="2740259"/>
                  <a:ext cx="429260" cy="35703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В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дг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4" name="Надпись 987"/>
                <p:cNvSpPr txBox="1"/>
                <p:nvPr/>
              </p:nvSpPr>
              <p:spPr>
                <a:xfrm>
                  <a:off x="2519339" y="1160172"/>
                  <a:ext cx="505801" cy="39430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 dirty="0" err="1">
                      <a:effectLst/>
                      <a:latin typeface="Times New Roman"/>
                      <a:ea typeface="Times New Roman"/>
                    </a:rPr>
                    <a:t>М</a:t>
                  </a:r>
                  <a:r>
                    <a:rPr lang="ru-RU" sz="1400" baseline="-25000" dirty="0" err="1">
                      <a:effectLst/>
                      <a:latin typeface="Times New Roman"/>
                      <a:ea typeface="Times New Roman"/>
                    </a:rPr>
                    <a:t>дг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5" name="Надпись 987"/>
                <p:cNvSpPr txBox="1"/>
                <p:nvPr/>
              </p:nvSpPr>
              <p:spPr>
                <a:xfrm>
                  <a:off x="976089" y="3290503"/>
                  <a:ext cx="429260" cy="37147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В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пг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6" name="Надпись 987"/>
                <p:cNvSpPr txBox="1"/>
                <p:nvPr/>
              </p:nvSpPr>
              <p:spPr>
                <a:xfrm>
                  <a:off x="2557440" y="2312578"/>
                  <a:ext cx="467700" cy="37147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К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оп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7" name="Надпись 987"/>
                <p:cNvSpPr txBox="1"/>
                <p:nvPr/>
              </p:nvSpPr>
              <p:spPr>
                <a:xfrm>
                  <a:off x="5262540" y="2067777"/>
                  <a:ext cx="452460" cy="35344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С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э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8" name="Надпись 987"/>
                <p:cNvSpPr txBox="1"/>
                <p:nvPr/>
              </p:nvSpPr>
              <p:spPr>
                <a:xfrm>
                  <a:off x="4192258" y="3447612"/>
                  <a:ext cx="396000" cy="341253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Q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т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89" name="Надпись 987"/>
                <p:cNvSpPr txBox="1"/>
                <p:nvPr/>
              </p:nvSpPr>
              <p:spPr>
                <a:xfrm>
                  <a:off x="5216820" y="3711189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С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т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0" name="Надпись 987"/>
                <p:cNvSpPr txBox="1"/>
                <p:nvPr/>
              </p:nvSpPr>
              <p:spPr>
                <a:xfrm>
                  <a:off x="4111920" y="2450760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W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э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1" name="Надпись 987"/>
                <p:cNvSpPr txBox="1"/>
                <p:nvPr/>
              </p:nvSpPr>
              <p:spPr>
                <a:xfrm>
                  <a:off x="3305856" y="4923525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D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б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2" name="Надпись 987"/>
                <p:cNvSpPr txBox="1"/>
                <p:nvPr/>
              </p:nvSpPr>
              <p:spPr>
                <a:xfrm>
                  <a:off x="5343634" y="5448878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С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3" name="Надпись 987"/>
                <p:cNvSpPr txBox="1"/>
                <p:nvPr/>
              </p:nvSpPr>
              <p:spPr>
                <a:xfrm>
                  <a:off x="1137392" y="6314568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В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4" name="Надпись 987"/>
                <p:cNvSpPr txBox="1"/>
                <p:nvPr/>
              </p:nvSpPr>
              <p:spPr>
                <a:xfrm>
                  <a:off x="5155860" y="5986440"/>
                  <a:ext cx="6658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</a:rPr>
                    <a:t>Δ</a:t>
                  </a: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D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5" name="Надпись 987"/>
                <p:cNvSpPr txBox="1"/>
                <p:nvPr/>
              </p:nvSpPr>
              <p:spPr>
                <a:xfrm>
                  <a:off x="4091820" y="4437580"/>
                  <a:ext cx="452120" cy="3530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U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96" name="Надпись 987"/>
                <p:cNvSpPr txBox="1"/>
                <p:nvPr/>
              </p:nvSpPr>
              <p:spPr>
                <a:xfrm>
                  <a:off x="1954825" y="5492058"/>
                  <a:ext cx="529480" cy="34036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Св</a:t>
                  </a:r>
                  <a:r>
                    <a:rPr lang="ru-RU" sz="1400" baseline="-25000">
                      <a:effectLst/>
                      <a:latin typeface="Times New Roman"/>
                      <a:ea typeface="Times New Roman"/>
                    </a:rPr>
                    <a:t>п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8" name="Прямая со стрелкой 7"/>
              <p:cNvCxnSpPr/>
              <p:nvPr/>
            </p:nvCxnSpPr>
            <p:spPr>
              <a:xfrm>
                <a:off x="1530496" y="7189257"/>
                <a:ext cx="548640" cy="76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1530496" y="7462003"/>
                <a:ext cx="548640" cy="76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dash"/>
                <a:miter lim="800000"/>
                <a:tailEnd type="triangle"/>
              </a:ln>
              <a:effectLst/>
            </p:spPr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1516658" y="7751161"/>
                <a:ext cx="548640" cy="76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ot"/>
                <a:miter lim="800000"/>
                <a:tailEnd type="triangle"/>
              </a:ln>
              <a:effectLst/>
            </p:spPr>
          </p:cxnSp>
          <p:sp>
            <p:nvSpPr>
              <p:cNvPr id="11" name="Надпись 1007"/>
              <p:cNvSpPr txBox="1"/>
              <p:nvPr/>
            </p:nvSpPr>
            <p:spPr>
              <a:xfrm>
                <a:off x="2135931" y="7045691"/>
                <a:ext cx="2769014" cy="36576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>
                    <a:effectLst/>
                    <a:latin typeface="Times New Roman"/>
                    <a:ea typeface="Times New Roman"/>
                  </a:rPr>
                  <a:t>Поток энергетических ресурсов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Надпись 1007"/>
              <p:cNvSpPr txBox="1"/>
              <p:nvPr/>
            </p:nvSpPr>
            <p:spPr>
              <a:xfrm>
                <a:off x="2115737" y="7304675"/>
                <a:ext cx="3635864" cy="36576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Поток вторичных энергетических ресурсов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Надпись 1007"/>
              <p:cNvSpPr txBox="1"/>
              <p:nvPr/>
            </p:nvSpPr>
            <p:spPr>
              <a:xfrm>
                <a:off x="2120687" y="7595309"/>
                <a:ext cx="2768600" cy="36576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i="1">
                    <a:effectLst/>
                    <a:latin typeface="Times New Roman"/>
                    <a:ea typeface="Times New Roman"/>
                  </a:rPr>
                  <a:t>Поток сбереженных ресурсов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Надпись 1010"/>
              <p:cNvSpPr txBox="1"/>
              <p:nvPr/>
            </p:nvSpPr>
            <p:spPr>
              <a:xfrm>
                <a:off x="1178983" y="7998107"/>
                <a:ext cx="3776962" cy="364602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38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8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56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altLang="ru-RU" sz="2800" dirty="0"/>
              <a:t>Комплекс решаемых задач</a:t>
            </a:r>
            <a:br>
              <a:rPr lang="ru-RU" alt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85" y="764704"/>
            <a:ext cx="8964488" cy="6093296"/>
          </a:xfrm>
        </p:spPr>
        <p:txBody>
          <a:bodyPr>
            <a:normAutofit fontScale="62500" lnSpcReduction="20000"/>
          </a:bodyPr>
          <a:lstStyle/>
          <a:p>
            <a:pPr marL="0" lvl="0" indent="363538" algn="just">
              <a:buNone/>
            </a:pPr>
            <a:r>
              <a:rPr lang="ru-RU" sz="3800" dirty="0" smtClean="0"/>
              <a:t>Системный </a:t>
            </a:r>
            <a:r>
              <a:rPr lang="ru-RU" sz="3800" dirty="0"/>
              <a:t>эффект энергосбережения в рассматриваемом теплоэнергетическом комплексе выражается в снижении объемов потребления природного газа энергосберегающей станцией-регулятором. Снижение объемов потребления природного газа станцией-регулятором достигается на основе комплексного применения автоматизированных систем оперативного управления, обеспечивающих:</a:t>
            </a:r>
          </a:p>
          <a:p>
            <a:pPr marL="0" indent="363538" algn="just">
              <a:buNone/>
            </a:pPr>
            <a:r>
              <a:rPr lang="ru-RU" sz="3800" b="1" dirty="0" smtClean="0"/>
              <a:t>1.  Оптимизацию </a:t>
            </a:r>
            <a:r>
              <a:rPr lang="ru-RU" sz="3800" b="1" dirty="0"/>
              <a:t>текущего КПД станции-регулятора;</a:t>
            </a:r>
          </a:p>
          <a:p>
            <a:pPr marL="0" indent="363538" algn="just">
              <a:buNone/>
            </a:pPr>
            <a:r>
              <a:rPr lang="ru-RU" sz="3800" b="1" dirty="0" smtClean="0"/>
              <a:t>2.</a:t>
            </a:r>
            <a:r>
              <a:rPr lang="en-US" sz="3800" b="1" dirty="0" smtClean="0"/>
              <a:t> </a:t>
            </a:r>
            <a:r>
              <a:rPr lang="ru-RU" sz="3800" b="1" dirty="0" smtClean="0"/>
              <a:t>Максимальное </a:t>
            </a:r>
            <a:r>
              <a:rPr lang="ru-RU" sz="3800" b="1" dirty="0"/>
              <a:t>потребление станцией вторичных энергетических ресурсов;</a:t>
            </a:r>
          </a:p>
          <a:p>
            <a:pPr marL="0" indent="363538" algn="just">
              <a:buNone/>
            </a:pPr>
            <a:r>
              <a:rPr lang="ru-RU" sz="3800" b="1" dirty="0" smtClean="0"/>
              <a:t>3. Оптимальную </a:t>
            </a:r>
            <a:r>
              <a:rPr lang="ru-RU" sz="3800" b="1" dirty="0"/>
              <a:t>загрузку котельных и турбинных агрегатов станции;</a:t>
            </a:r>
          </a:p>
          <a:p>
            <a:pPr marL="0" indent="363538" algn="just">
              <a:buNone/>
            </a:pPr>
            <a:r>
              <a:rPr lang="ru-RU" sz="3800" b="1" dirty="0" smtClean="0"/>
              <a:t>4. Минимизацию </a:t>
            </a:r>
            <a:r>
              <a:rPr lang="ru-RU" sz="3800" b="1" dirty="0"/>
              <a:t>потерь на «свечах» ВЭР и технологического пара;</a:t>
            </a:r>
          </a:p>
          <a:p>
            <a:pPr marL="0" indent="363538" algn="just">
              <a:buNone/>
            </a:pPr>
            <a:r>
              <a:rPr lang="ru-RU" sz="3800" b="1" dirty="0" smtClean="0"/>
              <a:t>5. Максимальное </a:t>
            </a:r>
            <a:r>
              <a:rPr lang="ru-RU" sz="3800" b="1" dirty="0"/>
              <a:t>аккумулирование вторичных ресурсов технологического пара;</a:t>
            </a:r>
          </a:p>
          <a:p>
            <a:pPr marL="0" indent="363538" algn="just">
              <a:buNone/>
            </a:pPr>
            <a:r>
              <a:rPr lang="ru-RU" sz="3800" b="1" dirty="0" smtClean="0"/>
              <a:t>6. Планирование </a:t>
            </a:r>
            <a:r>
              <a:rPr lang="ru-RU" sz="3800" b="1" dirty="0"/>
              <a:t>и контроль энергоемкости технологических процессов</a:t>
            </a:r>
            <a:r>
              <a:rPr lang="ru-RU" sz="3800" b="1" dirty="0" smtClean="0"/>
              <a:t>.</a:t>
            </a:r>
            <a:endParaRPr lang="ru-RU" b="1" dirty="0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604250" y="7938"/>
            <a:ext cx="530225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fld id="{7EA3B9F6-1A9D-4269-AF1B-1E7F2B6C1310}" type="slidenum">
              <a:rPr lang="ru-RU" altLang="ru-RU" sz="2000" b="1" smtClean="0">
                <a:solidFill>
                  <a:schemeClr val="bg1"/>
                </a:solidFill>
              </a:rPr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t>9</a:t>
            </a:fld>
            <a:endParaRPr lang="ru-RU" alt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6104</TotalTime>
  <Words>1794</Words>
  <Application>Microsoft Office PowerPoint</Application>
  <PresentationFormat>Экран (4:3)</PresentationFormat>
  <Paragraphs>594</Paragraphs>
  <Slides>26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     Интегрированное планирование и  управление процессами энергосбережения в теплоэнергетическом комплексе металлургического предприятия   Т.А. Барбасова к.т.н., доцент кафедры автоматики и управления       Челябинск – 2015  </vt:lpstr>
      <vt:lpstr>Использование передового зарубежного опыта повышения энергетической эффективности сложных технологических комплексов  Интегрированное управление энергетическими ресурсами (Integrated Resource Management) </vt:lpstr>
      <vt:lpstr>Концепция интегрированного планирования ресурсов</vt:lpstr>
      <vt:lpstr>Передовой зарубежный опыт  Создание Conservation Power Plant          </vt:lpstr>
      <vt:lpstr>Проблемы</vt:lpstr>
      <vt:lpstr>Объемы потребления топливных газов на ОАО «ММК»*</vt:lpstr>
      <vt:lpstr>Факторы технико-экономической эффективности  введения интегрированного управления энергетическими ресурсами в технологическом комплексе:        «ТЭС-регулятор – технологические потребители»         </vt:lpstr>
      <vt:lpstr>Структура энергетического комплекса</vt:lpstr>
      <vt:lpstr>Комплекс решаемых задач </vt:lpstr>
      <vt:lpstr>Презентация PowerPoint</vt:lpstr>
      <vt:lpstr>Диаграмма связи задач повышения эффективности энергетического комплекса </vt:lpstr>
      <vt:lpstr>Основные выводы</vt:lpstr>
      <vt:lpstr>Презентация PowerPoint</vt:lpstr>
      <vt:lpstr>Презентация PowerPoint</vt:lpstr>
      <vt:lpstr>Оптимизация режимов энергетического оборудования  электрических станций</vt:lpstr>
      <vt:lpstr>Оптимизация нагрузки блока турбоагрегатов  по критерию минимального суммарного расхода пара</vt:lpstr>
      <vt:lpstr>Презентация PowerPoint</vt:lpstr>
      <vt:lpstr>Система автоматического регулирования режимов котлов  Экранная форма системы мониторинга процессов горения  на базе ПТК «ПолиТЭР» </vt:lpstr>
      <vt:lpstr>Пример работы системы автоматического регулирования режимов котлов</vt:lpstr>
      <vt:lpstr>Макромоделирование сетей водо-, паро- и теплоснабжения  металлургического предприятия</vt:lpstr>
      <vt:lpstr>Фрагмент комплексной динамической макромодели  сетей тепло- и пароснабжения</vt:lpstr>
      <vt:lpstr>Нормирование и прогноз потребления  энергетических ресурсов</vt:lpstr>
      <vt:lpstr>Нормирование удельного расхода  потребления электрической энергии</vt:lpstr>
      <vt:lpstr>Экранная форма отчета о потреблении электроэнергии</vt:lpstr>
      <vt:lpstr>Пример: анализ использования электроэнергии  подразделениями ОАО «ММК» в январе 2012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Татьяна</cp:lastModifiedBy>
  <cp:revision>499</cp:revision>
  <cp:lastPrinted>2015-05-21T06:54:11Z</cp:lastPrinted>
  <dcterms:created xsi:type="dcterms:W3CDTF">2014-09-24T15:43:15Z</dcterms:created>
  <dcterms:modified xsi:type="dcterms:W3CDTF">2015-05-21T17:52:54Z</dcterms:modified>
</cp:coreProperties>
</file>