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3.bin" ContentType="application/vnd.openxmlformats-officedocument.oleObject"/>
  <Override PartName="/ppt/notesSlides/notesSlide12.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9.bin" ContentType="application/vnd.openxmlformats-officedocument.oleObject"/>
  <Override PartName="/ppt/notesSlides/notesSlide19.xml" ContentType="application/vnd.openxmlformats-officedocument.presentationml.notesSlide+xml"/>
  <Override PartName="/ppt/embeddings/oleObject20.bin" ContentType="application/vnd.openxmlformats-officedocument.oleObject"/>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2"/>
  </p:notesMasterIdLst>
  <p:handoutMasterIdLst>
    <p:handoutMasterId r:id="rId23"/>
  </p:handoutMasterIdLst>
  <p:sldIdLst>
    <p:sldId id="285" r:id="rId2"/>
    <p:sldId id="301" r:id="rId3"/>
    <p:sldId id="302" r:id="rId4"/>
    <p:sldId id="303" r:id="rId5"/>
    <p:sldId id="304" r:id="rId6"/>
    <p:sldId id="320" r:id="rId7"/>
    <p:sldId id="311" r:id="rId8"/>
    <p:sldId id="305" r:id="rId9"/>
    <p:sldId id="321" r:id="rId10"/>
    <p:sldId id="312" r:id="rId11"/>
    <p:sldId id="306" r:id="rId12"/>
    <p:sldId id="309" r:id="rId13"/>
    <p:sldId id="310" r:id="rId14"/>
    <p:sldId id="313" r:id="rId15"/>
    <p:sldId id="314" r:id="rId16"/>
    <p:sldId id="315" r:id="rId17"/>
    <p:sldId id="316" r:id="rId18"/>
    <p:sldId id="317" r:id="rId19"/>
    <p:sldId id="318" r:id="rId20"/>
    <p:sldId id="319" r:id="rId21"/>
  </p:sldIdLst>
  <p:sldSz cx="9144000" cy="6858000" type="screen4x3"/>
  <p:notesSz cx="6797675" cy="9872663"/>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ヒラギノ角ゴ ProN W3"/>
        <a:cs typeface="ヒラギノ角ゴ ProN W3"/>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N W3"/>
        <a:cs typeface="ヒラギノ角ゴ ProN W3"/>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N W3"/>
        <a:cs typeface="ヒラギノ角ゴ ProN W3"/>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N W3"/>
        <a:cs typeface="ヒラギノ角ゴ ProN W3"/>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N W3"/>
        <a:cs typeface="ヒラギノ角ゴ ProN W3"/>
      </a:defRPr>
    </a:lvl5pPr>
    <a:lvl6pPr marL="2286000" algn="l" defTabSz="914400" rtl="0" eaLnBrk="1" latinLnBrk="0" hangingPunct="1">
      <a:defRPr kern="1200">
        <a:solidFill>
          <a:schemeClr val="tx1"/>
        </a:solidFill>
        <a:latin typeface="Arial" panose="020B0604020202020204" pitchFamily="34" charset="0"/>
        <a:ea typeface="ヒラギノ角ゴ ProN W3"/>
        <a:cs typeface="ヒラギノ角ゴ ProN W3"/>
      </a:defRPr>
    </a:lvl6pPr>
    <a:lvl7pPr marL="2743200" algn="l" defTabSz="914400" rtl="0" eaLnBrk="1" latinLnBrk="0" hangingPunct="1">
      <a:defRPr kern="1200">
        <a:solidFill>
          <a:schemeClr val="tx1"/>
        </a:solidFill>
        <a:latin typeface="Arial" panose="020B0604020202020204" pitchFamily="34" charset="0"/>
        <a:ea typeface="ヒラギノ角ゴ ProN W3"/>
        <a:cs typeface="ヒラギノ角ゴ ProN W3"/>
      </a:defRPr>
    </a:lvl7pPr>
    <a:lvl8pPr marL="3200400" algn="l" defTabSz="914400" rtl="0" eaLnBrk="1" latinLnBrk="0" hangingPunct="1">
      <a:defRPr kern="1200">
        <a:solidFill>
          <a:schemeClr val="tx1"/>
        </a:solidFill>
        <a:latin typeface="Arial" panose="020B0604020202020204" pitchFamily="34" charset="0"/>
        <a:ea typeface="ヒラギノ角ゴ ProN W3"/>
        <a:cs typeface="ヒラギノ角ゴ ProN W3"/>
      </a:defRPr>
    </a:lvl8pPr>
    <a:lvl9pPr marL="3657600" algn="l" defTabSz="914400" rtl="0" eaLnBrk="1" latinLnBrk="0" hangingPunct="1">
      <a:defRPr kern="1200">
        <a:solidFill>
          <a:schemeClr val="tx1"/>
        </a:solidFill>
        <a:latin typeface="Arial" panose="020B0604020202020204" pitchFamily="34" charset="0"/>
        <a:ea typeface="ヒラギノ角ゴ ProN W3"/>
        <a:cs typeface="ヒラギノ角ゴ ProN W3"/>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E5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704" autoAdjust="0"/>
  </p:normalViewPr>
  <p:slideViewPr>
    <p:cSldViewPr>
      <p:cViewPr varScale="1">
        <p:scale>
          <a:sx n="83" d="100"/>
          <a:sy n="83" d="100"/>
        </p:scale>
        <p:origin x="-1800" y="-56"/>
      </p:cViewPr>
      <p:guideLst>
        <p:guide orient="horz" pos="2160"/>
        <p:guide pos="2880"/>
      </p:guideLst>
    </p:cSldViewPr>
  </p:slideViewPr>
  <p:outlineViewPr>
    <p:cViewPr>
      <p:scale>
        <a:sx n="33" d="100"/>
        <a:sy n="33" d="100"/>
      </p:scale>
      <p:origin x="0" y="44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1" Type="http://schemas.openxmlformats.org/officeDocument/2006/relationships/image" Target="../media/image8.wmf"/><Relationship Id="rId2"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1" Type="http://schemas.openxmlformats.org/officeDocument/2006/relationships/image" Target="../media/image14.wmf"/><Relationship Id="rId2"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1" Type="http://schemas.openxmlformats.org/officeDocument/2006/relationships/image" Target="../media/image18.wmf"/><Relationship Id="rId2"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813" cy="493713"/>
          </a:xfrm>
          <a:prstGeom prst="rect">
            <a:avLst/>
          </a:prstGeom>
        </p:spPr>
        <p:txBody>
          <a:bodyPr vert="horz" lIns="91883" tIns="45941" rIns="91883" bIns="45941" rtlCol="0"/>
          <a:lstStyle>
            <a:lvl1pPr algn="l">
              <a:defRPr sz="1200"/>
            </a:lvl1pPr>
          </a:lstStyle>
          <a:p>
            <a:pPr>
              <a:defRPr/>
            </a:pPr>
            <a:endParaRPr lang="ru-RU"/>
          </a:p>
        </p:txBody>
      </p:sp>
      <p:sp>
        <p:nvSpPr>
          <p:cNvPr id="3" name="Дата 2"/>
          <p:cNvSpPr>
            <a:spLocks noGrp="1"/>
          </p:cNvSpPr>
          <p:nvPr>
            <p:ph type="dt" sz="quarter" idx="1"/>
          </p:nvPr>
        </p:nvSpPr>
        <p:spPr>
          <a:xfrm>
            <a:off x="3851275" y="0"/>
            <a:ext cx="2944813" cy="493713"/>
          </a:xfrm>
          <a:prstGeom prst="rect">
            <a:avLst/>
          </a:prstGeom>
        </p:spPr>
        <p:txBody>
          <a:bodyPr vert="horz" lIns="91883" tIns="45941" rIns="91883" bIns="45941" rtlCol="0"/>
          <a:lstStyle>
            <a:lvl1pPr algn="r">
              <a:defRPr sz="1200"/>
            </a:lvl1pPr>
          </a:lstStyle>
          <a:p>
            <a:pPr>
              <a:defRPr/>
            </a:pPr>
            <a:fld id="{C4B331EC-1D29-4917-AF70-7DB9AD67E71F}" type="datetimeFigureOut">
              <a:rPr lang="ru-RU"/>
              <a:pPr>
                <a:defRPr/>
              </a:pPr>
              <a:t>21.05.15</a:t>
            </a:fld>
            <a:endParaRPr lang="ru-RU"/>
          </a:p>
        </p:txBody>
      </p:sp>
      <p:sp>
        <p:nvSpPr>
          <p:cNvPr id="4" name="Нижний колонтитул 3"/>
          <p:cNvSpPr>
            <a:spLocks noGrp="1"/>
          </p:cNvSpPr>
          <p:nvPr>
            <p:ph type="ftr" sz="quarter" idx="2"/>
          </p:nvPr>
        </p:nvSpPr>
        <p:spPr>
          <a:xfrm>
            <a:off x="0" y="9377363"/>
            <a:ext cx="2944813" cy="493712"/>
          </a:xfrm>
          <a:prstGeom prst="rect">
            <a:avLst/>
          </a:prstGeom>
        </p:spPr>
        <p:txBody>
          <a:bodyPr vert="horz" lIns="91883" tIns="45941" rIns="91883" bIns="45941"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51275" y="9377363"/>
            <a:ext cx="2944813" cy="493712"/>
          </a:xfrm>
          <a:prstGeom prst="rect">
            <a:avLst/>
          </a:prstGeom>
        </p:spPr>
        <p:txBody>
          <a:bodyPr vert="horz" wrap="square" lIns="91883" tIns="45941" rIns="91883" bIns="45941" numCol="1" anchor="b" anchorCtr="0" compatLnSpc="1">
            <a:prstTxWarp prst="textNoShape">
              <a:avLst/>
            </a:prstTxWarp>
          </a:bodyPr>
          <a:lstStyle>
            <a:lvl1pPr algn="r">
              <a:defRPr sz="1200"/>
            </a:lvl1pPr>
          </a:lstStyle>
          <a:p>
            <a:fld id="{81FDB24F-B2F8-4C5E-9EAF-50236BB040FE}" type="slidenum">
              <a:rPr lang="ru-RU" altLang="ru-RU"/>
              <a:pPr/>
              <a:t>‹#›</a:t>
            </a:fld>
            <a:endParaRPr lang="ru-RU" altLang="ru-RU"/>
          </a:p>
        </p:txBody>
      </p:sp>
    </p:spTree>
    <p:extLst>
      <p:ext uri="{BB962C8B-B14F-4D97-AF65-F5344CB8AC3E}">
        <p14:creationId xmlns:p14="http://schemas.microsoft.com/office/powerpoint/2010/main" val="1016239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883" tIns="45941" rIns="91883" bIns="45941" rtlCol="0"/>
          <a:lstStyle>
            <a:lvl1pPr algn="l" fontAlgn="auto">
              <a:spcBef>
                <a:spcPts val="0"/>
              </a:spcBef>
              <a:spcAft>
                <a:spcPts val="0"/>
              </a:spcAft>
              <a:defRPr sz="1200">
                <a:latin typeface="+mn-lt"/>
                <a:ea typeface="+mn-ea"/>
                <a:cs typeface="+mn-cs"/>
              </a:defRPr>
            </a:lvl1pPr>
          </a:lstStyle>
          <a:p>
            <a:pPr>
              <a:defRPr/>
            </a:pPr>
            <a:endParaRPr lang="ru-RU"/>
          </a:p>
        </p:txBody>
      </p:sp>
      <p:sp>
        <p:nvSpPr>
          <p:cNvPr id="3" name="Дата 2"/>
          <p:cNvSpPr>
            <a:spLocks noGrp="1"/>
          </p:cNvSpPr>
          <p:nvPr>
            <p:ph type="dt" idx="1"/>
          </p:nvPr>
        </p:nvSpPr>
        <p:spPr>
          <a:xfrm>
            <a:off x="3849688" y="0"/>
            <a:ext cx="2946400" cy="493713"/>
          </a:xfrm>
          <a:prstGeom prst="rect">
            <a:avLst/>
          </a:prstGeom>
        </p:spPr>
        <p:txBody>
          <a:bodyPr vert="horz" lIns="91883" tIns="45941" rIns="91883" bIns="45941" rtlCol="0"/>
          <a:lstStyle>
            <a:lvl1pPr algn="r" fontAlgn="auto">
              <a:spcBef>
                <a:spcPts val="0"/>
              </a:spcBef>
              <a:spcAft>
                <a:spcPts val="0"/>
              </a:spcAft>
              <a:defRPr sz="1200">
                <a:latin typeface="+mn-lt"/>
                <a:ea typeface="+mn-ea"/>
                <a:cs typeface="+mn-cs"/>
              </a:defRPr>
            </a:lvl1pPr>
          </a:lstStyle>
          <a:p>
            <a:pPr>
              <a:defRPr/>
            </a:pPr>
            <a:fld id="{092DB326-CAD0-409B-BDAF-2C8E411DBCAD}" type="datetimeFigureOut">
              <a:rPr lang="ru-RU"/>
              <a:pPr>
                <a:defRPr/>
              </a:pPr>
              <a:t>21.05.15</a:t>
            </a:fld>
            <a:endParaRPr lang="ru-RU" dirty="0"/>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883" tIns="45941" rIns="91883" bIns="45941" rtlCol="0" anchor="ctr"/>
          <a:lstStyle/>
          <a:p>
            <a:pPr lvl="0"/>
            <a:endParaRPr lang="ru-RU" noProof="0" dirty="0"/>
          </a:p>
        </p:txBody>
      </p:sp>
      <p:sp>
        <p:nvSpPr>
          <p:cNvPr id="5" name="Заметки 4"/>
          <p:cNvSpPr>
            <a:spLocks noGrp="1"/>
          </p:cNvSpPr>
          <p:nvPr>
            <p:ph type="body" sz="quarter" idx="3"/>
          </p:nvPr>
        </p:nvSpPr>
        <p:spPr>
          <a:xfrm>
            <a:off x="679450" y="4687888"/>
            <a:ext cx="5438775" cy="4445000"/>
          </a:xfrm>
          <a:prstGeom prst="rect">
            <a:avLst/>
          </a:prstGeom>
        </p:spPr>
        <p:txBody>
          <a:bodyPr vert="horz" lIns="91883" tIns="45941" rIns="91883" bIns="45941"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7363"/>
            <a:ext cx="2946400" cy="493712"/>
          </a:xfrm>
          <a:prstGeom prst="rect">
            <a:avLst/>
          </a:prstGeom>
        </p:spPr>
        <p:txBody>
          <a:bodyPr vert="horz" lIns="91883" tIns="45941" rIns="91883" bIns="45941" rtlCol="0" anchor="b"/>
          <a:lstStyle>
            <a:lvl1pPr algn="l" fontAlgn="auto">
              <a:spcBef>
                <a:spcPts val="0"/>
              </a:spcBef>
              <a:spcAft>
                <a:spcPts val="0"/>
              </a:spcAft>
              <a:defRPr sz="1200">
                <a:latin typeface="+mn-lt"/>
                <a:ea typeface="+mn-ea"/>
                <a:cs typeface="+mn-cs"/>
              </a:defRPr>
            </a:lvl1pPr>
          </a:lstStyle>
          <a:p>
            <a:pPr>
              <a:defRPr/>
            </a:pPr>
            <a:endParaRPr lang="ru-RU"/>
          </a:p>
        </p:txBody>
      </p:sp>
      <p:sp>
        <p:nvSpPr>
          <p:cNvPr id="7" name="Номер слайда 6"/>
          <p:cNvSpPr>
            <a:spLocks noGrp="1"/>
          </p:cNvSpPr>
          <p:nvPr>
            <p:ph type="sldNum" sz="quarter" idx="5"/>
          </p:nvPr>
        </p:nvSpPr>
        <p:spPr>
          <a:xfrm>
            <a:off x="3849688" y="9377363"/>
            <a:ext cx="2946400" cy="493712"/>
          </a:xfrm>
          <a:prstGeom prst="rect">
            <a:avLst/>
          </a:prstGeom>
        </p:spPr>
        <p:txBody>
          <a:bodyPr vert="horz" wrap="square" lIns="91883" tIns="45941" rIns="91883" bIns="45941" numCol="1" anchor="b" anchorCtr="0" compatLnSpc="1">
            <a:prstTxWarp prst="textNoShape">
              <a:avLst/>
            </a:prstTxWarp>
          </a:bodyPr>
          <a:lstStyle>
            <a:lvl1pPr algn="r">
              <a:defRPr sz="1200">
                <a:latin typeface="Calibri" panose="020F0502020204030204" pitchFamily="34" charset="0"/>
              </a:defRPr>
            </a:lvl1pPr>
          </a:lstStyle>
          <a:p>
            <a:fld id="{C9831539-9165-4297-BFEE-3033CF574AD7}" type="slidenum">
              <a:rPr lang="ru-RU" altLang="ru-RU"/>
              <a:pPr/>
              <a:t>‹#›</a:t>
            </a:fld>
            <a:endParaRPr lang="ru-RU" altLang="ru-RU"/>
          </a:p>
        </p:txBody>
      </p:sp>
    </p:spTree>
    <p:extLst>
      <p:ext uri="{BB962C8B-B14F-4D97-AF65-F5344CB8AC3E}">
        <p14:creationId xmlns:p14="http://schemas.microsoft.com/office/powerpoint/2010/main" val="1908582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E618965A-2EDD-4CAD-BA5A-75D449FB893F}" type="slidenum">
              <a:rPr lang="ru-RU" altLang="ru-RU">
                <a:latin typeface="Calibri" panose="020F0502020204030204" pitchFamily="34" charset="0"/>
              </a:rPr>
              <a:pPr eaLnBrk="1" hangingPunct="1"/>
              <a:t>1</a:t>
            </a:fld>
            <a:endParaRPr lang="ru-RU" altLang="ru-RU">
              <a:latin typeface="Calibri" panose="020F0502020204030204" pitchFamily="34" charset="0"/>
            </a:endParaRPr>
          </a:p>
        </p:txBody>
      </p:sp>
    </p:spTree>
    <p:extLst>
      <p:ext uri="{BB962C8B-B14F-4D97-AF65-F5344CB8AC3E}">
        <p14:creationId xmlns:p14="http://schemas.microsoft.com/office/powerpoint/2010/main" val="3989632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10</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182797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11</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1485536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12</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4209448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13</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2944471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14</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3791635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15</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4227900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16</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3791635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17</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4227900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18</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4227900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19</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422790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2</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3572438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20</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422790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3</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321682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4</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255905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5</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301373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6</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301373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7</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
        <p:nvSpPr>
          <p:cNvPr id="2" name="Заметки 1"/>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22790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8</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Tree>
    <p:extLst>
      <p:ext uri="{BB962C8B-B14F-4D97-AF65-F5344CB8AC3E}">
        <p14:creationId xmlns:p14="http://schemas.microsoft.com/office/powerpoint/2010/main" val="158164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543BEF68-F914-4D1E-9A2E-EF60B4FE9757}" type="slidenum">
              <a:rPr lang="ru-RU" altLang="ru-RU">
                <a:solidFill>
                  <a:srgbClr val="000000"/>
                </a:solidFill>
                <a:latin typeface="Lucida Grande"/>
                <a:sym typeface="Lucida Grande"/>
              </a:rPr>
              <a:pPr eaLnBrk="1" hangingPunct="1"/>
              <a:t>9</a:t>
            </a:fld>
            <a:endParaRPr lang="ru-RU" altLang="ru-RU">
              <a:solidFill>
                <a:srgbClr val="000000"/>
              </a:solidFill>
              <a:latin typeface="Lucida Grande"/>
              <a:sym typeface="Lucida Grande"/>
            </a:endParaRPr>
          </a:p>
        </p:txBody>
      </p:sp>
      <p:sp>
        <p:nvSpPr>
          <p:cNvPr id="17412" name="Заметки 1"/>
          <p:cNvSpPr>
            <a:spLocks noGrp="1"/>
          </p:cNvSpPr>
          <p:nvPr/>
        </p:nvSpPr>
        <p:spPr bwMode="auto">
          <a:xfrm>
            <a:off x="679450" y="4689475"/>
            <a:ext cx="54387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57" rIns="91114" bIns="45557"/>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spcBef>
                <a:spcPct val="30000"/>
              </a:spcBef>
            </a:pPr>
            <a:endParaRPr lang="ru-RU" altLang="ru-RU" sz="1200"/>
          </a:p>
        </p:txBody>
      </p:sp>
      <p:sp>
        <p:nvSpPr>
          <p:cNvPr id="2" name="Заметки 1"/>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22790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35" y="2130529"/>
            <a:ext cx="7772331" cy="1469778"/>
          </a:xfrm>
          <a:prstGeom prst="rect">
            <a:avLst/>
          </a:prstGeom>
        </p:spPr>
        <p:txBody>
          <a:bodyPr lIns="80165" tIns="40083" rIns="80165" bIns="40083"/>
          <a:lstStyle/>
          <a:p>
            <a:r>
              <a:rPr lang="ru-RU" smtClean="0"/>
              <a:t>Образец заголовка</a:t>
            </a:r>
            <a:endParaRPr lang="ru-RU"/>
          </a:p>
        </p:txBody>
      </p:sp>
      <p:sp>
        <p:nvSpPr>
          <p:cNvPr id="3" name="Подзаголовок 2"/>
          <p:cNvSpPr>
            <a:spLocks noGrp="1"/>
          </p:cNvSpPr>
          <p:nvPr>
            <p:ph type="subTitle" idx="1"/>
          </p:nvPr>
        </p:nvSpPr>
        <p:spPr>
          <a:xfrm>
            <a:off x="1371668" y="3886776"/>
            <a:ext cx="6400664" cy="1751929"/>
          </a:xfrm>
          <a:prstGeom prst="rect">
            <a:avLst/>
          </a:prstGeom>
        </p:spPr>
        <p:txBody>
          <a:bodyPr lIns="80165" tIns="40083" rIns="80165" bIns="40083"/>
          <a:lstStyle>
            <a:lvl1pPr marL="0" indent="0" algn="ctr">
              <a:buNone/>
              <a:defRPr/>
            </a:lvl1pPr>
            <a:lvl2pPr marL="400827" indent="0" algn="ctr">
              <a:buNone/>
              <a:defRPr/>
            </a:lvl2pPr>
            <a:lvl3pPr marL="801654" indent="0" algn="ctr">
              <a:buNone/>
              <a:defRPr/>
            </a:lvl3pPr>
            <a:lvl4pPr marL="1202482" indent="0" algn="ctr">
              <a:buNone/>
              <a:defRPr/>
            </a:lvl4pPr>
            <a:lvl5pPr marL="1603309" indent="0" algn="ctr">
              <a:buNone/>
              <a:defRPr/>
            </a:lvl5pPr>
            <a:lvl6pPr marL="2004136" indent="0" algn="ctr">
              <a:buNone/>
              <a:defRPr/>
            </a:lvl6pPr>
            <a:lvl7pPr marL="2404963" indent="0" algn="ctr">
              <a:buNone/>
              <a:defRPr/>
            </a:lvl7pPr>
            <a:lvl8pPr marL="2805791" indent="0" algn="ctr">
              <a:buNone/>
              <a:defRPr/>
            </a:lvl8pPr>
            <a:lvl9pPr marL="3206618"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322356926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76" y="274954"/>
            <a:ext cx="8228649" cy="1143000"/>
          </a:xfrm>
          <a:prstGeom prst="rect">
            <a:avLst/>
          </a:prstGeom>
        </p:spPr>
        <p:txBody>
          <a:bodyPr lIns="80165" tIns="40083" rIns="80165" bIns="40083"/>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676" y="1600776"/>
            <a:ext cx="8228649" cy="4525935"/>
          </a:xfrm>
          <a:prstGeom prst="rect">
            <a:avLst/>
          </a:prstGeom>
        </p:spPr>
        <p:txBody>
          <a:bodyPr vert="eaVert" lIns="80165" tIns="40083" rIns="80165" bIns="40083"/>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61891460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0181" y="274955"/>
            <a:ext cx="2056144" cy="5851756"/>
          </a:xfrm>
          <a:prstGeom prst="rect">
            <a:avLst/>
          </a:prstGeom>
        </p:spPr>
        <p:txBody>
          <a:bodyPr vert="eaVert" lIns="80165" tIns="40083" rIns="80165" bIns="40083"/>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676" y="274955"/>
            <a:ext cx="6042129" cy="5851756"/>
          </a:xfrm>
          <a:prstGeom prst="rect">
            <a:avLst/>
          </a:prstGeom>
        </p:spPr>
        <p:txBody>
          <a:bodyPr vert="eaVert" lIns="80165" tIns="40083" rIns="80165" bIns="40083"/>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9657832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76" y="274954"/>
            <a:ext cx="8228649" cy="1143000"/>
          </a:xfrm>
          <a:prstGeom prst="rect">
            <a:avLst/>
          </a:prstGeom>
        </p:spPr>
        <p:txBody>
          <a:bodyPr lIns="80165" tIns="40083" rIns="80165" bIns="40083"/>
          <a:lstStyle/>
          <a:p>
            <a:r>
              <a:rPr lang="ru-RU" smtClean="0"/>
              <a:t>Образец заголовка</a:t>
            </a:r>
            <a:endParaRPr lang="ru-RU"/>
          </a:p>
        </p:txBody>
      </p:sp>
      <p:sp>
        <p:nvSpPr>
          <p:cNvPr id="3" name="Содержимое 2"/>
          <p:cNvSpPr>
            <a:spLocks noGrp="1"/>
          </p:cNvSpPr>
          <p:nvPr>
            <p:ph idx="1"/>
          </p:nvPr>
        </p:nvSpPr>
        <p:spPr>
          <a:xfrm>
            <a:off x="457676" y="1600776"/>
            <a:ext cx="8228649" cy="4525935"/>
          </a:xfrm>
          <a:prstGeom prst="rect">
            <a:avLst/>
          </a:prstGeom>
        </p:spPr>
        <p:txBody>
          <a:bodyPr lIns="80165" tIns="40083" rIns="80165" bIns="40083"/>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06799786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503" y="4406453"/>
            <a:ext cx="7772332" cy="1361811"/>
          </a:xfrm>
          <a:prstGeom prst="rect">
            <a:avLst/>
          </a:prstGeom>
        </p:spPr>
        <p:txBody>
          <a:bodyPr lIns="80165" tIns="40083" rIns="80165" bIns="40083" anchor="t"/>
          <a:lstStyle>
            <a:lvl1pPr algn="l">
              <a:defRPr sz="3500" b="1" cap="all"/>
            </a:lvl1pPr>
          </a:lstStyle>
          <a:p>
            <a:r>
              <a:rPr lang="ru-RU" smtClean="0"/>
              <a:t>Образец заголовка</a:t>
            </a:r>
            <a:endParaRPr lang="ru-RU"/>
          </a:p>
        </p:txBody>
      </p:sp>
      <p:sp>
        <p:nvSpPr>
          <p:cNvPr id="3" name="Текст 2"/>
          <p:cNvSpPr>
            <a:spLocks noGrp="1"/>
          </p:cNvSpPr>
          <p:nvPr>
            <p:ph type="body" idx="1"/>
          </p:nvPr>
        </p:nvSpPr>
        <p:spPr>
          <a:xfrm>
            <a:off x="722503" y="2906445"/>
            <a:ext cx="7772332" cy="1500008"/>
          </a:xfrm>
          <a:prstGeom prst="rect">
            <a:avLst/>
          </a:prstGeom>
        </p:spPr>
        <p:txBody>
          <a:bodyPr lIns="80165" tIns="40083" rIns="80165" bIns="40083" anchor="b"/>
          <a:lstStyle>
            <a:lvl1pPr marL="0" indent="0">
              <a:buNone/>
              <a:defRPr sz="1800"/>
            </a:lvl1pPr>
            <a:lvl2pPr marL="400827" indent="0">
              <a:buNone/>
              <a:defRPr sz="1600"/>
            </a:lvl2pPr>
            <a:lvl3pPr marL="801654" indent="0">
              <a:buNone/>
              <a:defRPr sz="1400"/>
            </a:lvl3pPr>
            <a:lvl4pPr marL="1202482" indent="0">
              <a:buNone/>
              <a:defRPr sz="1200"/>
            </a:lvl4pPr>
            <a:lvl5pPr marL="1603309" indent="0">
              <a:buNone/>
              <a:defRPr sz="1200"/>
            </a:lvl5pPr>
            <a:lvl6pPr marL="2004136" indent="0">
              <a:buNone/>
              <a:defRPr sz="1200"/>
            </a:lvl6pPr>
            <a:lvl7pPr marL="2404963" indent="0">
              <a:buNone/>
              <a:defRPr sz="1200"/>
            </a:lvl7pPr>
            <a:lvl8pPr marL="2805791" indent="0">
              <a:buNone/>
              <a:defRPr sz="1200"/>
            </a:lvl8pPr>
            <a:lvl9pPr marL="3206618" indent="0">
              <a:buNone/>
              <a:defRPr sz="1200"/>
            </a:lvl9pPr>
          </a:lstStyle>
          <a:p>
            <a:pPr lvl="0"/>
            <a:r>
              <a:rPr lang="ru-RU" smtClean="0"/>
              <a:t>Образец текста</a:t>
            </a:r>
          </a:p>
        </p:txBody>
      </p:sp>
    </p:spTree>
    <p:extLst>
      <p:ext uri="{BB962C8B-B14F-4D97-AF65-F5344CB8AC3E}">
        <p14:creationId xmlns:p14="http://schemas.microsoft.com/office/powerpoint/2010/main" val="197339799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76" y="274954"/>
            <a:ext cx="8228649" cy="1143000"/>
          </a:xfrm>
          <a:prstGeom prst="rect">
            <a:avLst/>
          </a:prstGeom>
        </p:spPr>
        <p:txBody>
          <a:bodyPr lIns="80165" tIns="40083" rIns="80165" bIns="40083"/>
          <a:lstStyle/>
          <a:p>
            <a:r>
              <a:rPr lang="ru-RU" smtClean="0"/>
              <a:t>Образец заголовка</a:t>
            </a:r>
            <a:endParaRPr lang="ru-RU"/>
          </a:p>
        </p:txBody>
      </p:sp>
      <p:sp>
        <p:nvSpPr>
          <p:cNvPr id="3" name="Содержимое 2"/>
          <p:cNvSpPr>
            <a:spLocks noGrp="1"/>
          </p:cNvSpPr>
          <p:nvPr>
            <p:ph sz="half" idx="1"/>
          </p:nvPr>
        </p:nvSpPr>
        <p:spPr>
          <a:xfrm>
            <a:off x="457676" y="1600776"/>
            <a:ext cx="4048457" cy="4525935"/>
          </a:xfrm>
          <a:prstGeom prst="rect">
            <a:avLst/>
          </a:prstGeom>
        </p:spPr>
        <p:txBody>
          <a:bodyPr lIns="80165" tIns="40083" rIns="80165" bIns="40083"/>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6510" y="1600776"/>
            <a:ext cx="4049815" cy="4525935"/>
          </a:xfrm>
          <a:prstGeom prst="rect">
            <a:avLst/>
          </a:prstGeom>
        </p:spPr>
        <p:txBody>
          <a:bodyPr lIns="80165" tIns="40083" rIns="80165" bIns="40083"/>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91517586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76" y="274954"/>
            <a:ext cx="8228649" cy="1143000"/>
          </a:xfrm>
          <a:prstGeom prst="rect">
            <a:avLst/>
          </a:prstGeom>
        </p:spPr>
        <p:txBody>
          <a:bodyPr lIns="80165" tIns="40083" rIns="80165" bIns="40083"/>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676" y="1534557"/>
            <a:ext cx="4040308" cy="640599"/>
          </a:xfrm>
          <a:prstGeom prst="rect">
            <a:avLst/>
          </a:prstGeom>
        </p:spPr>
        <p:txBody>
          <a:bodyPr lIns="80165" tIns="40083" rIns="80165" bIns="40083" anchor="b"/>
          <a:lstStyle>
            <a:lvl1pPr marL="0" indent="0">
              <a:buNone/>
              <a:defRPr sz="2100" b="1"/>
            </a:lvl1pPr>
            <a:lvl2pPr marL="400827" indent="0">
              <a:buNone/>
              <a:defRPr sz="1800" b="1"/>
            </a:lvl2pPr>
            <a:lvl3pPr marL="801654" indent="0">
              <a:buNone/>
              <a:defRPr sz="1600" b="1"/>
            </a:lvl3pPr>
            <a:lvl4pPr marL="1202482" indent="0">
              <a:buNone/>
              <a:defRPr sz="1400" b="1"/>
            </a:lvl4pPr>
            <a:lvl5pPr marL="1603309" indent="0">
              <a:buNone/>
              <a:defRPr sz="1400" b="1"/>
            </a:lvl5pPr>
            <a:lvl6pPr marL="2004136" indent="0">
              <a:buNone/>
              <a:defRPr sz="1400" b="1"/>
            </a:lvl6pPr>
            <a:lvl7pPr marL="2404963" indent="0">
              <a:buNone/>
              <a:defRPr sz="1400" b="1"/>
            </a:lvl7pPr>
            <a:lvl8pPr marL="2805791" indent="0">
              <a:buNone/>
              <a:defRPr sz="1400" b="1"/>
            </a:lvl8pPr>
            <a:lvl9pPr marL="3206618" indent="0">
              <a:buNone/>
              <a:defRPr sz="1400" b="1"/>
            </a:lvl9pPr>
          </a:lstStyle>
          <a:p>
            <a:pPr lvl="0"/>
            <a:r>
              <a:rPr lang="ru-RU" smtClean="0"/>
              <a:t>Образец текста</a:t>
            </a:r>
          </a:p>
        </p:txBody>
      </p:sp>
      <p:sp>
        <p:nvSpPr>
          <p:cNvPr id="4" name="Содержимое 3"/>
          <p:cNvSpPr>
            <a:spLocks noGrp="1"/>
          </p:cNvSpPr>
          <p:nvPr>
            <p:ph sz="half" idx="2"/>
          </p:nvPr>
        </p:nvSpPr>
        <p:spPr>
          <a:xfrm>
            <a:off x="457676" y="2175156"/>
            <a:ext cx="4040308" cy="3951555"/>
          </a:xfrm>
          <a:prstGeom prst="rect">
            <a:avLst/>
          </a:prstGeom>
        </p:spPr>
        <p:txBody>
          <a:bodyPr lIns="80165" tIns="40083" rIns="80165" bIns="40083"/>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4657" y="1534557"/>
            <a:ext cx="4041667" cy="640599"/>
          </a:xfrm>
          <a:prstGeom prst="rect">
            <a:avLst/>
          </a:prstGeom>
        </p:spPr>
        <p:txBody>
          <a:bodyPr lIns="80165" tIns="40083" rIns="80165" bIns="40083" anchor="b"/>
          <a:lstStyle>
            <a:lvl1pPr marL="0" indent="0">
              <a:buNone/>
              <a:defRPr sz="2100" b="1"/>
            </a:lvl1pPr>
            <a:lvl2pPr marL="400827" indent="0">
              <a:buNone/>
              <a:defRPr sz="1800" b="1"/>
            </a:lvl2pPr>
            <a:lvl3pPr marL="801654" indent="0">
              <a:buNone/>
              <a:defRPr sz="1600" b="1"/>
            </a:lvl3pPr>
            <a:lvl4pPr marL="1202482" indent="0">
              <a:buNone/>
              <a:defRPr sz="1400" b="1"/>
            </a:lvl4pPr>
            <a:lvl5pPr marL="1603309" indent="0">
              <a:buNone/>
              <a:defRPr sz="1400" b="1"/>
            </a:lvl5pPr>
            <a:lvl6pPr marL="2004136" indent="0">
              <a:buNone/>
              <a:defRPr sz="1400" b="1"/>
            </a:lvl6pPr>
            <a:lvl7pPr marL="2404963" indent="0">
              <a:buNone/>
              <a:defRPr sz="1400" b="1"/>
            </a:lvl7pPr>
            <a:lvl8pPr marL="2805791" indent="0">
              <a:buNone/>
              <a:defRPr sz="1400" b="1"/>
            </a:lvl8pPr>
            <a:lvl9pPr marL="3206618" indent="0">
              <a:buNone/>
              <a:defRPr sz="1400" b="1"/>
            </a:lvl9pPr>
          </a:lstStyle>
          <a:p>
            <a:pPr lvl="0"/>
            <a:r>
              <a:rPr lang="ru-RU" smtClean="0"/>
              <a:t>Образец текста</a:t>
            </a:r>
          </a:p>
        </p:txBody>
      </p:sp>
      <p:sp>
        <p:nvSpPr>
          <p:cNvPr id="6" name="Содержимое 5"/>
          <p:cNvSpPr>
            <a:spLocks noGrp="1"/>
          </p:cNvSpPr>
          <p:nvPr>
            <p:ph sz="quarter" idx="4"/>
          </p:nvPr>
        </p:nvSpPr>
        <p:spPr>
          <a:xfrm>
            <a:off x="4644657" y="2175156"/>
            <a:ext cx="4041667" cy="3951555"/>
          </a:xfrm>
          <a:prstGeom prst="rect">
            <a:avLst/>
          </a:prstGeom>
        </p:spPr>
        <p:txBody>
          <a:bodyPr lIns="80165" tIns="40083" rIns="80165" bIns="40083"/>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224900857"/>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76" y="274954"/>
            <a:ext cx="8228649" cy="1143000"/>
          </a:xfrm>
          <a:prstGeom prst="rect">
            <a:avLst/>
          </a:prstGeom>
        </p:spPr>
        <p:txBody>
          <a:bodyPr lIns="80165" tIns="40083" rIns="80165" bIns="40083"/>
          <a:lstStyle/>
          <a:p>
            <a:r>
              <a:rPr lang="ru-RU" smtClean="0"/>
              <a:t>Образец заголовка</a:t>
            </a:r>
            <a:endParaRPr lang="ru-RU"/>
          </a:p>
        </p:txBody>
      </p:sp>
    </p:spTree>
    <p:extLst>
      <p:ext uri="{BB962C8B-B14F-4D97-AF65-F5344CB8AC3E}">
        <p14:creationId xmlns:p14="http://schemas.microsoft.com/office/powerpoint/2010/main" val="343161171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29511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76" y="273514"/>
            <a:ext cx="3008162" cy="1161715"/>
          </a:xfrm>
          <a:prstGeom prst="rect">
            <a:avLst/>
          </a:prstGeom>
        </p:spPr>
        <p:txBody>
          <a:bodyPr lIns="80165" tIns="40083" rIns="80165" bIns="40083" anchor="b"/>
          <a:lstStyle>
            <a:lvl1pPr algn="l">
              <a:defRPr sz="1800" b="1"/>
            </a:lvl1pPr>
          </a:lstStyle>
          <a:p>
            <a:r>
              <a:rPr lang="ru-RU" smtClean="0"/>
              <a:t>Образец заголовка</a:t>
            </a:r>
            <a:endParaRPr lang="ru-RU"/>
          </a:p>
        </p:txBody>
      </p:sp>
      <p:sp>
        <p:nvSpPr>
          <p:cNvPr id="3" name="Содержимое 2"/>
          <p:cNvSpPr>
            <a:spLocks noGrp="1"/>
          </p:cNvSpPr>
          <p:nvPr>
            <p:ph idx="1"/>
          </p:nvPr>
        </p:nvSpPr>
        <p:spPr>
          <a:xfrm>
            <a:off x="3574485" y="273515"/>
            <a:ext cx="5111839" cy="5853196"/>
          </a:xfrm>
          <a:prstGeom prst="rect">
            <a:avLst/>
          </a:prstGeom>
        </p:spPr>
        <p:txBody>
          <a:bodyPr lIns="80165" tIns="40083" rIns="80165" bIns="40083"/>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676" y="1435228"/>
            <a:ext cx="3008162" cy="4691482"/>
          </a:xfrm>
          <a:prstGeom prst="rect">
            <a:avLst/>
          </a:prstGeom>
        </p:spPr>
        <p:txBody>
          <a:bodyPr lIns="80165" tIns="40083" rIns="80165" bIns="40083"/>
          <a:lstStyle>
            <a:lvl1pPr marL="0" indent="0">
              <a:buNone/>
              <a:defRPr sz="1200"/>
            </a:lvl1pPr>
            <a:lvl2pPr marL="400827" indent="0">
              <a:buNone/>
              <a:defRPr sz="1100"/>
            </a:lvl2pPr>
            <a:lvl3pPr marL="801654" indent="0">
              <a:buNone/>
              <a:defRPr sz="900"/>
            </a:lvl3pPr>
            <a:lvl4pPr marL="1202482" indent="0">
              <a:buNone/>
              <a:defRPr sz="800"/>
            </a:lvl4pPr>
            <a:lvl5pPr marL="1603309" indent="0">
              <a:buNone/>
              <a:defRPr sz="800"/>
            </a:lvl5pPr>
            <a:lvl6pPr marL="2004136" indent="0">
              <a:buNone/>
              <a:defRPr sz="800"/>
            </a:lvl6pPr>
            <a:lvl7pPr marL="2404963" indent="0">
              <a:buNone/>
              <a:defRPr sz="800"/>
            </a:lvl7pPr>
            <a:lvl8pPr marL="2805791" indent="0">
              <a:buNone/>
              <a:defRPr sz="800"/>
            </a:lvl8pPr>
            <a:lvl9pPr marL="3206618" indent="0">
              <a:buNone/>
              <a:defRPr sz="800"/>
            </a:lvl9pPr>
          </a:lstStyle>
          <a:p>
            <a:pPr lvl="0"/>
            <a:r>
              <a:rPr lang="ru-RU" smtClean="0"/>
              <a:t>Образец текста</a:t>
            </a:r>
          </a:p>
        </p:txBody>
      </p:sp>
    </p:spTree>
    <p:extLst>
      <p:ext uri="{BB962C8B-B14F-4D97-AF65-F5344CB8AC3E}">
        <p14:creationId xmlns:p14="http://schemas.microsoft.com/office/powerpoint/2010/main" val="213036135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675" y="4800889"/>
            <a:ext cx="5486671" cy="565741"/>
          </a:xfrm>
          <a:prstGeom prst="rect">
            <a:avLst/>
          </a:prstGeom>
        </p:spPr>
        <p:txBody>
          <a:bodyPr lIns="80165" tIns="40083" rIns="80165" bIns="40083"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675" y="613247"/>
            <a:ext cx="5486671" cy="4114224"/>
          </a:xfrm>
          <a:prstGeom prst="rect">
            <a:avLst/>
          </a:prstGeom>
        </p:spPr>
        <p:txBody>
          <a:bodyPr lIns="80165" tIns="40083" rIns="80165" bIns="40083"/>
          <a:lstStyle>
            <a:lvl1pPr marL="0" indent="0">
              <a:buNone/>
              <a:defRPr sz="2800"/>
            </a:lvl1pPr>
            <a:lvl2pPr marL="400827" indent="0">
              <a:buNone/>
              <a:defRPr sz="2500"/>
            </a:lvl2pPr>
            <a:lvl3pPr marL="801654" indent="0">
              <a:buNone/>
              <a:defRPr sz="2100"/>
            </a:lvl3pPr>
            <a:lvl4pPr marL="1202482" indent="0">
              <a:buNone/>
              <a:defRPr sz="1800"/>
            </a:lvl4pPr>
            <a:lvl5pPr marL="1603309" indent="0">
              <a:buNone/>
              <a:defRPr sz="1800"/>
            </a:lvl5pPr>
            <a:lvl6pPr marL="2004136" indent="0">
              <a:buNone/>
              <a:defRPr sz="1800"/>
            </a:lvl6pPr>
            <a:lvl7pPr marL="2404963" indent="0">
              <a:buNone/>
              <a:defRPr sz="1800"/>
            </a:lvl7pPr>
            <a:lvl8pPr marL="2805791" indent="0">
              <a:buNone/>
              <a:defRPr sz="1800"/>
            </a:lvl8pPr>
            <a:lvl9pPr marL="3206618" indent="0">
              <a:buNone/>
              <a:defRPr sz="1800"/>
            </a:lvl9pPr>
          </a:lstStyle>
          <a:p>
            <a:pPr lvl="0"/>
            <a:endParaRPr lang="ru-RU" noProof="0">
              <a:sym typeface="Lucida Grande" charset="0"/>
            </a:endParaRPr>
          </a:p>
        </p:txBody>
      </p:sp>
      <p:sp>
        <p:nvSpPr>
          <p:cNvPr id="4" name="Текст 3"/>
          <p:cNvSpPr>
            <a:spLocks noGrp="1"/>
          </p:cNvSpPr>
          <p:nvPr>
            <p:ph type="body" sz="half" idx="2"/>
          </p:nvPr>
        </p:nvSpPr>
        <p:spPr>
          <a:xfrm>
            <a:off x="1792675" y="5366630"/>
            <a:ext cx="5486671" cy="806146"/>
          </a:xfrm>
          <a:prstGeom prst="rect">
            <a:avLst/>
          </a:prstGeom>
        </p:spPr>
        <p:txBody>
          <a:bodyPr lIns="80165" tIns="40083" rIns="80165" bIns="40083"/>
          <a:lstStyle>
            <a:lvl1pPr marL="0" indent="0">
              <a:buNone/>
              <a:defRPr sz="1200"/>
            </a:lvl1pPr>
            <a:lvl2pPr marL="400827" indent="0">
              <a:buNone/>
              <a:defRPr sz="1100"/>
            </a:lvl2pPr>
            <a:lvl3pPr marL="801654" indent="0">
              <a:buNone/>
              <a:defRPr sz="900"/>
            </a:lvl3pPr>
            <a:lvl4pPr marL="1202482" indent="0">
              <a:buNone/>
              <a:defRPr sz="800"/>
            </a:lvl4pPr>
            <a:lvl5pPr marL="1603309" indent="0">
              <a:buNone/>
              <a:defRPr sz="800"/>
            </a:lvl5pPr>
            <a:lvl6pPr marL="2004136" indent="0">
              <a:buNone/>
              <a:defRPr sz="800"/>
            </a:lvl6pPr>
            <a:lvl7pPr marL="2404963" indent="0">
              <a:buNone/>
              <a:defRPr sz="800"/>
            </a:lvl7pPr>
            <a:lvl8pPr marL="2805791" indent="0">
              <a:buNone/>
              <a:defRPr sz="800"/>
            </a:lvl8pPr>
            <a:lvl9pPr marL="3206618" indent="0">
              <a:buNone/>
              <a:defRPr sz="800"/>
            </a:lvl9pPr>
          </a:lstStyle>
          <a:p>
            <a:pPr lvl="0"/>
            <a:r>
              <a:rPr lang="ru-RU" smtClean="0"/>
              <a:t>Образец текста</a:t>
            </a:r>
          </a:p>
        </p:txBody>
      </p:sp>
    </p:spTree>
    <p:extLst>
      <p:ext uri="{BB962C8B-B14F-4D97-AF65-F5344CB8AC3E}">
        <p14:creationId xmlns:p14="http://schemas.microsoft.com/office/powerpoint/2010/main" val="59648561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xmlns:p14="http://schemas.microsoft.com/office/powerpoint/2010/main"/>
  <p:txStyles>
    <p:titleStyle>
      <a:lvl1pPr marL="33338" indent="-33338" algn="ctr" rtl="0" eaLnBrk="0" fontAlgn="base" hangingPunct="0">
        <a:spcBef>
          <a:spcPct val="0"/>
        </a:spcBef>
        <a:spcAft>
          <a:spcPct val="0"/>
        </a:spcAft>
        <a:defRPr sz="4200">
          <a:solidFill>
            <a:schemeClr val="tx1"/>
          </a:solidFill>
          <a:latin typeface="+mj-lt"/>
          <a:ea typeface="+mj-ea"/>
          <a:cs typeface="+mj-cs"/>
          <a:sym typeface="Lucida Grande"/>
        </a:defRPr>
      </a:lvl1pPr>
      <a:lvl2pPr marL="33338" indent="-33338" algn="ctr" rtl="0" eaLnBrk="0" fontAlgn="base" hangingPunct="0">
        <a:spcBef>
          <a:spcPct val="0"/>
        </a:spcBef>
        <a:spcAft>
          <a:spcPct val="0"/>
        </a:spcAft>
        <a:defRPr sz="4200">
          <a:solidFill>
            <a:schemeClr val="tx1"/>
          </a:solidFill>
          <a:latin typeface="Lucida Grande" charset="0"/>
          <a:ea typeface="ヒラギノ角ゴ ProN W3" charset="0"/>
          <a:cs typeface="ヒラギノ角ゴ ProN W3" charset="0"/>
          <a:sym typeface="Lucida Grande"/>
        </a:defRPr>
      </a:lvl2pPr>
      <a:lvl3pPr marL="33338" indent="-33338" algn="ctr" rtl="0" eaLnBrk="0" fontAlgn="base" hangingPunct="0">
        <a:spcBef>
          <a:spcPct val="0"/>
        </a:spcBef>
        <a:spcAft>
          <a:spcPct val="0"/>
        </a:spcAft>
        <a:defRPr sz="4200">
          <a:solidFill>
            <a:schemeClr val="tx1"/>
          </a:solidFill>
          <a:latin typeface="Lucida Grande" charset="0"/>
          <a:ea typeface="ヒラギノ角ゴ ProN W3" charset="0"/>
          <a:cs typeface="ヒラギノ角ゴ ProN W3" charset="0"/>
          <a:sym typeface="Lucida Grande"/>
        </a:defRPr>
      </a:lvl3pPr>
      <a:lvl4pPr marL="33338" indent="-33338" algn="ctr" rtl="0" eaLnBrk="0" fontAlgn="base" hangingPunct="0">
        <a:spcBef>
          <a:spcPct val="0"/>
        </a:spcBef>
        <a:spcAft>
          <a:spcPct val="0"/>
        </a:spcAft>
        <a:defRPr sz="4200">
          <a:solidFill>
            <a:schemeClr val="tx1"/>
          </a:solidFill>
          <a:latin typeface="Lucida Grande" charset="0"/>
          <a:ea typeface="ヒラギノ角ゴ ProN W3" charset="0"/>
          <a:cs typeface="ヒラギノ角ゴ ProN W3" charset="0"/>
          <a:sym typeface="Lucida Grande"/>
        </a:defRPr>
      </a:lvl4pPr>
      <a:lvl5pPr marL="33338" indent="-33338" algn="ctr" rtl="0" eaLnBrk="0" fontAlgn="base" hangingPunct="0">
        <a:spcBef>
          <a:spcPct val="0"/>
        </a:spcBef>
        <a:spcAft>
          <a:spcPct val="0"/>
        </a:spcAft>
        <a:defRPr sz="4200">
          <a:solidFill>
            <a:schemeClr val="tx1"/>
          </a:solidFill>
          <a:latin typeface="Lucida Grande" charset="0"/>
          <a:ea typeface="ヒラギノ角ゴ ProN W3" charset="0"/>
          <a:cs typeface="ヒラギノ角ゴ ProN W3" charset="0"/>
          <a:sym typeface="Lucida Grande"/>
        </a:defRPr>
      </a:lvl5pPr>
      <a:lvl6pPr marL="435622" algn="ctr" rtl="0" fontAlgn="base">
        <a:spcBef>
          <a:spcPct val="0"/>
        </a:spcBef>
        <a:spcAft>
          <a:spcPct val="0"/>
        </a:spcAft>
        <a:defRPr sz="4200">
          <a:solidFill>
            <a:schemeClr val="tx1"/>
          </a:solidFill>
          <a:latin typeface="Lucida Grande" charset="0"/>
          <a:ea typeface="ヒラギノ角ゴ ProN W3" charset="0"/>
          <a:cs typeface="ヒラギノ角ゴ ProN W3" charset="0"/>
          <a:sym typeface="Lucida Grande" charset="0"/>
        </a:defRPr>
      </a:lvl6pPr>
      <a:lvl7pPr marL="836449" algn="ctr" rtl="0" fontAlgn="base">
        <a:spcBef>
          <a:spcPct val="0"/>
        </a:spcBef>
        <a:spcAft>
          <a:spcPct val="0"/>
        </a:spcAft>
        <a:defRPr sz="4200">
          <a:solidFill>
            <a:schemeClr val="tx1"/>
          </a:solidFill>
          <a:latin typeface="Lucida Grande" charset="0"/>
          <a:ea typeface="ヒラギノ角ゴ ProN W3" charset="0"/>
          <a:cs typeface="ヒラギノ角ゴ ProN W3" charset="0"/>
          <a:sym typeface="Lucida Grande" charset="0"/>
        </a:defRPr>
      </a:lvl7pPr>
      <a:lvl8pPr marL="1237276" algn="ctr" rtl="0" fontAlgn="base">
        <a:spcBef>
          <a:spcPct val="0"/>
        </a:spcBef>
        <a:spcAft>
          <a:spcPct val="0"/>
        </a:spcAft>
        <a:defRPr sz="4200">
          <a:solidFill>
            <a:schemeClr val="tx1"/>
          </a:solidFill>
          <a:latin typeface="Lucida Grande" charset="0"/>
          <a:ea typeface="ヒラギノ角ゴ ProN W3" charset="0"/>
          <a:cs typeface="ヒラギノ角ゴ ProN W3" charset="0"/>
          <a:sym typeface="Lucida Grande" charset="0"/>
        </a:defRPr>
      </a:lvl8pPr>
      <a:lvl9pPr marL="1638103" algn="ctr" rtl="0" fontAlgn="base">
        <a:spcBef>
          <a:spcPct val="0"/>
        </a:spcBef>
        <a:spcAft>
          <a:spcPct val="0"/>
        </a:spcAft>
        <a:defRPr sz="4200">
          <a:solidFill>
            <a:schemeClr val="tx1"/>
          </a:solidFill>
          <a:latin typeface="Lucida Grande" charset="0"/>
          <a:ea typeface="ヒラギノ角ゴ ProN W3" charset="0"/>
          <a:cs typeface="ヒラギノ角ゴ ProN W3" charset="0"/>
          <a:sym typeface="Lucida Grande" charset="0"/>
        </a:defRPr>
      </a:lvl9pPr>
    </p:titleStyle>
    <p:bodyStyle>
      <a:lvl1pPr marL="360363" indent="-327025" algn="l" rtl="0" eaLnBrk="0" fontAlgn="base" hangingPunct="0">
        <a:spcBef>
          <a:spcPts val="700"/>
        </a:spcBef>
        <a:spcAft>
          <a:spcPct val="0"/>
        </a:spcAft>
        <a:buClr>
          <a:srgbClr val="000000"/>
        </a:buClr>
        <a:buSzPct val="100000"/>
        <a:buFont typeface="Arial" panose="020B0604020202020204" pitchFamily="34" charset="0"/>
        <a:buChar char="•"/>
        <a:defRPr sz="3100">
          <a:solidFill>
            <a:schemeClr val="tx1"/>
          </a:solidFill>
          <a:latin typeface="+mn-lt"/>
          <a:ea typeface="+mn-ea"/>
          <a:cs typeface="+mn-cs"/>
          <a:sym typeface="Lucida Grande"/>
        </a:defRPr>
      </a:lvl1pPr>
      <a:lvl2pPr marL="742950" indent="-269875" algn="l" rtl="0" eaLnBrk="0" fontAlgn="base" hangingPunct="0">
        <a:spcBef>
          <a:spcPts val="613"/>
        </a:spcBef>
        <a:spcAft>
          <a:spcPct val="0"/>
        </a:spcAft>
        <a:buClr>
          <a:srgbClr val="000000"/>
        </a:buClr>
        <a:buSzPct val="100000"/>
        <a:buFont typeface="Arial" panose="020B0604020202020204" pitchFamily="34" charset="0"/>
        <a:buChar char="–"/>
        <a:defRPr sz="2600">
          <a:solidFill>
            <a:schemeClr val="tx1"/>
          </a:solidFill>
          <a:latin typeface="+mn-lt"/>
          <a:ea typeface="+mn-ea"/>
          <a:cs typeface="+mn-cs"/>
          <a:sym typeface="Lucida Grande"/>
        </a:defRPr>
      </a:lvl2pPr>
      <a:lvl3pPr marL="1123950" indent="-215900" algn="l" rtl="0" eaLnBrk="0" fontAlgn="base" hangingPunct="0">
        <a:spcBef>
          <a:spcPts val="525"/>
        </a:spcBef>
        <a:spcAft>
          <a:spcPct val="0"/>
        </a:spcAft>
        <a:buClr>
          <a:srgbClr val="000000"/>
        </a:buClr>
        <a:buSzPct val="100000"/>
        <a:buFont typeface="Arial" panose="020B0604020202020204" pitchFamily="34" charset="0"/>
        <a:buChar char="•"/>
        <a:defRPr sz="2300">
          <a:solidFill>
            <a:schemeClr val="tx1"/>
          </a:solidFill>
          <a:latin typeface="+mn-lt"/>
          <a:ea typeface="+mn-ea"/>
          <a:cs typeface="+mn-cs"/>
          <a:sym typeface="Lucida Grande"/>
        </a:defRPr>
      </a:lvl3pPr>
      <a:lvl4pPr marL="1560513" indent="-215900" algn="l" rtl="0" eaLnBrk="0" fontAlgn="base" hangingPunct="0">
        <a:spcBef>
          <a:spcPts val="438"/>
        </a:spcBef>
        <a:spcAft>
          <a:spcPct val="0"/>
        </a:spcAft>
        <a:buClr>
          <a:srgbClr val="000000"/>
        </a:buClr>
        <a:buSzPct val="100000"/>
        <a:buFont typeface="Arial" panose="020B0604020202020204" pitchFamily="34" charset="0"/>
        <a:buChar char="–"/>
        <a:defRPr sz="1900">
          <a:solidFill>
            <a:schemeClr val="tx1"/>
          </a:solidFill>
          <a:latin typeface="+mn-lt"/>
          <a:ea typeface="+mn-ea"/>
          <a:cs typeface="+mn-cs"/>
          <a:sym typeface="Lucida Grande"/>
        </a:defRPr>
      </a:lvl4pPr>
      <a:lvl5pPr marL="1997075" indent="-215900" algn="l" rtl="0" eaLnBrk="0" fontAlgn="base" hangingPunct="0">
        <a:spcBef>
          <a:spcPts val="438"/>
        </a:spcBef>
        <a:spcAft>
          <a:spcPct val="0"/>
        </a:spcAft>
        <a:buClr>
          <a:srgbClr val="000000"/>
        </a:buClr>
        <a:buSzPct val="100000"/>
        <a:buFont typeface="Arial" panose="020B0604020202020204" pitchFamily="34" charset="0"/>
        <a:buChar char="»"/>
        <a:defRPr sz="1900">
          <a:solidFill>
            <a:schemeClr val="tx1"/>
          </a:solidFill>
          <a:latin typeface="+mn-lt"/>
          <a:ea typeface="+mn-ea"/>
          <a:cs typeface="+mn-cs"/>
          <a:sym typeface="Lucida Grande"/>
        </a:defRPr>
      </a:lvl5pPr>
      <a:lvl6pPr marL="2398005" indent="-217115" algn="l" rtl="0" fontAlgn="base">
        <a:spcBef>
          <a:spcPts val="438"/>
        </a:spcBef>
        <a:spcAft>
          <a:spcPct val="0"/>
        </a:spcAft>
        <a:buClr>
          <a:srgbClr val="000000"/>
        </a:buClr>
        <a:buSzPct val="100000"/>
        <a:buFont typeface="Arial" charset="0"/>
        <a:buChar char="»"/>
        <a:defRPr sz="1900">
          <a:solidFill>
            <a:schemeClr val="tx1"/>
          </a:solidFill>
          <a:latin typeface="+mn-lt"/>
          <a:ea typeface="+mn-ea"/>
          <a:cs typeface="+mn-cs"/>
          <a:sym typeface="Lucida Grande" charset="0"/>
        </a:defRPr>
      </a:lvl6pPr>
      <a:lvl7pPr marL="2798832" indent="-217115" algn="l" rtl="0" fontAlgn="base">
        <a:spcBef>
          <a:spcPts val="438"/>
        </a:spcBef>
        <a:spcAft>
          <a:spcPct val="0"/>
        </a:spcAft>
        <a:buClr>
          <a:srgbClr val="000000"/>
        </a:buClr>
        <a:buSzPct val="100000"/>
        <a:buFont typeface="Arial" charset="0"/>
        <a:buChar char="»"/>
        <a:defRPr sz="1900">
          <a:solidFill>
            <a:schemeClr val="tx1"/>
          </a:solidFill>
          <a:latin typeface="+mn-lt"/>
          <a:ea typeface="+mn-ea"/>
          <a:cs typeface="+mn-cs"/>
          <a:sym typeface="Lucida Grande" charset="0"/>
        </a:defRPr>
      </a:lvl7pPr>
      <a:lvl8pPr marL="3199660" indent="-217115" algn="l" rtl="0" fontAlgn="base">
        <a:spcBef>
          <a:spcPts val="438"/>
        </a:spcBef>
        <a:spcAft>
          <a:spcPct val="0"/>
        </a:spcAft>
        <a:buClr>
          <a:srgbClr val="000000"/>
        </a:buClr>
        <a:buSzPct val="100000"/>
        <a:buFont typeface="Arial" charset="0"/>
        <a:buChar char="»"/>
        <a:defRPr sz="1900">
          <a:solidFill>
            <a:schemeClr val="tx1"/>
          </a:solidFill>
          <a:latin typeface="+mn-lt"/>
          <a:ea typeface="+mn-ea"/>
          <a:cs typeface="+mn-cs"/>
          <a:sym typeface="Lucida Grande" charset="0"/>
        </a:defRPr>
      </a:lvl8pPr>
      <a:lvl9pPr marL="3600487" indent="-217115" algn="l" rtl="0" fontAlgn="base">
        <a:spcBef>
          <a:spcPts val="438"/>
        </a:spcBef>
        <a:spcAft>
          <a:spcPct val="0"/>
        </a:spcAft>
        <a:buClr>
          <a:srgbClr val="000000"/>
        </a:buClr>
        <a:buSzPct val="100000"/>
        <a:buFont typeface="Arial" charset="0"/>
        <a:buChar char="»"/>
        <a:defRPr sz="1900">
          <a:solidFill>
            <a:schemeClr val="tx1"/>
          </a:solidFill>
          <a:latin typeface="+mn-lt"/>
          <a:ea typeface="+mn-ea"/>
          <a:cs typeface="+mn-cs"/>
          <a:sym typeface="Lucida Grande" charset="0"/>
        </a:defRPr>
      </a:lvl9pPr>
    </p:bodyStyle>
    <p:otherStyle>
      <a:defPPr>
        <a:defRPr lang="ru-RU"/>
      </a:defPPr>
      <a:lvl1pPr marL="0" algn="l" defTabSz="801654" rtl="0" eaLnBrk="1" latinLnBrk="0" hangingPunct="1">
        <a:defRPr sz="1600" kern="1200">
          <a:solidFill>
            <a:schemeClr val="tx1"/>
          </a:solidFill>
          <a:latin typeface="+mn-lt"/>
          <a:ea typeface="+mn-ea"/>
          <a:cs typeface="+mn-cs"/>
        </a:defRPr>
      </a:lvl1pPr>
      <a:lvl2pPr marL="400827" algn="l" defTabSz="801654" rtl="0" eaLnBrk="1" latinLnBrk="0" hangingPunct="1">
        <a:defRPr sz="1600" kern="1200">
          <a:solidFill>
            <a:schemeClr val="tx1"/>
          </a:solidFill>
          <a:latin typeface="+mn-lt"/>
          <a:ea typeface="+mn-ea"/>
          <a:cs typeface="+mn-cs"/>
        </a:defRPr>
      </a:lvl2pPr>
      <a:lvl3pPr marL="801654" algn="l" defTabSz="801654" rtl="0" eaLnBrk="1" latinLnBrk="0" hangingPunct="1">
        <a:defRPr sz="1600" kern="1200">
          <a:solidFill>
            <a:schemeClr val="tx1"/>
          </a:solidFill>
          <a:latin typeface="+mn-lt"/>
          <a:ea typeface="+mn-ea"/>
          <a:cs typeface="+mn-cs"/>
        </a:defRPr>
      </a:lvl3pPr>
      <a:lvl4pPr marL="1202482" algn="l" defTabSz="801654" rtl="0" eaLnBrk="1" latinLnBrk="0" hangingPunct="1">
        <a:defRPr sz="1600" kern="1200">
          <a:solidFill>
            <a:schemeClr val="tx1"/>
          </a:solidFill>
          <a:latin typeface="+mn-lt"/>
          <a:ea typeface="+mn-ea"/>
          <a:cs typeface="+mn-cs"/>
        </a:defRPr>
      </a:lvl4pPr>
      <a:lvl5pPr marL="1603309" algn="l" defTabSz="801654" rtl="0" eaLnBrk="1" latinLnBrk="0" hangingPunct="1">
        <a:defRPr sz="1600" kern="1200">
          <a:solidFill>
            <a:schemeClr val="tx1"/>
          </a:solidFill>
          <a:latin typeface="+mn-lt"/>
          <a:ea typeface="+mn-ea"/>
          <a:cs typeface="+mn-cs"/>
        </a:defRPr>
      </a:lvl5pPr>
      <a:lvl6pPr marL="2004136" algn="l" defTabSz="801654" rtl="0" eaLnBrk="1" latinLnBrk="0" hangingPunct="1">
        <a:defRPr sz="1600" kern="1200">
          <a:solidFill>
            <a:schemeClr val="tx1"/>
          </a:solidFill>
          <a:latin typeface="+mn-lt"/>
          <a:ea typeface="+mn-ea"/>
          <a:cs typeface="+mn-cs"/>
        </a:defRPr>
      </a:lvl6pPr>
      <a:lvl7pPr marL="2404963" algn="l" defTabSz="801654" rtl="0" eaLnBrk="1" latinLnBrk="0" hangingPunct="1">
        <a:defRPr sz="1600" kern="1200">
          <a:solidFill>
            <a:schemeClr val="tx1"/>
          </a:solidFill>
          <a:latin typeface="+mn-lt"/>
          <a:ea typeface="+mn-ea"/>
          <a:cs typeface="+mn-cs"/>
        </a:defRPr>
      </a:lvl7pPr>
      <a:lvl8pPr marL="2805791" algn="l" defTabSz="801654" rtl="0" eaLnBrk="1" latinLnBrk="0" hangingPunct="1">
        <a:defRPr sz="1600" kern="1200">
          <a:solidFill>
            <a:schemeClr val="tx1"/>
          </a:solidFill>
          <a:latin typeface="+mn-lt"/>
          <a:ea typeface="+mn-ea"/>
          <a:cs typeface="+mn-cs"/>
        </a:defRPr>
      </a:lvl8pPr>
      <a:lvl9pPr marL="3206618" algn="l" defTabSz="80165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7.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image" Target="../media/image11.wmf"/><Relationship Id="rId12" Type="http://schemas.openxmlformats.org/officeDocument/2006/relationships/oleObject" Target="../embeddings/oleObject8.bin"/><Relationship Id="rId13"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image" Target="../media/image8.wmf"/><Relationship Id="rId6" Type="http://schemas.openxmlformats.org/officeDocument/2006/relationships/oleObject" Target="../embeddings/oleObject5.bin"/><Relationship Id="rId7" Type="http://schemas.openxmlformats.org/officeDocument/2006/relationships/image" Target="../media/image9.wmf"/><Relationship Id="rId8" Type="http://schemas.openxmlformats.org/officeDocument/2006/relationships/oleObject" Target="../embeddings/oleObject6.bin"/><Relationship Id="rId9" Type="http://schemas.openxmlformats.org/officeDocument/2006/relationships/image" Target="../media/image10.wmf"/><Relationship Id="rId10"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9.bin"/><Relationship Id="rId5" Type="http://schemas.openxmlformats.org/officeDocument/2006/relationships/image" Target="../media/image14.wmf"/><Relationship Id="rId6" Type="http://schemas.openxmlformats.org/officeDocument/2006/relationships/oleObject" Target="../embeddings/oleObject10.bin"/><Relationship Id="rId7" Type="http://schemas.openxmlformats.org/officeDocument/2006/relationships/image" Target="../media/image15.wmf"/><Relationship Id="rId8" Type="http://schemas.openxmlformats.org/officeDocument/2006/relationships/oleObject" Target="../embeddings/oleObject11.bin"/><Relationship Id="rId9" Type="http://schemas.openxmlformats.org/officeDocument/2006/relationships/image" Target="../media/image16.wmf"/><Relationship Id="rId10" Type="http://schemas.openxmlformats.org/officeDocument/2006/relationships/oleObject" Target="../embeddings/oleObject12.bin"/><Relationship Id="rId11" Type="http://schemas.openxmlformats.org/officeDocument/2006/relationships/image" Target="../media/image17.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image" Target="../media/image21.wmf"/><Relationship Id="rId12" Type="http://schemas.openxmlformats.org/officeDocument/2006/relationships/oleObject" Target="../embeddings/oleObject17.bin"/><Relationship Id="rId13" Type="http://schemas.openxmlformats.org/officeDocument/2006/relationships/image" Target="../media/image22.wmf"/><Relationship Id="rId14" Type="http://schemas.openxmlformats.org/officeDocument/2006/relationships/oleObject" Target="../embeddings/oleObject18.bin"/><Relationship Id="rId15" Type="http://schemas.openxmlformats.org/officeDocument/2006/relationships/image" Target="../media/image23.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16.xml"/><Relationship Id="rId4" Type="http://schemas.openxmlformats.org/officeDocument/2006/relationships/oleObject" Target="../embeddings/oleObject13.bin"/><Relationship Id="rId5" Type="http://schemas.openxmlformats.org/officeDocument/2006/relationships/image" Target="../media/image18.wmf"/><Relationship Id="rId6" Type="http://schemas.openxmlformats.org/officeDocument/2006/relationships/oleObject" Target="../embeddings/oleObject14.bin"/><Relationship Id="rId7" Type="http://schemas.openxmlformats.org/officeDocument/2006/relationships/image" Target="../media/image19.wmf"/><Relationship Id="rId8" Type="http://schemas.openxmlformats.org/officeDocument/2006/relationships/oleObject" Target="../embeddings/oleObject15.bin"/><Relationship Id="rId9" Type="http://schemas.openxmlformats.org/officeDocument/2006/relationships/image" Target="../media/image20.wmf"/><Relationship Id="rId10"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_____Microsoft_Excel_97-20041.xls"/><Relationship Id="rId5" Type="http://schemas.openxmlformats.org/officeDocument/2006/relationships/image" Target="../media/image24.emf"/><Relationship Id="rId6" Type="http://schemas.openxmlformats.org/officeDocument/2006/relationships/oleObject" Target="../embeddings/_____Microsoft_Excel_97-20042.xls"/><Relationship Id="rId7" Type="http://schemas.openxmlformats.org/officeDocument/2006/relationships/image" Target="../media/image2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9.bin"/><Relationship Id="rId5" Type="http://schemas.openxmlformats.org/officeDocument/2006/relationships/image" Target="../media/image26.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0.bin"/><Relationship Id="rId5" Type="http://schemas.openxmlformats.org/officeDocument/2006/relationships/image" Target="../media/image27.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8213" y="398849"/>
            <a:ext cx="8640960" cy="509370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ts val="3000"/>
              </a:lnSpc>
              <a:defRPr/>
            </a:pPr>
            <a:r>
              <a:rPr lang="ru-RU" sz="2000" dirty="0" smtClean="0">
                <a:latin typeface="Verdana" pitchFamily="34" charset="0"/>
              </a:rPr>
              <a:t>ЮЖНО-УРАЛЬСКИЙ ГОСУДАРСТВЕННЫЙ УНИВЕРСИТЕТ</a:t>
            </a:r>
          </a:p>
          <a:p>
            <a:pPr algn="ctr">
              <a:lnSpc>
                <a:spcPts val="3000"/>
              </a:lnSpc>
              <a:defRPr/>
            </a:pPr>
            <a:endParaRPr lang="ru-RU" sz="2000" b="1" dirty="0" smtClean="0">
              <a:latin typeface="Verdana" pitchFamily="34" charset="0"/>
            </a:endParaRPr>
          </a:p>
          <a:p>
            <a:pPr algn="ctr">
              <a:lnSpc>
                <a:spcPts val="3000"/>
              </a:lnSpc>
              <a:defRPr/>
            </a:pPr>
            <a:endParaRPr lang="ru-RU" sz="2000" b="1" dirty="0">
              <a:latin typeface="Verdana" pitchFamily="34" charset="0"/>
            </a:endParaRPr>
          </a:p>
          <a:p>
            <a:pPr algn="ctr">
              <a:lnSpc>
                <a:spcPts val="3000"/>
              </a:lnSpc>
              <a:defRPr/>
            </a:pPr>
            <a:r>
              <a:rPr lang="ru-RU" sz="2000" b="1" dirty="0" err="1" smtClean="0">
                <a:latin typeface="Verdana" pitchFamily="34" charset="0"/>
              </a:rPr>
              <a:t>Вернергольд</a:t>
            </a:r>
            <a:r>
              <a:rPr lang="ru-RU" sz="2000" b="1" dirty="0" smtClean="0">
                <a:latin typeface="Verdana" pitchFamily="34" charset="0"/>
              </a:rPr>
              <a:t> </a:t>
            </a:r>
            <a:r>
              <a:rPr lang="ru-RU" sz="2000" b="1" dirty="0">
                <a:latin typeface="Verdana" pitchFamily="34" charset="0"/>
              </a:rPr>
              <a:t>Александр Рудольфович</a:t>
            </a:r>
          </a:p>
          <a:p>
            <a:pPr algn="ctr">
              <a:lnSpc>
                <a:spcPts val="3000"/>
              </a:lnSpc>
              <a:defRPr/>
            </a:pPr>
            <a:endParaRPr lang="ru-RU" sz="2000" b="1" dirty="0">
              <a:latin typeface="Verdana" pitchFamily="34" charset="0"/>
            </a:endParaRPr>
          </a:p>
          <a:p>
            <a:pPr algn="ctr">
              <a:lnSpc>
                <a:spcPts val="3000"/>
              </a:lnSpc>
              <a:defRPr/>
            </a:pPr>
            <a:r>
              <a:rPr lang="ru-RU" sz="2000" b="1" dirty="0" smtClean="0">
                <a:latin typeface="Verdana" pitchFamily="34" charset="0"/>
              </a:rPr>
              <a:t>Методы </a:t>
            </a:r>
            <a:r>
              <a:rPr lang="ru-RU" sz="2000" b="1" dirty="0">
                <a:latin typeface="Verdana" pitchFamily="34" charset="0"/>
              </a:rPr>
              <a:t>и модели автоматизированного управления </a:t>
            </a:r>
          </a:p>
          <a:p>
            <a:pPr algn="ctr">
              <a:lnSpc>
                <a:spcPts val="3000"/>
              </a:lnSpc>
              <a:defRPr/>
            </a:pPr>
            <a:r>
              <a:rPr lang="ru-RU" sz="2000" b="1" dirty="0">
                <a:latin typeface="Verdana" pitchFamily="34" charset="0"/>
              </a:rPr>
              <a:t>эффективностью вельц-процессов </a:t>
            </a:r>
          </a:p>
          <a:p>
            <a:pPr algn="ctr">
              <a:lnSpc>
                <a:spcPts val="3000"/>
              </a:lnSpc>
              <a:defRPr/>
            </a:pPr>
            <a:endParaRPr lang="ru-RU" sz="2000" b="1" dirty="0">
              <a:latin typeface="Verdana" pitchFamily="34" charset="0"/>
            </a:endParaRPr>
          </a:p>
          <a:p>
            <a:pPr algn="ctr">
              <a:lnSpc>
                <a:spcPts val="3000"/>
              </a:lnSpc>
              <a:defRPr/>
            </a:pPr>
            <a:r>
              <a:rPr lang="ru-RU" sz="1500" dirty="0" smtClean="0">
                <a:latin typeface="Verdana" pitchFamily="34" charset="0"/>
              </a:rPr>
              <a:t>Специальность </a:t>
            </a:r>
            <a:r>
              <a:rPr lang="ru-RU" sz="1500" dirty="0">
                <a:latin typeface="Verdana" pitchFamily="34" charset="0"/>
              </a:rPr>
              <a:t>05.13.06 – «Автоматизация и управление технологическими процессами и производствами (промышленность)»</a:t>
            </a:r>
          </a:p>
          <a:p>
            <a:pPr algn="ctr">
              <a:lnSpc>
                <a:spcPts val="3000"/>
              </a:lnSpc>
              <a:defRPr/>
            </a:pPr>
            <a:r>
              <a:rPr lang="ru-RU" sz="2000" dirty="0">
                <a:latin typeface="Verdana" pitchFamily="34" charset="0"/>
              </a:rPr>
              <a:t> </a:t>
            </a:r>
          </a:p>
          <a:p>
            <a:pPr algn="ctr">
              <a:lnSpc>
                <a:spcPts val="3000"/>
              </a:lnSpc>
              <a:defRPr/>
            </a:pPr>
            <a:r>
              <a:rPr lang="ru-RU" sz="1700" dirty="0" smtClean="0">
                <a:latin typeface="Verdana" pitchFamily="34" charset="0"/>
              </a:rPr>
              <a:t>Научный </a:t>
            </a:r>
            <a:r>
              <a:rPr lang="ru-RU" sz="1700" dirty="0">
                <a:latin typeface="Verdana" pitchFamily="34" charset="0"/>
              </a:rPr>
              <a:t>руководитель – доктор технических наук, профессор</a:t>
            </a:r>
          </a:p>
          <a:p>
            <a:pPr algn="ctr">
              <a:lnSpc>
                <a:spcPts val="3000"/>
              </a:lnSpc>
              <a:defRPr/>
            </a:pPr>
            <a:r>
              <a:rPr lang="ru-RU" sz="1700" dirty="0">
                <a:latin typeface="Verdana" pitchFamily="34" charset="0"/>
              </a:rPr>
              <a:t>	         </a:t>
            </a:r>
            <a:r>
              <a:rPr lang="ru-RU" sz="1700" dirty="0" smtClean="0">
                <a:latin typeface="Verdana" pitchFamily="34" charset="0"/>
              </a:rPr>
              <a:t> Казаринов </a:t>
            </a:r>
            <a:r>
              <a:rPr lang="ru-RU" sz="1700" dirty="0">
                <a:latin typeface="Verdana" pitchFamily="34" charset="0"/>
              </a:rPr>
              <a:t>Лев Сергеевич</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4294967295"/>
          </p:nvPr>
        </p:nvSpPr>
        <p:spPr bwMode="auto">
          <a:xfrm>
            <a:off x="8462963" y="6426795"/>
            <a:ext cx="149225"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CC9F84A2-4C11-4C08-9153-8D5DEB212D2B}" type="slidenum">
              <a:rPr lang="en-US" altLang="ru-RU" sz="1700">
                <a:solidFill>
                  <a:srgbClr val="004F9F"/>
                </a:solidFill>
                <a:latin typeface="Verdana" panose="020B0604030504040204" pitchFamily="34" charset="0"/>
                <a:sym typeface="Verdana" panose="020B0604030504040204" pitchFamily="34" charset="0"/>
              </a:rPr>
              <a:pPr eaLnBrk="1" hangingPunct="1"/>
              <a:t>10</a:t>
            </a:fld>
            <a:endParaRPr lang="en-US" altLang="ru-RU" sz="1700" dirty="0">
              <a:solidFill>
                <a:srgbClr val="004F9F"/>
              </a:solidFill>
              <a:latin typeface="Verdana" panose="020B0604030504040204" pitchFamily="34" charset="0"/>
              <a:sym typeface="Verdana" panose="020B0604030504040204" pitchFamily="34" charset="0"/>
            </a:endParaRPr>
          </a:p>
        </p:txBody>
      </p:sp>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rPr>
              <a:t>Характеристики и предписания действий оператора </a:t>
            </a:r>
          </a:p>
          <a:p>
            <a:pPr algn="ctr" eaLnBrk="1" hangingPunct="1"/>
            <a:r>
              <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rPr>
              <a:t>при нахождении процесса в областях II, III</a:t>
            </a: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6" name="Rectangle 7"/>
          <p:cNvSpPr>
            <a:spLocks noChangeArrowheads="1"/>
          </p:cNvSpPr>
          <p:nvPr/>
        </p:nvSpPr>
        <p:spPr bwMode="auto">
          <a:xfrm>
            <a:off x="1012774" y="1547315"/>
            <a:ext cx="13051219" cy="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1" name="Таблица 10"/>
          <p:cNvGraphicFramePr>
            <a:graphicFrameLocks noGrp="1"/>
          </p:cNvGraphicFramePr>
          <p:nvPr>
            <p:extLst>
              <p:ext uri="{D42A27DB-BD31-4B8C-83A1-F6EECF244321}">
                <p14:modId xmlns:p14="http://schemas.microsoft.com/office/powerpoint/2010/main" val="4186189124"/>
              </p:ext>
            </p:extLst>
          </p:nvPr>
        </p:nvGraphicFramePr>
        <p:xfrm>
          <a:off x="251520" y="1044847"/>
          <a:ext cx="8677111" cy="4328369"/>
        </p:xfrm>
        <a:graphic>
          <a:graphicData uri="http://schemas.openxmlformats.org/drawingml/2006/table">
            <a:tbl>
              <a:tblPr>
                <a:tableStyleId>{5C22544A-7EE6-4342-B048-85BDC9FD1C3A}</a:tableStyleId>
              </a:tblPr>
              <a:tblGrid>
                <a:gridCol w="1656184"/>
                <a:gridCol w="2377563"/>
                <a:gridCol w="4643364"/>
              </a:tblGrid>
              <a:tr h="4328369">
                <a:tc>
                  <a:txBody>
                    <a:bodyPr/>
                    <a:lstStyle/>
                    <a:p>
                      <a:pPr marL="0" indent="0" algn="l">
                        <a:lnSpc>
                          <a:spcPts val="2000"/>
                        </a:lnSpc>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Материал в печи не перекатывается, а «плывет», не сходит с разгрузочного конца печи. Температура в верхней головке печи нормальная.</a:t>
                      </a:r>
                    </a:p>
                  </a:txBody>
                  <a:tcPr marL="43180" marR="43180" marT="0" marB="0"/>
                </a:tc>
                <a:tc>
                  <a:txBody>
                    <a:bodyPr/>
                    <a:lstStyle/>
                    <a:p>
                      <a:pPr marL="0" indent="0" algn="l">
                        <a:lnSpc>
                          <a:spcPts val="2000"/>
                        </a:lnSpc>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Недостаток коксовой мелочи в шихте.</a:t>
                      </a:r>
                    </a:p>
                    <a:p>
                      <a:pPr marL="0" indent="0" algn="l">
                        <a:lnSpc>
                          <a:spcPts val="2000"/>
                        </a:lnSpc>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Недостаток флюсового известняка в шихте при повышенном содержании кремнезема.</a:t>
                      </a:r>
                    </a:p>
                    <a:p>
                      <a:pPr marL="0" indent="0" algn="l">
                        <a:lnSpc>
                          <a:spcPts val="2000"/>
                        </a:lnSpc>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Избыток песка в шихте (при его использовании).</a:t>
                      </a:r>
                    </a:p>
                    <a:p>
                      <a:pPr marL="0" indent="0" algn="l">
                        <a:lnSpc>
                          <a:spcPts val="2000"/>
                        </a:lnSpc>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Избыток сернистых соединений в шихте.</a:t>
                      </a:r>
                    </a:p>
                    <a:p>
                      <a:pPr marL="0" indent="0" algn="l">
                        <a:lnSpc>
                          <a:spcPts val="2000"/>
                        </a:lnSpc>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Избыток свинца в шихте.</a:t>
                      </a:r>
                    </a:p>
                    <a:p>
                      <a:pPr marL="0" indent="0" algn="l">
                        <a:lnSpc>
                          <a:spcPts val="2000"/>
                        </a:lnSpc>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Локальный перегрев шихты.</a:t>
                      </a:r>
                    </a:p>
                  </a:txBody>
                  <a:tcPr marL="43180" marR="43180" marT="0" marB="0"/>
                </a:tc>
                <a:tc>
                  <a:txBody>
                    <a:bodyPr/>
                    <a:lstStyle/>
                    <a:p>
                      <a:pPr marL="0" indent="0" algn="l">
                        <a:lnSpc>
                          <a:spcPts val="2000"/>
                        </a:lnSpc>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Увеличить загрузку коксовой мелочи в печь, уменьшить подачу принудительного дутья. Скорректировать состав шихты, приготовляемой для следующей загрузки.</a:t>
                      </a:r>
                    </a:p>
                    <a:p>
                      <a:pPr marL="0" indent="0" algn="l">
                        <a:lnSpc>
                          <a:spcPts val="2000"/>
                        </a:lnSpc>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В аварийной ситуации образования «ванны» прекратить подогрев печи газом и снизить подачу принудительного воздушного дутья. Прекратить подачу дутья на материал и снизить до минимума разрежение.</a:t>
                      </a:r>
                    </a:p>
                    <a:p>
                      <a:pPr marL="0" indent="0" algn="l">
                        <a:lnSpc>
                          <a:spcPts val="2000"/>
                        </a:lnSpc>
                        <a:spcAft>
                          <a:spcPts val="0"/>
                        </a:spcAft>
                      </a:pPr>
                      <a:r>
                        <a:rPr lang="ru-RU" sz="1300" dirty="0">
                          <a:effectLst/>
                          <a:latin typeface="Verdana" panose="020B0604030504040204" pitchFamily="34" charset="0"/>
                          <a:ea typeface="Verdana" panose="020B0604030504040204" pitchFamily="34" charset="0"/>
                          <a:cs typeface="Verdana" panose="020B0604030504040204" pitchFamily="34" charset="0"/>
                        </a:rPr>
                        <a:t>При охлаждении материала до увеличения вязкости и начала «сворачивания» скорость вращения печи уменьшить до минимальной, загрузку прекратить. Материал разогревать, направив на него газовую горелку. После образования «вязких» комков шихты включить основной привод печи, дать минимальную загрузку, газовую горелку направить вдоль оси печи.</a:t>
                      </a:r>
                    </a:p>
                  </a:txBody>
                  <a:tcPr marL="43180" marR="43180" marT="0" marB="0"/>
                </a:tc>
              </a:tr>
            </a:tbl>
          </a:graphicData>
        </a:graphic>
      </p:graphicFrame>
    </p:spTree>
    <p:extLst>
      <p:ext uri="{BB962C8B-B14F-4D97-AF65-F5344CB8AC3E}">
        <p14:creationId xmlns:p14="http://schemas.microsoft.com/office/powerpoint/2010/main" val="27432450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4294967295"/>
          </p:nvPr>
        </p:nvSpPr>
        <p:spPr bwMode="auto">
          <a:xfrm>
            <a:off x="8462963" y="6426795"/>
            <a:ext cx="149225"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CC9F84A2-4C11-4C08-9153-8D5DEB212D2B}" type="slidenum">
              <a:rPr lang="en-US" altLang="ru-RU" sz="1700">
                <a:solidFill>
                  <a:srgbClr val="004F9F"/>
                </a:solidFill>
                <a:latin typeface="Verdana" panose="020B0604030504040204" pitchFamily="34" charset="0"/>
                <a:sym typeface="Verdana" panose="020B0604030504040204" pitchFamily="34" charset="0"/>
              </a:rPr>
              <a:pPr eaLnBrk="1" hangingPunct="1"/>
              <a:t>11</a:t>
            </a:fld>
            <a:endParaRPr lang="en-US" altLang="ru-RU" sz="1700" dirty="0">
              <a:solidFill>
                <a:srgbClr val="004F9F"/>
              </a:solidFill>
              <a:latin typeface="Verdana" panose="020B0604030504040204" pitchFamily="34" charset="0"/>
              <a:sym typeface="Verdana" panose="020B0604030504040204" pitchFamily="34" charset="0"/>
            </a:endParaRPr>
          </a:p>
        </p:txBody>
      </p:sp>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b="1" dirty="0">
                <a:solidFill>
                  <a:srgbClr val="004F9F"/>
                </a:solidFill>
                <a:latin typeface="Verdana" panose="020B0604030504040204" pitchFamily="34" charset="0"/>
                <a:ea typeface="Verdana" panose="020B0604030504040204" pitchFamily="34" charset="0"/>
                <a:cs typeface="Verdana" panose="020B0604030504040204" pitchFamily="34" charset="0"/>
              </a:rPr>
              <a:t>Идентификация экстремальных </a:t>
            </a:r>
            <a:r>
              <a:rPr lang="ru-RU" altLang="ru-RU"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характеристик вельц-печи</a:t>
            </a:r>
            <a:endParaRPr lang="ru-RU" altLang="ru-RU" b="1" dirty="0">
              <a:solidFill>
                <a:srgbClr val="004F9F"/>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6" name="Rectangle 7"/>
          <p:cNvSpPr>
            <a:spLocks noChangeArrowheads="1"/>
          </p:cNvSpPr>
          <p:nvPr/>
        </p:nvSpPr>
        <p:spPr bwMode="auto">
          <a:xfrm>
            <a:off x="1012774" y="1547315"/>
            <a:ext cx="13051219" cy="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323528" y="1268760"/>
            <a:ext cx="8640960" cy="698589"/>
          </a:xfrm>
          <a:prstGeom prst="rect">
            <a:avLst/>
          </a:prstGeom>
        </p:spPr>
        <p:txBody>
          <a:bodyPr wrap="square">
            <a:spAutoFit/>
          </a:bodyPr>
          <a:lstStyle/>
          <a:p>
            <a:pPr indent="352425" algn="just">
              <a:lnSpc>
                <a:spcPts val="2500"/>
              </a:lnSpc>
            </a:pPr>
            <a:r>
              <a:rPr lang="ru-RU" sz="1700" dirty="0">
                <a:latin typeface="Verdana" panose="020B0604030504040204" pitchFamily="34" charset="0"/>
                <a:ea typeface="Verdana" panose="020B0604030504040204" pitchFamily="34" charset="0"/>
                <a:cs typeface="Verdana" panose="020B0604030504040204" pitchFamily="34" charset="0"/>
              </a:rPr>
              <a:t>Аналитическая форма записи зависимости объема производимой вельц-окиси от объема подаваемого дутья и расхода коксовой мелочи</a:t>
            </a:r>
          </a:p>
        </p:txBody>
      </p:sp>
      <p:graphicFrame>
        <p:nvGraphicFramePr>
          <p:cNvPr id="14" name="Объект 13"/>
          <p:cNvGraphicFramePr>
            <a:graphicFrameLocks noChangeAspect="1"/>
          </p:cNvGraphicFramePr>
          <p:nvPr>
            <p:extLst>
              <p:ext uri="{D42A27DB-BD31-4B8C-83A1-F6EECF244321}">
                <p14:modId xmlns:p14="http://schemas.microsoft.com/office/powerpoint/2010/main" val="2518313601"/>
              </p:ext>
            </p:extLst>
          </p:nvPr>
        </p:nvGraphicFramePr>
        <p:xfrm>
          <a:off x="2267744" y="2924944"/>
          <a:ext cx="5492750" cy="544512"/>
        </p:xfrm>
        <a:graphic>
          <a:graphicData uri="http://schemas.openxmlformats.org/presentationml/2006/ole">
            <mc:AlternateContent xmlns:mc="http://schemas.openxmlformats.org/markup-compatibility/2006">
              <mc:Choice xmlns:v="urn:schemas-microsoft-com:vml" Requires="v">
                <p:oleObj spid="_x0000_s6261" name="Equation" r:id="rId4" imgW="4012920" imgH="393480" progId="">
                  <p:embed/>
                </p:oleObj>
              </mc:Choice>
              <mc:Fallback>
                <p:oleObj name="Equation" r:id="rId4" imgW="4012920" imgH="393480" progId="">
                  <p:embed/>
                  <p:pic>
                    <p:nvPicPr>
                      <p:cNvPr id="0" name="Picture 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924944"/>
                        <a:ext cx="5492750"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5"/>
          <p:cNvSpPr>
            <a:spLocks noChangeArrowheads="1"/>
          </p:cNvSpPr>
          <p:nvPr/>
        </p:nvSpPr>
        <p:spPr bwMode="auto">
          <a:xfrm>
            <a:off x="251520" y="3745632"/>
            <a:ext cx="862789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ru-RU" i="1" dirty="0" smtClean="0">
                <a:latin typeface="Times New Roman" panose="02020603050405020304" pitchFamily="18" charset="0"/>
                <a:ea typeface="Verdana" panose="020B0604030504040204" pitchFamily="34" charset="0"/>
                <a:cs typeface="Times New Roman" panose="02020603050405020304" pitchFamily="18" charset="0"/>
              </a:rPr>
              <a:t>а</a:t>
            </a:r>
            <a:r>
              <a:rPr lang="en-US" sz="1500" i="1" baseline="-25000" dirty="0" err="1">
                <a:latin typeface="Verdana" panose="020B0604030504040204" pitchFamily="34" charset="0"/>
                <a:ea typeface="Verdana" panose="020B0604030504040204" pitchFamily="34" charset="0"/>
                <a:cs typeface="Verdana" panose="020B0604030504040204" pitchFamily="34" charset="0"/>
              </a:rPr>
              <a:t>i</a:t>
            </a:r>
            <a:r>
              <a:rPr lang="en-US" sz="1500" dirty="0">
                <a:latin typeface="Verdana" panose="020B0604030504040204" pitchFamily="34" charset="0"/>
                <a:ea typeface="Verdana" panose="020B0604030504040204" pitchFamily="34" charset="0"/>
                <a:cs typeface="Verdana" panose="020B0604030504040204" pitchFamily="34" charset="0"/>
              </a:rPr>
              <a:t> </a:t>
            </a:r>
            <a:r>
              <a:rPr lang="ru-RU" sz="1500" dirty="0">
                <a:latin typeface="Verdana" panose="020B0604030504040204" pitchFamily="34" charset="0"/>
                <a:ea typeface="Verdana" panose="020B0604030504040204" pitchFamily="34" charset="0"/>
                <a:cs typeface="Verdana" panose="020B0604030504040204" pitchFamily="34" charset="0"/>
              </a:rPr>
              <a:t>– искомые структурные параметры </a:t>
            </a:r>
            <a:r>
              <a:rPr lang="ru-RU" sz="1500" dirty="0" smtClean="0">
                <a:latin typeface="Verdana" panose="020B0604030504040204" pitchFamily="34" charset="0"/>
                <a:ea typeface="Verdana" panose="020B0604030504040204" pitchFamily="34" charset="0"/>
                <a:cs typeface="Verdana" panose="020B0604030504040204" pitchFamily="34" charset="0"/>
              </a:rPr>
              <a:t>зависимости, для нахождения которых можно применить метод Ньютона для решения нелинейного уравнения</a:t>
            </a:r>
            <a:endParaRPr lang="ru-RU" sz="15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0"/>
          <p:cNvSpPr>
            <a:spLocks noChangeArrowheads="1"/>
          </p:cNvSpPr>
          <p:nvPr/>
        </p:nvSpPr>
        <p:spPr bwMode="auto">
          <a:xfrm>
            <a:off x="2136791" y="3924514"/>
            <a:ext cx="9952694" cy="5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5529935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4294967295"/>
          </p:nvPr>
        </p:nvSpPr>
        <p:spPr bwMode="auto">
          <a:xfrm>
            <a:off x="8244408" y="6426795"/>
            <a:ext cx="655617" cy="1721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CC9F84A2-4C11-4C08-9153-8D5DEB212D2B}" type="slidenum">
              <a:rPr lang="en-US" altLang="ru-RU" sz="1700">
                <a:solidFill>
                  <a:srgbClr val="004F9F"/>
                </a:solidFill>
                <a:latin typeface="Verdana" panose="020B0604030504040204" pitchFamily="34" charset="0"/>
                <a:sym typeface="Verdana" panose="020B0604030504040204" pitchFamily="34" charset="0"/>
              </a:rPr>
              <a:pPr eaLnBrk="1" hangingPunct="1"/>
              <a:t>12</a:t>
            </a:fld>
            <a:endParaRPr lang="en-US" altLang="ru-RU" sz="1700" dirty="0">
              <a:solidFill>
                <a:srgbClr val="004F9F"/>
              </a:solidFill>
              <a:latin typeface="Verdana" panose="020B0604030504040204" pitchFamily="34" charset="0"/>
              <a:sym typeface="Verdana" panose="020B0604030504040204" pitchFamily="34" charset="0"/>
            </a:endParaRPr>
          </a:p>
        </p:txBody>
      </p:sp>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6" name="Rectangle 7"/>
          <p:cNvSpPr>
            <a:spLocks noChangeArrowheads="1"/>
          </p:cNvSpPr>
          <p:nvPr/>
        </p:nvSpPr>
        <p:spPr bwMode="auto">
          <a:xfrm>
            <a:off x="1012774" y="1547315"/>
            <a:ext cx="13051219" cy="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251520" y="764704"/>
            <a:ext cx="8640960" cy="695960"/>
          </a:xfrm>
          <a:prstGeom prst="rect">
            <a:avLst/>
          </a:prstGeom>
        </p:spPr>
        <p:txBody>
          <a:bodyPr wrap="square">
            <a:spAutoFit/>
          </a:bodyPr>
          <a:lstStyle/>
          <a:p>
            <a:pPr>
              <a:lnSpc>
                <a:spcPts val="2500"/>
              </a:lnSpc>
            </a:pPr>
            <a:r>
              <a:rPr lang="ru-RU" sz="1500" dirty="0">
                <a:latin typeface="Verdana" panose="020B0604030504040204" pitchFamily="34" charset="0"/>
                <a:ea typeface="Verdana" panose="020B0604030504040204" pitchFamily="34" charset="0"/>
                <a:cs typeface="Verdana" panose="020B0604030504040204" pitchFamily="34" charset="0"/>
              </a:rPr>
              <a:t>1</a:t>
            </a:r>
            <a:r>
              <a:rPr lang="ru-RU" sz="1500" baseline="30000" dirty="0">
                <a:latin typeface="Verdana" panose="020B0604030504040204" pitchFamily="34" charset="0"/>
                <a:ea typeface="Verdana" panose="020B0604030504040204" pitchFamily="34" charset="0"/>
                <a:cs typeface="Verdana" panose="020B0604030504040204" pitchFamily="34" charset="0"/>
              </a:rPr>
              <a:t>0</a:t>
            </a:r>
            <a:r>
              <a:rPr lang="ru-RU" sz="1500" dirty="0">
                <a:latin typeface="Verdana" panose="020B0604030504040204" pitchFamily="34" charset="0"/>
                <a:ea typeface="Verdana" panose="020B0604030504040204" pitchFamily="34" charset="0"/>
                <a:cs typeface="Verdana" panose="020B0604030504040204" pitchFamily="34" charset="0"/>
              </a:rPr>
              <a:t>. Удержание дутья на траектории крутого восхождения:</a:t>
            </a:r>
          </a:p>
          <a:p>
            <a:pPr marL="285750" indent="-285750">
              <a:lnSpc>
                <a:spcPts val="2500"/>
              </a:lnSpc>
              <a:buFont typeface="Verdana" panose="020B0604030504040204" pitchFamily="34" charset="0"/>
              <a:buChar char="–"/>
            </a:pPr>
            <a:r>
              <a:rPr lang="ru-RU" sz="1500" dirty="0">
                <a:latin typeface="Verdana" panose="020B0604030504040204" pitchFamily="34" charset="0"/>
                <a:ea typeface="Verdana" panose="020B0604030504040204" pitchFamily="34" charset="0"/>
                <a:cs typeface="Verdana" panose="020B0604030504040204" pitchFamily="34" charset="0"/>
              </a:rPr>
              <a:t>увеличить подачу дутья в случае, если</a:t>
            </a:r>
          </a:p>
        </p:txBody>
      </p:sp>
      <p:sp>
        <p:nvSpPr>
          <p:cNvPr id="25" name="Rectangle 5"/>
          <p:cNvSpPr>
            <a:spLocks noChangeArrowheads="1"/>
          </p:cNvSpPr>
          <p:nvPr/>
        </p:nvSpPr>
        <p:spPr bwMode="auto">
          <a:xfrm>
            <a:off x="8346761" y="1576678"/>
            <a:ext cx="54571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ru-RU" sz="1500" dirty="0" smtClean="0">
                <a:latin typeface="Verdana" panose="020B0604030504040204" pitchFamily="34" charset="0"/>
                <a:ea typeface="Verdana" panose="020B0604030504040204" pitchFamily="34" charset="0"/>
                <a:cs typeface="Verdana" panose="020B0604030504040204" pitchFamily="34" charset="0"/>
              </a:rPr>
              <a:t>(6)</a:t>
            </a:r>
          </a:p>
        </p:txBody>
      </p:sp>
      <p:sp>
        <p:nvSpPr>
          <p:cNvPr id="19"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b="1" dirty="0">
                <a:solidFill>
                  <a:srgbClr val="004F9F"/>
                </a:solidFill>
                <a:latin typeface="Verdana" panose="020B0604030504040204" pitchFamily="34" charset="0"/>
                <a:ea typeface="Verdana" panose="020B0604030504040204" pitchFamily="34" charset="0"/>
                <a:cs typeface="Verdana" panose="020B0604030504040204" pitchFamily="34" charset="0"/>
              </a:rPr>
              <a:t>Процедура оптимизации режима вельц-процесса</a:t>
            </a:r>
            <a:endParaRPr lang="ru-RU" altLang="ru-RU" sz="1300" b="1" dirty="0">
              <a:solidFill>
                <a:srgbClr val="004F9F"/>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7"/>
          <p:cNvSpPr>
            <a:spLocks noChangeArrowheads="1"/>
          </p:cNvSpPr>
          <p:nvPr/>
        </p:nvSpPr>
        <p:spPr bwMode="auto">
          <a:xfrm>
            <a:off x="3275856" y="1567337"/>
            <a:ext cx="98214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5" name="Rectangle 5"/>
          <p:cNvSpPr>
            <a:spLocks noChangeArrowheads="1"/>
          </p:cNvSpPr>
          <p:nvPr/>
        </p:nvSpPr>
        <p:spPr bwMode="auto">
          <a:xfrm>
            <a:off x="3851920" y="19796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Объект 9"/>
          <p:cNvGraphicFramePr>
            <a:graphicFrameLocks noChangeAspect="1"/>
          </p:cNvGraphicFramePr>
          <p:nvPr>
            <p:extLst>
              <p:ext uri="{D42A27DB-BD31-4B8C-83A1-F6EECF244321}">
                <p14:modId xmlns:p14="http://schemas.microsoft.com/office/powerpoint/2010/main" val="1793596440"/>
              </p:ext>
            </p:extLst>
          </p:nvPr>
        </p:nvGraphicFramePr>
        <p:xfrm>
          <a:off x="4087813" y="1455255"/>
          <a:ext cx="916235" cy="677601"/>
        </p:xfrm>
        <a:graphic>
          <a:graphicData uri="http://schemas.openxmlformats.org/presentationml/2006/ole">
            <mc:AlternateContent xmlns:mc="http://schemas.openxmlformats.org/markup-compatibility/2006">
              <mc:Choice xmlns:v="urn:schemas-microsoft-com:vml" Requires="v">
                <p:oleObj spid="_x0000_s9358" name="Equation" r:id="rId4" imgW="672840" imgH="495000" progId="">
                  <p:embed/>
                </p:oleObj>
              </mc:Choice>
              <mc:Fallback>
                <p:oleObj name="Equation" r:id="rId4" imgW="672840" imgH="495000" progId="">
                  <p:embed/>
                  <p:pic>
                    <p:nvPicPr>
                      <p:cNvPr id="0" name="Picture 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813" y="1455255"/>
                        <a:ext cx="916235" cy="677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Прямоугольник 10"/>
          <p:cNvSpPr/>
          <p:nvPr/>
        </p:nvSpPr>
        <p:spPr>
          <a:xfrm>
            <a:off x="263721" y="2060848"/>
            <a:ext cx="8670421" cy="386901"/>
          </a:xfrm>
          <a:prstGeom prst="rect">
            <a:avLst/>
          </a:prstGeom>
        </p:spPr>
        <p:txBody>
          <a:bodyPr wrap="square">
            <a:spAutoFit/>
          </a:bodyPr>
          <a:lstStyle/>
          <a:p>
            <a:pPr marL="342900" lvl="0" indent="-342900">
              <a:lnSpc>
                <a:spcPts val="2500"/>
              </a:lnSpc>
              <a:buFont typeface="Times New Roman" panose="02020603050405020304" pitchFamily="18" charset="0"/>
              <a:buChar char="–"/>
              <a:tabLst>
                <a:tab pos="540385" algn="l"/>
              </a:tabLst>
            </a:pPr>
            <a:r>
              <a:rPr lang="ru-RU" sz="1500" dirty="0">
                <a:latin typeface="Verdana" panose="020B0604030504040204" pitchFamily="34" charset="0"/>
                <a:ea typeface="Verdana" panose="020B0604030504040204" pitchFamily="34" charset="0"/>
                <a:cs typeface="Verdana" panose="020B0604030504040204" pitchFamily="34" charset="0"/>
              </a:rPr>
              <a:t>уменьшить подачу дутья в случае, если </a:t>
            </a:r>
          </a:p>
        </p:txBody>
      </p:sp>
      <p:graphicFrame>
        <p:nvGraphicFramePr>
          <p:cNvPr id="14" name="Объект 13"/>
          <p:cNvGraphicFramePr>
            <a:graphicFrameLocks noChangeAspect="1"/>
          </p:cNvGraphicFramePr>
          <p:nvPr>
            <p:extLst>
              <p:ext uri="{D42A27DB-BD31-4B8C-83A1-F6EECF244321}">
                <p14:modId xmlns:p14="http://schemas.microsoft.com/office/powerpoint/2010/main" val="3532162275"/>
              </p:ext>
            </p:extLst>
          </p:nvPr>
        </p:nvGraphicFramePr>
        <p:xfrm>
          <a:off x="4114800" y="2420888"/>
          <a:ext cx="889248" cy="671504"/>
        </p:xfrm>
        <a:graphic>
          <a:graphicData uri="http://schemas.openxmlformats.org/presentationml/2006/ole">
            <mc:AlternateContent xmlns:mc="http://schemas.openxmlformats.org/markup-compatibility/2006">
              <mc:Choice xmlns:v="urn:schemas-microsoft-com:vml" Requires="v">
                <p:oleObj spid="_x0000_s9359" name="Equation" r:id="rId6" imgW="660240" imgH="495000" progId="">
                  <p:embed/>
                </p:oleObj>
              </mc:Choice>
              <mc:Fallback>
                <p:oleObj name="Equation" r:id="rId6" imgW="660240" imgH="495000" progId="">
                  <p:embed/>
                  <p:pic>
                    <p:nvPicPr>
                      <p:cNvPr id="0" name="Picture 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2420888"/>
                        <a:ext cx="889248" cy="6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5"/>
          <p:cNvSpPr>
            <a:spLocks noChangeArrowheads="1"/>
          </p:cNvSpPr>
          <p:nvPr/>
        </p:nvSpPr>
        <p:spPr bwMode="auto">
          <a:xfrm>
            <a:off x="8354306" y="2545508"/>
            <a:ext cx="54571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ru-RU" sz="1500" dirty="0" smtClean="0">
                <a:latin typeface="Verdana" panose="020B0604030504040204" pitchFamily="34" charset="0"/>
                <a:ea typeface="Verdana" panose="020B0604030504040204" pitchFamily="34" charset="0"/>
                <a:cs typeface="Verdana" panose="020B0604030504040204" pitchFamily="34" charset="0"/>
              </a:rPr>
              <a:t>(7)</a:t>
            </a:r>
          </a:p>
        </p:txBody>
      </p:sp>
      <p:sp>
        <p:nvSpPr>
          <p:cNvPr id="15" name="Прямоугольник 14"/>
          <p:cNvSpPr/>
          <p:nvPr/>
        </p:nvSpPr>
        <p:spPr>
          <a:xfrm>
            <a:off x="251520" y="3021072"/>
            <a:ext cx="8640960" cy="695960"/>
          </a:xfrm>
          <a:prstGeom prst="rect">
            <a:avLst/>
          </a:prstGeom>
        </p:spPr>
        <p:txBody>
          <a:bodyPr wrap="square">
            <a:spAutoFit/>
          </a:bodyPr>
          <a:lstStyle/>
          <a:p>
            <a:pPr marL="354013" indent="-354013" algn="just">
              <a:lnSpc>
                <a:spcPts val="2500"/>
              </a:lnSpc>
            </a:pPr>
            <a:r>
              <a:rPr lang="ru-RU" sz="1500" dirty="0" smtClean="0">
                <a:latin typeface="Verdana" panose="020B0604030504040204" pitchFamily="34" charset="0"/>
                <a:ea typeface="Verdana" panose="020B0604030504040204" pitchFamily="34" charset="0"/>
                <a:cs typeface="Verdana" panose="020B0604030504040204" pitchFamily="34" charset="0"/>
              </a:rPr>
              <a:t>2</a:t>
            </a:r>
            <a:r>
              <a:rPr lang="ru-RU" sz="1500" baseline="30000" dirty="0" smtClean="0">
                <a:latin typeface="Verdana" panose="020B0604030504040204" pitchFamily="34" charset="0"/>
                <a:ea typeface="Verdana" panose="020B0604030504040204" pitchFamily="34" charset="0"/>
                <a:cs typeface="Verdana" panose="020B0604030504040204" pitchFamily="34" charset="0"/>
              </a:rPr>
              <a:t>0</a:t>
            </a:r>
            <a:r>
              <a:rPr lang="ru-RU" sz="1500" dirty="0">
                <a:latin typeface="Verdana" panose="020B0604030504040204" pitchFamily="34" charset="0"/>
                <a:ea typeface="Verdana" panose="020B0604030504040204" pitchFamily="34" charset="0"/>
                <a:cs typeface="Verdana" panose="020B0604030504040204" pitchFamily="34" charset="0"/>
              </a:rPr>
              <a:t>.</a:t>
            </a:r>
            <a:r>
              <a:rPr lang="ru-RU" sz="1500" dirty="0" smtClean="0">
                <a:latin typeface="Verdana" panose="020B0604030504040204" pitchFamily="34" charset="0"/>
                <a:ea typeface="Verdana" panose="020B0604030504040204" pitchFamily="34" charset="0"/>
                <a:cs typeface="Verdana" panose="020B0604030504040204" pitchFamily="34" charset="0"/>
              </a:rPr>
              <a:t> </a:t>
            </a:r>
            <a:r>
              <a:rPr lang="ru-RU" sz="1500" dirty="0">
                <a:latin typeface="Verdana" panose="020B0604030504040204" pitchFamily="34" charset="0"/>
                <a:ea typeface="Verdana" panose="020B0604030504040204" pitchFamily="34" charset="0"/>
                <a:cs typeface="Verdana" panose="020B0604030504040204" pitchFamily="34" charset="0"/>
              </a:rPr>
              <a:t>Движение по траектории крутого восхождения: увеличить подачу дутья и расход коксовой мелочи, если</a:t>
            </a:r>
          </a:p>
        </p:txBody>
      </p:sp>
      <p:sp>
        <p:nvSpPr>
          <p:cNvPr id="16" name="Rectangle 19"/>
          <p:cNvSpPr>
            <a:spLocks noChangeArrowheads="1"/>
          </p:cNvSpPr>
          <p:nvPr/>
        </p:nvSpPr>
        <p:spPr bwMode="auto">
          <a:xfrm>
            <a:off x="3635896" y="4308290"/>
            <a:ext cx="97428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7" name="Объект 16"/>
          <p:cNvGraphicFramePr>
            <a:graphicFrameLocks noChangeAspect="1"/>
          </p:cNvGraphicFramePr>
          <p:nvPr>
            <p:extLst>
              <p:ext uri="{D42A27DB-BD31-4B8C-83A1-F6EECF244321}">
                <p14:modId xmlns:p14="http://schemas.microsoft.com/office/powerpoint/2010/main" val="2117515937"/>
              </p:ext>
            </p:extLst>
          </p:nvPr>
        </p:nvGraphicFramePr>
        <p:xfrm>
          <a:off x="3635897" y="3717032"/>
          <a:ext cx="1869167" cy="689961"/>
        </p:xfrm>
        <a:graphic>
          <a:graphicData uri="http://schemas.openxmlformats.org/presentationml/2006/ole">
            <mc:AlternateContent xmlns:mc="http://schemas.openxmlformats.org/markup-compatibility/2006">
              <mc:Choice xmlns:v="urn:schemas-microsoft-com:vml" Requires="v">
                <p:oleObj spid="_x0000_s9360" name="Equation" r:id="rId8" imgW="1422400" imgH="520700" progId="">
                  <p:embed/>
                </p:oleObj>
              </mc:Choice>
              <mc:Fallback>
                <p:oleObj name="Equation" r:id="rId8" imgW="1422400" imgH="520700" progId="">
                  <p:embed/>
                  <p:pic>
                    <p:nvPicPr>
                      <p:cNvPr id="0" name="Picture 1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897" y="3717032"/>
                        <a:ext cx="1869167" cy="6899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5"/>
          <p:cNvSpPr>
            <a:spLocks noChangeArrowheads="1"/>
          </p:cNvSpPr>
          <p:nvPr/>
        </p:nvSpPr>
        <p:spPr bwMode="auto">
          <a:xfrm>
            <a:off x="8299356" y="3806545"/>
            <a:ext cx="5457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ru-RU" sz="1600" dirty="0" smtClean="0">
                <a:latin typeface="Verdana" panose="020B0604030504040204" pitchFamily="34" charset="0"/>
                <a:ea typeface="Verdana" panose="020B0604030504040204" pitchFamily="34" charset="0"/>
                <a:cs typeface="Verdana" panose="020B0604030504040204" pitchFamily="34" charset="0"/>
              </a:rPr>
              <a:t>(8)</a:t>
            </a:r>
          </a:p>
        </p:txBody>
      </p:sp>
      <p:sp>
        <p:nvSpPr>
          <p:cNvPr id="29" name="Прямоугольник 28"/>
          <p:cNvSpPr/>
          <p:nvPr/>
        </p:nvSpPr>
        <p:spPr>
          <a:xfrm>
            <a:off x="251520" y="4293096"/>
            <a:ext cx="8640960" cy="693267"/>
          </a:xfrm>
          <a:prstGeom prst="rect">
            <a:avLst/>
          </a:prstGeom>
        </p:spPr>
        <p:txBody>
          <a:bodyPr wrap="square">
            <a:spAutoFit/>
          </a:bodyPr>
          <a:lstStyle/>
          <a:p>
            <a:pPr marL="354013" indent="-354013">
              <a:lnSpc>
                <a:spcPts val="2500"/>
              </a:lnSpc>
            </a:pPr>
            <a:r>
              <a:rPr lang="ru-RU" sz="1500" dirty="0" smtClean="0">
                <a:latin typeface="Verdana" panose="020B0604030504040204" pitchFamily="34" charset="0"/>
                <a:ea typeface="Verdana" panose="020B0604030504040204" pitchFamily="34" charset="0"/>
                <a:cs typeface="Verdana" panose="020B0604030504040204" pitchFamily="34" charset="0"/>
              </a:rPr>
              <a:t>3</a:t>
            </a:r>
            <a:r>
              <a:rPr lang="ru-RU" sz="1500" baseline="30000" dirty="0" smtClean="0">
                <a:latin typeface="Verdana" panose="020B0604030504040204" pitchFamily="34" charset="0"/>
                <a:ea typeface="Verdana" panose="020B0604030504040204" pitchFamily="34" charset="0"/>
                <a:cs typeface="Verdana" panose="020B0604030504040204" pitchFamily="34" charset="0"/>
              </a:rPr>
              <a:t>0</a:t>
            </a:r>
            <a:r>
              <a:rPr lang="ru-RU" sz="1500" dirty="0">
                <a:latin typeface="Verdana" panose="020B0604030504040204" pitchFamily="34" charset="0"/>
                <a:ea typeface="Verdana" panose="020B0604030504040204" pitchFamily="34" charset="0"/>
                <a:cs typeface="Verdana" panose="020B0604030504040204" pitchFamily="34" charset="0"/>
              </a:rPr>
              <a:t>. Реверс движения по траектории крутого восхождения: уменьшить подачу дутья и расход коксовой мелочи, если</a:t>
            </a:r>
          </a:p>
        </p:txBody>
      </p:sp>
      <p:sp>
        <p:nvSpPr>
          <p:cNvPr id="18" name="Rectangle 24"/>
          <p:cNvSpPr>
            <a:spLocks noChangeArrowheads="1"/>
          </p:cNvSpPr>
          <p:nvPr/>
        </p:nvSpPr>
        <p:spPr bwMode="auto">
          <a:xfrm>
            <a:off x="3131840" y="5212072"/>
            <a:ext cx="98249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21" name="Объект 20"/>
          <p:cNvGraphicFramePr>
            <a:graphicFrameLocks noChangeAspect="1"/>
          </p:cNvGraphicFramePr>
          <p:nvPr>
            <p:extLst>
              <p:ext uri="{D42A27DB-BD31-4B8C-83A1-F6EECF244321}">
                <p14:modId xmlns:p14="http://schemas.microsoft.com/office/powerpoint/2010/main" val="235076108"/>
              </p:ext>
            </p:extLst>
          </p:nvPr>
        </p:nvGraphicFramePr>
        <p:xfrm>
          <a:off x="3108325" y="4941888"/>
          <a:ext cx="2922588" cy="714375"/>
        </p:xfrm>
        <a:graphic>
          <a:graphicData uri="http://schemas.openxmlformats.org/presentationml/2006/ole">
            <mc:AlternateContent xmlns:mc="http://schemas.openxmlformats.org/markup-compatibility/2006">
              <mc:Choice xmlns:v="urn:schemas-microsoft-com:vml" Requires="v">
                <p:oleObj spid="_x0000_s9361" name="Equation" r:id="rId10" imgW="2260440" imgH="545760" progId="">
                  <p:embed/>
                </p:oleObj>
              </mc:Choice>
              <mc:Fallback>
                <p:oleObj name="Equation" r:id="rId10" imgW="2260440" imgH="545760" progId="">
                  <p:embed/>
                  <p:pic>
                    <p:nvPicPr>
                      <p:cNvPr id="0" name="Picture 1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8325" y="4941888"/>
                        <a:ext cx="2922588"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5"/>
          <p:cNvSpPr>
            <a:spLocks noChangeArrowheads="1"/>
          </p:cNvSpPr>
          <p:nvPr/>
        </p:nvSpPr>
        <p:spPr bwMode="auto">
          <a:xfrm>
            <a:off x="8305559" y="5074991"/>
            <a:ext cx="5457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ru-RU" sz="1600" dirty="0" smtClean="0">
                <a:latin typeface="Verdana" panose="020B0604030504040204" pitchFamily="34" charset="0"/>
                <a:ea typeface="Verdana" panose="020B0604030504040204" pitchFamily="34" charset="0"/>
                <a:cs typeface="Verdana" panose="020B0604030504040204" pitchFamily="34" charset="0"/>
              </a:rPr>
              <a:t>(9)</a:t>
            </a:r>
          </a:p>
        </p:txBody>
      </p:sp>
      <p:sp>
        <p:nvSpPr>
          <p:cNvPr id="26" name="Прямоугольник 25"/>
          <p:cNvSpPr/>
          <p:nvPr/>
        </p:nvSpPr>
        <p:spPr>
          <a:xfrm>
            <a:off x="251520" y="5661248"/>
            <a:ext cx="8640960" cy="323165"/>
          </a:xfrm>
          <a:prstGeom prst="rect">
            <a:avLst/>
          </a:prstGeom>
        </p:spPr>
        <p:txBody>
          <a:bodyPr wrap="square">
            <a:spAutoFit/>
          </a:bodyPr>
          <a:lstStyle/>
          <a:p>
            <a:r>
              <a:rPr lang="ru-RU" sz="1500" dirty="0">
                <a:latin typeface="Verdana" panose="020B0604030504040204" pitchFamily="34" charset="0"/>
                <a:ea typeface="Verdana" panose="020B0604030504040204" pitchFamily="34" charset="0"/>
                <a:cs typeface="Verdana" panose="020B0604030504040204" pitchFamily="34" charset="0"/>
              </a:rPr>
              <a:t>где </a:t>
            </a:r>
            <a:r>
              <a:rPr lang="ru-RU" sz="1500" i="1" dirty="0" err="1">
                <a:latin typeface="Verdana" panose="020B0604030504040204" pitchFamily="34" charset="0"/>
                <a:ea typeface="Verdana" panose="020B0604030504040204" pitchFamily="34" charset="0"/>
                <a:cs typeface="Verdana" panose="020B0604030504040204" pitchFamily="34" charset="0"/>
              </a:rPr>
              <a:t>Е</a:t>
            </a:r>
            <a:r>
              <a:rPr lang="ru-RU" sz="1500" i="1" baseline="-25000" dirty="0" err="1">
                <a:latin typeface="Verdana" panose="020B0604030504040204" pitchFamily="34" charset="0"/>
                <a:ea typeface="Verdana" panose="020B0604030504040204" pitchFamily="34" charset="0"/>
                <a:cs typeface="Verdana" panose="020B0604030504040204" pitchFamily="34" charset="0"/>
              </a:rPr>
              <a:t>кр</a:t>
            </a:r>
            <a:r>
              <a:rPr lang="ru-RU" sz="1500" dirty="0">
                <a:latin typeface="Verdana" panose="020B0604030504040204" pitchFamily="34" charset="0"/>
                <a:ea typeface="Verdana" panose="020B0604030504040204" pitchFamily="34" charset="0"/>
                <a:cs typeface="Verdana" panose="020B0604030504040204" pitchFamily="34" charset="0"/>
              </a:rPr>
              <a:t> – эффективность вельц-процесса, определяемая по </a:t>
            </a:r>
            <a:r>
              <a:rPr lang="ru-RU" sz="1500" dirty="0" smtClean="0">
                <a:latin typeface="Verdana" panose="020B0604030504040204" pitchFamily="34" charset="0"/>
                <a:ea typeface="Verdana" panose="020B0604030504040204" pitchFamily="34" charset="0"/>
                <a:cs typeface="Verdana" panose="020B0604030504040204" pitchFamily="34" charset="0"/>
              </a:rPr>
              <a:t>соотношению</a:t>
            </a:r>
            <a:endParaRPr lang="ru-RU" sz="1500" dirty="0">
              <a:latin typeface="Verdana" panose="020B0604030504040204" pitchFamily="34" charset="0"/>
              <a:ea typeface="Verdana" panose="020B0604030504040204" pitchFamily="34" charset="0"/>
              <a:cs typeface="Verdana" panose="020B0604030504040204" pitchFamily="34" charset="0"/>
            </a:endParaRPr>
          </a:p>
        </p:txBody>
      </p:sp>
      <p:sp>
        <p:nvSpPr>
          <p:cNvPr id="27" name="Rectangle 30"/>
          <p:cNvSpPr>
            <a:spLocks noChangeArrowheads="1"/>
          </p:cNvSpPr>
          <p:nvPr/>
        </p:nvSpPr>
        <p:spPr bwMode="auto">
          <a:xfrm>
            <a:off x="7740352" y="5517232"/>
            <a:ext cx="126937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30" name="Объект 29"/>
          <p:cNvGraphicFramePr>
            <a:graphicFrameLocks noChangeAspect="1"/>
          </p:cNvGraphicFramePr>
          <p:nvPr>
            <p:extLst>
              <p:ext uri="{D42A27DB-BD31-4B8C-83A1-F6EECF244321}">
                <p14:modId xmlns:p14="http://schemas.microsoft.com/office/powerpoint/2010/main" val="2122930945"/>
              </p:ext>
            </p:extLst>
          </p:nvPr>
        </p:nvGraphicFramePr>
        <p:xfrm>
          <a:off x="7715250" y="5516563"/>
          <a:ext cx="990600" cy="688975"/>
        </p:xfrm>
        <a:graphic>
          <a:graphicData uri="http://schemas.openxmlformats.org/presentationml/2006/ole">
            <mc:AlternateContent xmlns:mc="http://schemas.openxmlformats.org/markup-compatibility/2006">
              <mc:Choice xmlns:v="urn:schemas-microsoft-com:vml" Requires="v">
                <p:oleObj spid="_x0000_s9362" name="Equation" r:id="rId12" imgW="711000" imgH="495000" progId="">
                  <p:embed/>
                </p:oleObj>
              </mc:Choice>
              <mc:Fallback>
                <p:oleObj name="Equation" r:id="rId12" imgW="711000" imgH="495000" progId="">
                  <p:embed/>
                  <p:pic>
                    <p:nvPicPr>
                      <p:cNvPr id="0" name="Picture 1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15250" y="5516563"/>
                        <a:ext cx="9906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994546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4294967295"/>
          </p:nvPr>
        </p:nvSpPr>
        <p:spPr bwMode="auto">
          <a:xfrm>
            <a:off x="8244408" y="6426795"/>
            <a:ext cx="655617" cy="1721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CC9F84A2-4C11-4C08-9153-8D5DEB212D2B}" type="slidenum">
              <a:rPr lang="en-US" altLang="ru-RU" sz="1700">
                <a:solidFill>
                  <a:srgbClr val="004F9F"/>
                </a:solidFill>
                <a:latin typeface="Verdana" panose="020B0604030504040204" pitchFamily="34" charset="0"/>
                <a:sym typeface="Verdana" panose="020B0604030504040204" pitchFamily="34" charset="0"/>
              </a:rPr>
              <a:pPr eaLnBrk="1" hangingPunct="1"/>
              <a:t>13</a:t>
            </a:fld>
            <a:endParaRPr lang="en-US" altLang="ru-RU" sz="1700" dirty="0">
              <a:solidFill>
                <a:srgbClr val="004F9F"/>
              </a:solidFill>
              <a:latin typeface="Verdana" panose="020B0604030504040204" pitchFamily="34" charset="0"/>
              <a:sym typeface="Verdana" panose="020B0604030504040204" pitchFamily="34" charset="0"/>
            </a:endParaRPr>
          </a:p>
        </p:txBody>
      </p:sp>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19"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b="1" dirty="0">
                <a:solidFill>
                  <a:srgbClr val="004F9F"/>
                </a:solidFill>
                <a:latin typeface="Verdana" panose="020B0604030504040204" pitchFamily="34" charset="0"/>
                <a:ea typeface="Verdana" panose="020B0604030504040204" pitchFamily="34" charset="0"/>
                <a:cs typeface="Verdana" panose="020B0604030504040204" pitchFamily="34" charset="0"/>
              </a:rPr>
              <a:t>Оценка производительности вельц-печи</a:t>
            </a:r>
            <a:endParaRPr lang="ru-RU" altLang="ru-RU" sz="1300" b="1" dirty="0">
              <a:solidFill>
                <a:srgbClr val="004F9F"/>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7"/>
          <p:cNvSpPr>
            <a:spLocks noChangeArrowheads="1"/>
          </p:cNvSpPr>
          <p:nvPr/>
        </p:nvSpPr>
        <p:spPr bwMode="auto">
          <a:xfrm>
            <a:off x="3275856" y="1567337"/>
            <a:ext cx="98214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5" name="Rectangle 5"/>
          <p:cNvSpPr>
            <a:spLocks noChangeArrowheads="1"/>
          </p:cNvSpPr>
          <p:nvPr/>
        </p:nvSpPr>
        <p:spPr bwMode="auto">
          <a:xfrm>
            <a:off x="3851920" y="19796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6" name="Rectangle 19"/>
          <p:cNvSpPr>
            <a:spLocks noChangeArrowheads="1"/>
          </p:cNvSpPr>
          <p:nvPr/>
        </p:nvSpPr>
        <p:spPr bwMode="auto">
          <a:xfrm>
            <a:off x="3635896" y="4308290"/>
            <a:ext cx="97428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8" name="Rectangle 24"/>
          <p:cNvSpPr>
            <a:spLocks noChangeArrowheads="1"/>
          </p:cNvSpPr>
          <p:nvPr/>
        </p:nvSpPr>
        <p:spPr bwMode="auto">
          <a:xfrm>
            <a:off x="3131840" y="5212072"/>
            <a:ext cx="98249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27" name="Rectangle 30"/>
          <p:cNvSpPr>
            <a:spLocks noChangeArrowheads="1"/>
          </p:cNvSpPr>
          <p:nvPr/>
        </p:nvSpPr>
        <p:spPr bwMode="auto">
          <a:xfrm>
            <a:off x="7740352" y="5517232"/>
            <a:ext cx="126937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247" name="Рисунок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992" y="947246"/>
            <a:ext cx="7848872" cy="5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388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4294967295"/>
          </p:nvPr>
        </p:nvSpPr>
        <p:spPr bwMode="auto">
          <a:xfrm>
            <a:off x="8244408" y="6426795"/>
            <a:ext cx="655617" cy="1721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CC9F84A2-4C11-4C08-9153-8D5DEB212D2B}" type="slidenum">
              <a:rPr lang="en-US" altLang="ru-RU" sz="1700">
                <a:solidFill>
                  <a:srgbClr val="004F9F"/>
                </a:solidFill>
                <a:latin typeface="Verdana" panose="020B0604030504040204" pitchFamily="34" charset="0"/>
                <a:sym typeface="Verdana" panose="020B0604030504040204" pitchFamily="34" charset="0"/>
              </a:rPr>
              <a:pPr eaLnBrk="1" hangingPunct="1"/>
              <a:t>14</a:t>
            </a:fld>
            <a:endParaRPr lang="en-US" altLang="ru-RU" sz="1700" dirty="0">
              <a:solidFill>
                <a:srgbClr val="004F9F"/>
              </a:solidFill>
              <a:latin typeface="Verdana" panose="020B0604030504040204" pitchFamily="34" charset="0"/>
              <a:sym typeface="Verdana" panose="020B0604030504040204" pitchFamily="34" charset="0"/>
            </a:endParaRPr>
          </a:p>
        </p:txBody>
      </p:sp>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19"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Определение локального экстремума </a:t>
            </a:r>
          </a:p>
          <a:p>
            <a:pPr algn="ctr" eaLnBrk="1" hangingPunct="1"/>
            <a:r>
              <a:rPr lang="ru-RU" altLang="ru-RU"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характеристики </a:t>
            </a:r>
            <a:r>
              <a:rPr lang="ru-RU" altLang="ru-RU" b="1" dirty="0">
                <a:solidFill>
                  <a:srgbClr val="004F9F"/>
                </a:solidFill>
                <a:latin typeface="Verdana" panose="020B0604030504040204" pitchFamily="34" charset="0"/>
                <a:ea typeface="Verdana" panose="020B0604030504040204" pitchFamily="34" charset="0"/>
                <a:cs typeface="Verdana" panose="020B0604030504040204" pitchFamily="34" charset="0"/>
              </a:rPr>
              <a:t>вельц-печи</a:t>
            </a:r>
            <a:r>
              <a:rPr lang="ru-RU" altLang="ru-RU"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 </a:t>
            </a:r>
            <a:endParaRPr lang="ru-RU" altLang="ru-RU" sz="1300" b="1" dirty="0">
              <a:solidFill>
                <a:srgbClr val="004F9F"/>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5"/>
          <p:cNvSpPr>
            <a:spLocks noChangeArrowheads="1"/>
          </p:cNvSpPr>
          <p:nvPr/>
        </p:nvSpPr>
        <p:spPr bwMode="auto">
          <a:xfrm>
            <a:off x="3851920" y="19796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251519" y="908720"/>
            <a:ext cx="8648505" cy="328873"/>
          </a:xfrm>
          <a:prstGeom prst="rect">
            <a:avLst/>
          </a:prstGeom>
        </p:spPr>
        <p:txBody>
          <a:bodyPr wrap="square">
            <a:spAutoFit/>
          </a:bodyPr>
          <a:lstStyle/>
          <a:p>
            <a:pPr algn="just">
              <a:lnSpc>
                <a:spcPts val="2100"/>
              </a:lnSpc>
            </a:pPr>
            <a:r>
              <a:rPr lang="ru-RU" sz="1300" dirty="0">
                <a:latin typeface="Verdana" panose="020B0604030504040204" pitchFamily="34" charset="0"/>
                <a:ea typeface="Verdana" panose="020B0604030504040204" pitchFamily="34" charset="0"/>
                <a:cs typeface="Verdana" panose="020B0604030504040204" pitchFamily="34" charset="0"/>
              </a:rPr>
              <a:t>Локальное влияние расхода коксовой мелочи и дутья на производительность </a:t>
            </a:r>
            <a:r>
              <a:rPr lang="ru-RU" sz="1300" dirty="0" smtClean="0">
                <a:latin typeface="Verdana" panose="020B0604030504040204" pitchFamily="34" charset="0"/>
                <a:ea typeface="Verdana" panose="020B0604030504040204" pitchFamily="34" charset="0"/>
                <a:cs typeface="Verdana" panose="020B0604030504040204" pitchFamily="34" charset="0"/>
              </a:rPr>
              <a:t>вельц-печи: </a:t>
            </a:r>
            <a:endParaRPr lang="ru-RU" sz="13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3725169184"/>
              </p:ext>
            </p:extLst>
          </p:nvPr>
        </p:nvGraphicFramePr>
        <p:xfrm>
          <a:off x="2667000" y="1268760"/>
          <a:ext cx="3633192" cy="629491"/>
        </p:xfrm>
        <a:graphic>
          <a:graphicData uri="http://schemas.openxmlformats.org/presentationml/2006/ole">
            <mc:AlternateContent xmlns:mc="http://schemas.openxmlformats.org/markup-compatibility/2006">
              <mc:Choice xmlns:v="urn:schemas-microsoft-com:vml" Requires="v">
                <p:oleObj spid="_x0000_s13359" name="Equation" r:id="rId4" imgW="2857320" imgH="495000" progId="">
                  <p:embed/>
                </p:oleObj>
              </mc:Choice>
              <mc:Fallback>
                <p:oleObj name="Equation" r:id="rId4" imgW="2857320" imgH="4950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268760"/>
                        <a:ext cx="3633192" cy="629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Прямоугольник 6"/>
          <p:cNvSpPr/>
          <p:nvPr/>
        </p:nvSpPr>
        <p:spPr>
          <a:xfrm>
            <a:off x="251519" y="1872277"/>
            <a:ext cx="8648505" cy="656590"/>
          </a:xfrm>
          <a:prstGeom prst="rect">
            <a:avLst/>
          </a:prstGeom>
        </p:spPr>
        <p:txBody>
          <a:bodyPr wrap="square">
            <a:spAutoFit/>
          </a:bodyPr>
          <a:lstStyle/>
          <a:p>
            <a:pPr>
              <a:lnSpc>
                <a:spcPts val="2200"/>
              </a:lnSpc>
            </a:pPr>
            <a:r>
              <a:rPr lang="ru-RU" sz="1200" dirty="0">
                <a:latin typeface="Verdana" panose="020B0604030504040204" pitchFamily="34" charset="0"/>
                <a:ea typeface="Verdana" panose="020B0604030504040204" pitchFamily="34" charset="0"/>
                <a:cs typeface="Verdana" panose="020B0604030504040204" pitchFamily="34" charset="0"/>
              </a:rPr>
              <a:t>где ∆</a:t>
            </a:r>
            <a:r>
              <a:rPr lang="en-US" sz="1200" i="1" dirty="0">
                <a:latin typeface="Verdana" panose="020B0604030504040204" pitchFamily="34" charset="0"/>
                <a:ea typeface="Verdana" panose="020B0604030504040204" pitchFamily="34" charset="0"/>
                <a:cs typeface="Verdana" panose="020B0604030504040204" pitchFamily="34" charset="0"/>
              </a:rPr>
              <a:t>W</a:t>
            </a:r>
            <a:r>
              <a:rPr lang="ru-RU" sz="1200" i="1" baseline="-25000" dirty="0">
                <a:latin typeface="Verdana" panose="020B0604030504040204" pitchFamily="34" charset="0"/>
                <a:ea typeface="Verdana" panose="020B0604030504040204" pitchFamily="34" charset="0"/>
                <a:cs typeface="Verdana" panose="020B0604030504040204" pitchFamily="34" charset="0"/>
              </a:rPr>
              <a:t>о</a:t>
            </a:r>
            <a:r>
              <a:rPr lang="ru-RU" sz="1200" dirty="0">
                <a:latin typeface="Verdana" panose="020B0604030504040204" pitchFamily="34" charset="0"/>
                <a:ea typeface="Verdana" panose="020B0604030504040204" pitchFamily="34" charset="0"/>
                <a:cs typeface="Verdana" panose="020B0604030504040204" pitchFamily="34" charset="0"/>
              </a:rPr>
              <a:t>(</a:t>
            </a:r>
            <a:r>
              <a:rPr lang="en-US" sz="1200" i="1" dirty="0">
                <a:latin typeface="Verdana" panose="020B0604030504040204" pitchFamily="34" charset="0"/>
                <a:ea typeface="Verdana" panose="020B0604030504040204" pitchFamily="34" charset="0"/>
                <a:cs typeface="Verdana" panose="020B0604030504040204" pitchFamily="34" charset="0"/>
              </a:rPr>
              <a:t>t</a:t>
            </a:r>
            <a:r>
              <a:rPr lang="ru-RU" sz="1200" dirty="0">
                <a:latin typeface="Verdana" panose="020B0604030504040204" pitchFamily="34" charset="0"/>
                <a:ea typeface="Verdana" panose="020B0604030504040204" pitchFamily="34" charset="0"/>
                <a:cs typeface="Verdana" panose="020B0604030504040204" pitchFamily="34" charset="0"/>
              </a:rPr>
              <a:t>), ∆</a:t>
            </a:r>
            <a:r>
              <a:rPr lang="en-US" sz="1200" i="1" dirty="0">
                <a:latin typeface="Verdana" panose="020B0604030504040204" pitchFamily="34" charset="0"/>
                <a:ea typeface="Verdana" panose="020B0604030504040204" pitchFamily="34" charset="0"/>
                <a:cs typeface="Verdana" panose="020B0604030504040204" pitchFamily="34" charset="0"/>
              </a:rPr>
              <a:t>V</a:t>
            </a:r>
            <a:r>
              <a:rPr lang="ru-RU" sz="1200" i="1" baseline="-25000" dirty="0">
                <a:latin typeface="Verdana" panose="020B0604030504040204" pitchFamily="34" charset="0"/>
                <a:ea typeface="Verdana" panose="020B0604030504040204" pitchFamily="34" charset="0"/>
                <a:cs typeface="Verdana" panose="020B0604030504040204" pitchFamily="34" charset="0"/>
              </a:rPr>
              <a:t>к</a:t>
            </a:r>
            <a:r>
              <a:rPr lang="ru-RU" sz="1200" dirty="0">
                <a:latin typeface="Verdana" panose="020B0604030504040204" pitchFamily="34" charset="0"/>
                <a:ea typeface="Verdana" panose="020B0604030504040204" pitchFamily="34" charset="0"/>
                <a:cs typeface="Verdana" panose="020B0604030504040204" pitchFamily="34" charset="0"/>
              </a:rPr>
              <a:t>(</a:t>
            </a:r>
            <a:r>
              <a:rPr lang="en-US" sz="1200" i="1" dirty="0">
                <a:latin typeface="Verdana" panose="020B0604030504040204" pitchFamily="34" charset="0"/>
                <a:ea typeface="Verdana" panose="020B0604030504040204" pitchFamily="34" charset="0"/>
                <a:cs typeface="Verdana" panose="020B0604030504040204" pitchFamily="34" charset="0"/>
              </a:rPr>
              <a:t>t</a:t>
            </a:r>
            <a:r>
              <a:rPr lang="ru-RU" sz="1200" dirty="0">
                <a:latin typeface="Verdana" panose="020B0604030504040204" pitchFamily="34" charset="0"/>
                <a:ea typeface="Verdana" panose="020B0604030504040204" pitchFamily="34" charset="0"/>
                <a:cs typeface="Verdana" panose="020B0604030504040204" pitchFamily="34" charset="0"/>
              </a:rPr>
              <a:t>), ∆</a:t>
            </a:r>
            <a:r>
              <a:rPr lang="ru-RU" sz="1200" i="1" dirty="0">
                <a:latin typeface="Verdana" panose="020B0604030504040204" pitchFamily="34" charset="0"/>
                <a:ea typeface="Verdana" panose="020B0604030504040204" pitchFamily="34" charset="0"/>
                <a:cs typeface="Verdana" panose="020B0604030504040204" pitchFamily="34" charset="0"/>
              </a:rPr>
              <a:t>О</a:t>
            </a:r>
            <a:r>
              <a:rPr lang="ru-RU" sz="1200" baseline="-25000" dirty="0">
                <a:latin typeface="Verdana" panose="020B0604030504040204" pitchFamily="34" charset="0"/>
                <a:ea typeface="Verdana" panose="020B0604030504040204" pitchFamily="34" charset="0"/>
                <a:cs typeface="Verdana" panose="020B0604030504040204" pitchFamily="34" charset="0"/>
              </a:rPr>
              <a:t>2</a:t>
            </a:r>
            <a:r>
              <a:rPr lang="ru-RU" sz="1200" dirty="0">
                <a:latin typeface="Verdana" panose="020B0604030504040204" pitchFamily="34" charset="0"/>
                <a:ea typeface="Verdana" panose="020B0604030504040204" pitchFamily="34" charset="0"/>
                <a:cs typeface="Verdana" panose="020B0604030504040204" pitchFamily="34" charset="0"/>
              </a:rPr>
              <a:t>(</a:t>
            </a:r>
            <a:r>
              <a:rPr lang="en-US" sz="1200" i="1" dirty="0">
                <a:latin typeface="Verdana" panose="020B0604030504040204" pitchFamily="34" charset="0"/>
                <a:ea typeface="Verdana" panose="020B0604030504040204" pitchFamily="34" charset="0"/>
                <a:cs typeface="Verdana" panose="020B0604030504040204" pitchFamily="34" charset="0"/>
              </a:rPr>
              <a:t>t</a:t>
            </a:r>
            <a:r>
              <a:rPr lang="ru-RU" sz="1200" dirty="0">
                <a:latin typeface="Verdana" panose="020B0604030504040204" pitchFamily="34" charset="0"/>
                <a:ea typeface="Verdana" panose="020B0604030504040204" pitchFamily="34" charset="0"/>
                <a:cs typeface="Verdana" panose="020B0604030504040204" pitchFamily="34" charset="0"/>
              </a:rPr>
              <a:t>) – отклонение соответственно производительности, расхода коксовой мелочи, дутья от соответствующих средних значений.</a:t>
            </a:r>
          </a:p>
        </p:txBody>
      </p:sp>
      <p:sp>
        <p:nvSpPr>
          <p:cNvPr id="20" name="Rectangle 5"/>
          <p:cNvSpPr>
            <a:spLocks noChangeArrowheads="1"/>
          </p:cNvSpPr>
          <p:nvPr/>
        </p:nvSpPr>
        <p:spPr bwMode="auto">
          <a:xfrm>
            <a:off x="8244408" y="1428164"/>
            <a:ext cx="65561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ru-RU" sz="1300" dirty="0" smtClean="0">
                <a:latin typeface="Verdana" panose="020B0604030504040204" pitchFamily="34" charset="0"/>
                <a:ea typeface="Verdana" panose="020B0604030504040204" pitchFamily="34" charset="0"/>
                <a:cs typeface="Verdana" panose="020B0604030504040204" pitchFamily="34" charset="0"/>
              </a:rPr>
              <a:t>(10)</a:t>
            </a:r>
          </a:p>
        </p:txBody>
      </p:sp>
      <p:sp>
        <p:nvSpPr>
          <p:cNvPr id="21" name="Прямоугольник 20"/>
          <p:cNvSpPr/>
          <p:nvPr/>
        </p:nvSpPr>
        <p:spPr>
          <a:xfrm>
            <a:off x="251519" y="2518742"/>
            <a:ext cx="8648505" cy="334194"/>
          </a:xfrm>
          <a:prstGeom prst="rect">
            <a:avLst/>
          </a:prstGeom>
        </p:spPr>
        <p:txBody>
          <a:bodyPr wrap="square">
            <a:spAutoFit/>
          </a:bodyPr>
          <a:lstStyle/>
          <a:p>
            <a:pPr indent="354013" algn="just">
              <a:lnSpc>
                <a:spcPts val="2100"/>
              </a:lnSpc>
            </a:pPr>
            <a:r>
              <a:rPr lang="ru-RU" sz="1300" dirty="0" smtClean="0">
                <a:latin typeface="Verdana" panose="020B0604030504040204" pitchFamily="34" charset="0"/>
                <a:ea typeface="Verdana" panose="020B0604030504040204" pitchFamily="34" charset="0"/>
                <a:cs typeface="Verdana" panose="020B0604030504040204" pitchFamily="34" charset="0"/>
              </a:rPr>
              <a:t>Решение (10) осуществляется методом наименьших квадратов. </a:t>
            </a:r>
            <a:endParaRPr lang="ru-RU" sz="1300" dirty="0">
              <a:latin typeface="Verdana" panose="020B0604030504040204" pitchFamily="34" charset="0"/>
              <a:ea typeface="Verdana" panose="020B0604030504040204" pitchFamily="34" charset="0"/>
              <a:cs typeface="Verdana" panose="020B0604030504040204" pitchFamily="34" charset="0"/>
            </a:endParaRPr>
          </a:p>
        </p:txBody>
      </p:sp>
      <p:sp>
        <p:nvSpPr>
          <p:cNvPr id="8" name="Прямоугольник 7"/>
          <p:cNvSpPr/>
          <p:nvPr/>
        </p:nvSpPr>
        <p:spPr>
          <a:xfrm>
            <a:off x="251519" y="2780928"/>
            <a:ext cx="8648505" cy="648383"/>
          </a:xfrm>
          <a:prstGeom prst="rect">
            <a:avLst/>
          </a:prstGeom>
        </p:spPr>
        <p:txBody>
          <a:bodyPr wrap="square">
            <a:spAutoFit/>
          </a:bodyPr>
          <a:lstStyle/>
          <a:p>
            <a:pPr indent="354013" algn="just">
              <a:lnSpc>
                <a:spcPts val="2300"/>
              </a:lnSpc>
              <a:spcAft>
                <a:spcPts val="0"/>
              </a:spcAft>
            </a:pPr>
            <a:r>
              <a:rPr lang="ru-RU" sz="1300" dirty="0">
                <a:latin typeface="Verdana" panose="020B0604030504040204" pitchFamily="34" charset="0"/>
                <a:ea typeface="Verdana" panose="020B0604030504040204" pitchFamily="34" charset="0"/>
                <a:cs typeface="Verdana" panose="020B0604030504040204" pitchFamily="34" charset="0"/>
              </a:rPr>
              <a:t>На основе полученного решения далее определяются </a:t>
            </a:r>
            <a:r>
              <a:rPr lang="ru-RU" sz="1300" dirty="0" smtClean="0">
                <a:latin typeface="Verdana" panose="020B0604030504040204" pitchFamily="34" charset="0"/>
                <a:ea typeface="Verdana" panose="020B0604030504040204" pitchFamily="34" charset="0"/>
                <a:cs typeface="Verdana" panose="020B0604030504040204" pitchFamily="34" charset="0"/>
              </a:rPr>
              <a:t>коэффициенты </a:t>
            </a:r>
            <a:r>
              <a:rPr lang="ru-RU" sz="1300" dirty="0">
                <a:latin typeface="Verdana" panose="020B0604030504040204" pitchFamily="34" charset="0"/>
                <a:ea typeface="Verdana" panose="020B0604030504040204" pitchFamily="34" charset="0"/>
                <a:cs typeface="Verdana" panose="020B0604030504040204" pitchFamily="34" charset="0"/>
              </a:rPr>
              <a:t>влияния, </a:t>
            </a:r>
            <a:r>
              <a:rPr lang="ru-RU" sz="1300" dirty="0" smtClean="0">
                <a:latin typeface="Verdana" panose="020B0604030504040204" pitchFamily="34" charset="0"/>
                <a:ea typeface="Verdana" panose="020B0604030504040204" pitchFamily="34" charset="0"/>
                <a:cs typeface="Verdana" panose="020B0604030504040204" pitchFamily="34" charset="0"/>
              </a:rPr>
              <a:t>служащие </a:t>
            </a:r>
            <a:r>
              <a:rPr lang="ru-RU" sz="1300" dirty="0">
                <a:latin typeface="Verdana" panose="020B0604030504040204" pitchFamily="34" charset="0"/>
                <a:ea typeface="Verdana" panose="020B0604030504040204" pitchFamily="34" charset="0"/>
                <a:cs typeface="Verdana" panose="020B0604030504040204" pitchFamily="34" charset="0"/>
              </a:rPr>
              <a:t>индикаторами оптимальности вельц-процесса</a:t>
            </a:r>
            <a:r>
              <a:rPr lang="ru-RU" sz="1300" dirty="0" smtClean="0">
                <a:latin typeface="Verdana" panose="020B0604030504040204" pitchFamily="34" charset="0"/>
                <a:ea typeface="Verdana" panose="020B0604030504040204" pitchFamily="34" charset="0"/>
                <a:cs typeface="Verdana" panose="020B0604030504040204" pitchFamily="34" charset="0"/>
              </a:rPr>
              <a:t>:</a:t>
            </a:r>
            <a:endParaRPr lang="ru-RU" sz="13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6"/>
          <p:cNvSpPr>
            <a:spLocks noChangeArrowheads="1"/>
          </p:cNvSpPr>
          <p:nvPr/>
        </p:nvSpPr>
        <p:spPr bwMode="auto">
          <a:xfrm>
            <a:off x="3588921" y="4387745"/>
            <a:ext cx="103917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0" name="Объект 9"/>
          <p:cNvGraphicFramePr>
            <a:graphicFrameLocks noChangeAspect="1"/>
          </p:cNvGraphicFramePr>
          <p:nvPr>
            <p:extLst>
              <p:ext uri="{D42A27DB-BD31-4B8C-83A1-F6EECF244321}">
                <p14:modId xmlns:p14="http://schemas.microsoft.com/office/powerpoint/2010/main" val="1051673490"/>
              </p:ext>
            </p:extLst>
          </p:nvPr>
        </p:nvGraphicFramePr>
        <p:xfrm>
          <a:off x="1331640" y="4365104"/>
          <a:ext cx="1838397" cy="660862"/>
        </p:xfrm>
        <a:graphic>
          <a:graphicData uri="http://schemas.openxmlformats.org/presentationml/2006/ole">
            <mc:AlternateContent xmlns:mc="http://schemas.openxmlformats.org/markup-compatibility/2006">
              <mc:Choice xmlns:v="urn:schemas-microsoft-com:vml" Requires="v">
                <p:oleObj spid="_x0000_s13360" name="Equation" r:id="rId6" imgW="1459866" imgH="520474" progId="">
                  <p:embed/>
                </p:oleObj>
              </mc:Choice>
              <mc:Fallback>
                <p:oleObj name="Equation" r:id="rId6" imgW="1459866" imgH="520474"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4365104"/>
                        <a:ext cx="1838397" cy="66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Прямоугольник 22"/>
          <p:cNvSpPr/>
          <p:nvPr/>
        </p:nvSpPr>
        <p:spPr>
          <a:xfrm>
            <a:off x="4783668" y="3429000"/>
            <a:ext cx="4116356" cy="977191"/>
          </a:xfrm>
          <a:prstGeom prst="rect">
            <a:avLst/>
          </a:prstGeom>
        </p:spPr>
        <p:txBody>
          <a:bodyPr wrap="square">
            <a:spAutoFit/>
          </a:bodyPr>
          <a:lstStyle/>
          <a:p>
            <a:pPr algn="just">
              <a:lnSpc>
                <a:spcPts val="2300"/>
              </a:lnSpc>
              <a:spcAft>
                <a:spcPts val="0"/>
              </a:spcAft>
            </a:pPr>
            <a:r>
              <a:rPr lang="ru-RU" sz="1200" b="1" dirty="0" smtClean="0">
                <a:latin typeface="Verdana" panose="020B0604030504040204" pitchFamily="34" charset="0"/>
                <a:ea typeface="Verdana" panose="020B0604030504040204" pitchFamily="34" charset="0"/>
                <a:cs typeface="Verdana" panose="020B0604030504040204" pitchFamily="34" charset="0"/>
              </a:rPr>
              <a:t>текущий </a:t>
            </a:r>
            <a:r>
              <a:rPr lang="ru-RU" sz="1200" b="1" dirty="0">
                <a:latin typeface="Verdana" panose="020B0604030504040204" pitchFamily="34" charset="0"/>
                <a:ea typeface="Verdana" panose="020B0604030504040204" pitchFamily="34" charset="0"/>
                <a:cs typeface="Verdana" panose="020B0604030504040204" pitchFamily="34" charset="0"/>
              </a:rPr>
              <a:t>нормированный коэффициент влияния отклонения дутья на производительность печи</a:t>
            </a:r>
            <a:r>
              <a:rPr lang="ru-RU" sz="1200" dirty="0">
                <a:latin typeface="Verdana" panose="020B0604030504040204" pitchFamily="34" charset="0"/>
                <a:ea typeface="Verdana" panose="020B0604030504040204" pitchFamily="34" charset="0"/>
                <a:cs typeface="Verdana" panose="020B0604030504040204" pitchFamily="34" charset="0"/>
              </a:rPr>
              <a:t>:</a:t>
            </a:r>
          </a:p>
        </p:txBody>
      </p:sp>
      <p:sp>
        <p:nvSpPr>
          <p:cNvPr id="11" name="Rectangle 8"/>
          <p:cNvSpPr>
            <a:spLocks noChangeArrowheads="1"/>
          </p:cNvSpPr>
          <p:nvPr/>
        </p:nvSpPr>
        <p:spPr bwMode="auto">
          <a:xfrm>
            <a:off x="3851920" y="56062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Объект 11"/>
          <p:cNvGraphicFramePr>
            <a:graphicFrameLocks noChangeAspect="1"/>
          </p:cNvGraphicFramePr>
          <p:nvPr>
            <p:extLst>
              <p:ext uri="{D42A27DB-BD31-4B8C-83A1-F6EECF244321}">
                <p14:modId xmlns:p14="http://schemas.microsoft.com/office/powerpoint/2010/main" val="1784001732"/>
              </p:ext>
            </p:extLst>
          </p:nvPr>
        </p:nvGraphicFramePr>
        <p:xfrm>
          <a:off x="5712246" y="4352776"/>
          <a:ext cx="1865340" cy="660400"/>
        </p:xfrm>
        <a:graphic>
          <a:graphicData uri="http://schemas.openxmlformats.org/presentationml/2006/ole">
            <mc:AlternateContent xmlns:mc="http://schemas.openxmlformats.org/markup-compatibility/2006">
              <mc:Choice xmlns:v="urn:schemas-microsoft-com:vml" Requires="v">
                <p:oleObj spid="_x0000_s13361" name="Equation" r:id="rId8" imgW="1536033" imgH="545863" progId="">
                  <p:embed/>
                </p:oleObj>
              </mc:Choice>
              <mc:Fallback>
                <p:oleObj name="Equation" r:id="rId8" imgW="1536033" imgH="545863" progId="">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2246" y="4352776"/>
                        <a:ext cx="186534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Прямоугольник 25"/>
          <p:cNvSpPr/>
          <p:nvPr/>
        </p:nvSpPr>
        <p:spPr>
          <a:xfrm>
            <a:off x="247747" y="3429000"/>
            <a:ext cx="4324253" cy="977191"/>
          </a:xfrm>
          <a:prstGeom prst="rect">
            <a:avLst/>
          </a:prstGeom>
        </p:spPr>
        <p:txBody>
          <a:bodyPr wrap="square">
            <a:spAutoFit/>
          </a:bodyPr>
          <a:lstStyle/>
          <a:p>
            <a:pPr>
              <a:lnSpc>
                <a:spcPts val="2300"/>
              </a:lnSpc>
              <a:spcAft>
                <a:spcPts val="0"/>
              </a:spcAft>
            </a:pPr>
            <a:r>
              <a:rPr lang="ru-RU" sz="1200" b="1" dirty="0" smtClean="0">
                <a:latin typeface="Verdana" panose="020B0604030504040204" pitchFamily="34" charset="0"/>
                <a:ea typeface="Verdana" panose="020B0604030504040204" pitchFamily="34" charset="0"/>
                <a:cs typeface="Verdana" panose="020B0604030504040204" pitchFamily="34" charset="0"/>
              </a:rPr>
              <a:t>текущий </a:t>
            </a:r>
            <a:r>
              <a:rPr lang="ru-RU" sz="1200" b="1" dirty="0">
                <a:latin typeface="Verdana" panose="020B0604030504040204" pitchFamily="34" charset="0"/>
                <a:ea typeface="Verdana" panose="020B0604030504040204" pitchFamily="34" charset="0"/>
                <a:cs typeface="Verdana" panose="020B0604030504040204" pitchFamily="34" charset="0"/>
              </a:rPr>
              <a:t>нормированный коэффициент влияния отклонения расхода коксовой мелочи на производительность </a:t>
            </a:r>
            <a:r>
              <a:rPr lang="ru-RU" sz="1200" b="1" dirty="0" smtClean="0">
                <a:latin typeface="Verdana" panose="020B0604030504040204" pitchFamily="34" charset="0"/>
                <a:ea typeface="Verdana" panose="020B0604030504040204" pitchFamily="34" charset="0"/>
                <a:cs typeface="Verdana" panose="020B0604030504040204" pitchFamily="34" charset="0"/>
              </a:rPr>
              <a:t>печи</a:t>
            </a:r>
            <a:r>
              <a:rPr lang="ru-RU" sz="1200" dirty="0" smtClean="0">
                <a:latin typeface="Verdana" panose="020B0604030504040204" pitchFamily="34" charset="0"/>
                <a:ea typeface="Verdana" panose="020B0604030504040204" pitchFamily="34" charset="0"/>
                <a:cs typeface="Verdana" panose="020B0604030504040204" pitchFamily="34" charset="0"/>
              </a:rPr>
              <a:t>:</a:t>
            </a:r>
            <a:endParaRPr lang="ru-RU" sz="1200" dirty="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a:spLocks noChangeArrowheads="1"/>
          </p:cNvSpPr>
          <p:nvPr/>
        </p:nvSpPr>
        <p:spPr bwMode="auto">
          <a:xfrm>
            <a:off x="247746" y="5199250"/>
            <a:ext cx="94751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5" name="Объект 14"/>
          <p:cNvGraphicFramePr>
            <a:graphicFrameLocks noChangeAspect="1"/>
          </p:cNvGraphicFramePr>
          <p:nvPr>
            <p:extLst>
              <p:ext uri="{D42A27DB-BD31-4B8C-83A1-F6EECF244321}">
                <p14:modId xmlns:p14="http://schemas.microsoft.com/office/powerpoint/2010/main" val="3310340334"/>
              </p:ext>
            </p:extLst>
          </p:nvPr>
        </p:nvGraphicFramePr>
        <p:xfrm>
          <a:off x="611560" y="5085184"/>
          <a:ext cx="6408737" cy="1014413"/>
        </p:xfrm>
        <a:graphic>
          <a:graphicData uri="http://schemas.openxmlformats.org/presentationml/2006/ole">
            <mc:AlternateContent xmlns:mc="http://schemas.openxmlformats.org/markup-compatibility/2006">
              <mc:Choice xmlns:v="urn:schemas-microsoft-com:vml" Requires="v">
                <p:oleObj spid="_x0000_s13362" name="Equation" r:id="rId10" imgW="5359320" imgH="850680" progId="">
                  <p:embed/>
                </p:oleObj>
              </mc:Choice>
              <mc:Fallback>
                <p:oleObj name="Equation" r:id="rId10" imgW="5359320" imgH="850680" progId="">
                  <p:embed/>
                  <p:pic>
                    <p:nvPicPr>
                      <p:cNvPr id="0"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560" y="5085184"/>
                        <a:ext cx="6408737"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05675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700"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Технологический регламент для стабилизации </a:t>
            </a:r>
            <a:br>
              <a:rPr lang="ru-RU" altLang="ru-RU" sz="1700"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br>
            <a:r>
              <a:rPr lang="ru-RU" altLang="ru-RU" sz="1700"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температурного режима вельц-процесса</a:t>
            </a:r>
            <a:endPar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10" name="Номер слайда 3"/>
          <p:cNvSpPr txBox="1">
            <a:spLocks/>
          </p:cNvSpPr>
          <p:nvPr/>
        </p:nvSpPr>
        <p:spPr bwMode="auto">
          <a:xfrm>
            <a:off x="8244408" y="6426795"/>
            <a:ext cx="655617" cy="1721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C9F84A2-4C11-4C08-9153-8D5DEB212D2B}" type="slidenum">
              <a:rPr kumimoji="0" lang="en-US" altLang="ru-RU" sz="1700" b="0" i="0" u="none" strike="noStrike" kern="1200" cap="none" spc="0" normalizeH="0" baseline="0" noProof="0" smtClean="0">
                <a:ln>
                  <a:noFill/>
                </a:ln>
                <a:solidFill>
                  <a:srgbClr val="004F9F"/>
                </a:solidFill>
                <a:effectLst/>
                <a:uLnTx/>
                <a:uFillTx/>
                <a:latin typeface="Verdana" panose="020B0604030504040204" pitchFamily="34" charset="0"/>
                <a:ea typeface="ヒラギノ角ゴ ProN W3"/>
                <a:cs typeface="ヒラギノ角ゴ ProN W3"/>
                <a:sym typeface="Verdana" panose="020B060403050404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altLang="ru-RU" sz="1700" b="0" i="0" u="none" strike="noStrike" kern="1200" cap="none" spc="0" normalizeH="0" baseline="0" noProof="0" dirty="0">
              <a:ln>
                <a:noFill/>
              </a:ln>
              <a:solidFill>
                <a:srgbClr val="004F9F"/>
              </a:solidFill>
              <a:effectLst/>
              <a:uLnTx/>
              <a:uFillTx/>
              <a:latin typeface="Verdana" panose="020B0604030504040204" pitchFamily="34" charset="0"/>
              <a:ea typeface="ヒラギノ角ゴ ProN W3"/>
              <a:cs typeface="ヒラギノ角ゴ ProN W3"/>
              <a:sym typeface="Verdana" panose="020B0604030504040204" pitchFamily="34" charset="0"/>
            </a:endParaRPr>
          </a:p>
        </p:txBody>
      </p:sp>
      <p:graphicFrame>
        <p:nvGraphicFramePr>
          <p:cNvPr id="12" name="Таблица 11"/>
          <p:cNvGraphicFramePr>
            <a:graphicFrameLocks noGrp="1"/>
          </p:cNvGraphicFramePr>
          <p:nvPr/>
        </p:nvGraphicFramePr>
        <p:xfrm>
          <a:off x="251521" y="1033966"/>
          <a:ext cx="8640959" cy="5059329"/>
        </p:xfrm>
        <a:graphic>
          <a:graphicData uri="http://schemas.openxmlformats.org/drawingml/2006/table">
            <a:tbl>
              <a:tblPr/>
              <a:tblGrid>
                <a:gridCol w="2678829"/>
                <a:gridCol w="2981065"/>
                <a:gridCol w="2981065"/>
              </a:tblGrid>
              <a:tr h="280276">
                <a:tc>
                  <a:txBody>
                    <a:bodyPr/>
                    <a:lstStyle/>
                    <a:p>
                      <a:pPr marL="0" indent="0" algn="ctr">
                        <a:spcAft>
                          <a:spcPts val="0"/>
                        </a:spcAft>
                      </a:pPr>
                      <a:r>
                        <a:rPr lang="ru-RU" sz="1300" b="1" dirty="0">
                          <a:latin typeface="Verdana" pitchFamily="34" charset="0"/>
                          <a:ea typeface="Verdana" pitchFamily="34" charset="0"/>
                          <a:cs typeface="Verdana" pitchFamily="34" charset="0"/>
                        </a:rPr>
                        <a:t>Отклонение</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300" b="1" dirty="0">
                          <a:latin typeface="Verdana" pitchFamily="34" charset="0"/>
                          <a:ea typeface="Verdana" pitchFamily="34" charset="0"/>
                          <a:cs typeface="Verdana" pitchFamily="34" charset="0"/>
                        </a:rPr>
                        <a:t>Причина отклонения</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300" b="1" dirty="0">
                          <a:latin typeface="Verdana" pitchFamily="34" charset="0"/>
                          <a:ea typeface="Verdana" pitchFamily="34" charset="0"/>
                          <a:cs typeface="Verdana" pitchFamily="34" charset="0"/>
                        </a:rPr>
                        <a:t>Меры по нормализации процесса</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690">
                <a:tc rowSpan="2">
                  <a:txBody>
                    <a:bodyPr/>
                    <a:lstStyle/>
                    <a:p>
                      <a:pPr marL="0" indent="0" algn="l">
                        <a:spcAft>
                          <a:spcPts val="0"/>
                        </a:spcAft>
                      </a:pPr>
                      <a:r>
                        <a:rPr lang="ru-RU" sz="1300" dirty="0">
                          <a:latin typeface="Verdana" pitchFamily="34" charset="0"/>
                          <a:ea typeface="Verdana" pitchFamily="34" charset="0"/>
                          <a:cs typeface="Verdana" pitchFamily="34" charset="0"/>
                        </a:rPr>
                        <a:t>Повышенная температура в верхней головке печи.</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spcAft>
                          <a:spcPts val="0"/>
                        </a:spcAft>
                      </a:pPr>
                      <a:r>
                        <a:rPr lang="ru-RU" sz="1300" dirty="0">
                          <a:latin typeface="Verdana" pitchFamily="34" charset="0"/>
                          <a:ea typeface="Verdana" pitchFamily="34" charset="0"/>
                          <a:cs typeface="Verdana" pitchFamily="34" charset="0"/>
                        </a:rPr>
                        <a:t>Увеличенная тяга печи, перегрев материала.</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ru-RU" sz="1300">
                          <a:latin typeface="Verdana" pitchFamily="34" charset="0"/>
                          <a:ea typeface="Verdana" pitchFamily="34" charset="0"/>
                          <a:cs typeface="Verdana" pitchFamily="34" charset="0"/>
                        </a:rPr>
                        <a:t>Уменьшить тягу печи. Прекратить подогрев печи газовой горелкой, уменьшить принудительную подачу воздуха в печь.</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76">
                <a:tc vMerge="1">
                  <a:txBody>
                    <a:bodyPr/>
                    <a:lstStyle/>
                    <a:p>
                      <a:endParaRPr lang="ru-RU"/>
                    </a:p>
                  </a:txBody>
                  <a:tcPr/>
                </a:tc>
                <a:tc>
                  <a:txBody>
                    <a:bodyPr/>
                    <a:lstStyle/>
                    <a:p>
                      <a:pPr marL="0" indent="0" algn="l">
                        <a:spcAft>
                          <a:spcPts val="0"/>
                        </a:spcAft>
                      </a:pPr>
                      <a:r>
                        <a:rPr lang="ru-RU" sz="1300" dirty="0">
                          <a:latin typeface="Verdana" pitchFamily="34" charset="0"/>
                          <a:ea typeface="Verdana" pitchFamily="34" charset="0"/>
                          <a:cs typeface="Verdana" pitchFamily="34" charset="0"/>
                        </a:rPr>
                        <a:t>Недостаточная загрузка шихты в печь.</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ru-RU" sz="1300">
                          <a:latin typeface="Verdana" pitchFamily="34" charset="0"/>
                          <a:ea typeface="Verdana" pitchFamily="34" charset="0"/>
                          <a:cs typeface="Verdana" pitchFamily="34" charset="0"/>
                        </a:rPr>
                        <a:t>Увеличить загрузку шихты.</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76">
                <a:tc rowSpan="2">
                  <a:txBody>
                    <a:bodyPr/>
                    <a:lstStyle/>
                    <a:p>
                      <a:pPr marL="0" indent="0" algn="l">
                        <a:spcAft>
                          <a:spcPts val="0"/>
                        </a:spcAft>
                      </a:pPr>
                      <a:r>
                        <a:rPr lang="ru-RU" sz="1300" dirty="0">
                          <a:latin typeface="Verdana" pitchFamily="34" charset="0"/>
                          <a:ea typeface="Verdana" pitchFamily="34" charset="0"/>
                          <a:cs typeface="Verdana" pitchFamily="34" charset="0"/>
                        </a:rPr>
                        <a:t>Пониженная температура в верхней головке печи.</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spcAft>
                          <a:spcPts val="0"/>
                        </a:spcAft>
                      </a:pPr>
                      <a:r>
                        <a:rPr lang="ru-RU" sz="1300" dirty="0">
                          <a:latin typeface="Verdana" pitchFamily="34" charset="0"/>
                          <a:ea typeface="Verdana" pitchFamily="34" charset="0"/>
                          <a:cs typeface="Verdana" pitchFamily="34" charset="0"/>
                        </a:rPr>
                        <a:t>Недостаточная тяга печи.</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ru-RU" sz="1300" dirty="0">
                          <a:latin typeface="Verdana" pitchFamily="34" charset="0"/>
                          <a:ea typeface="Verdana" pitchFamily="34" charset="0"/>
                          <a:cs typeface="Verdana" pitchFamily="34" charset="0"/>
                        </a:rPr>
                        <a:t>Увеличить тягу печи.</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76">
                <a:tc vMerge="1">
                  <a:txBody>
                    <a:bodyPr/>
                    <a:lstStyle/>
                    <a:p>
                      <a:endParaRPr lang="ru-RU"/>
                    </a:p>
                  </a:txBody>
                  <a:tcPr/>
                </a:tc>
                <a:tc>
                  <a:txBody>
                    <a:bodyPr/>
                    <a:lstStyle/>
                    <a:p>
                      <a:pPr indent="0" algn="l">
                        <a:spcAft>
                          <a:spcPts val="0"/>
                        </a:spcAft>
                      </a:pPr>
                      <a:r>
                        <a:rPr lang="ru-RU" sz="1300" dirty="0">
                          <a:latin typeface="Verdana" pitchFamily="34" charset="0"/>
                          <a:ea typeface="Verdana" pitchFamily="34" charset="0"/>
                          <a:cs typeface="Verdana" pitchFamily="34" charset="0"/>
                        </a:rPr>
                        <a:t>Перегруз печи шихтой.</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ru-RU" sz="1300" dirty="0">
                          <a:latin typeface="Verdana" pitchFamily="34" charset="0"/>
                          <a:ea typeface="Verdana" pitchFamily="34" charset="0"/>
                          <a:cs typeface="Verdana" pitchFamily="34" charset="0"/>
                        </a:rPr>
                        <a:t>Уменьшить загрузку шихты в печь.</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1517">
                <a:tc>
                  <a:txBody>
                    <a:bodyPr/>
                    <a:lstStyle/>
                    <a:p>
                      <a:pPr marL="0" indent="0" algn="l">
                        <a:spcAft>
                          <a:spcPts val="0"/>
                        </a:spcAft>
                      </a:pPr>
                      <a:r>
                        <a:rPr lang="ru-RU" sz="1300" dirty="0">
                          <a:latin typeface="Verdana" pitchFamily="34" charset="0"/>
                          <a:ea typeface="Verdana" pitchFamily="34" charset="0"/>
                          <a:cs typeface="Verdana" pitchFamily="34" charset="0"/>
                        </a:rPr>
                        <a:t>Пониженная температура в верхней головке печи при увеличении разрежения. Выхлопы газов в нижнюю головку при увеличении дутья. Увеличение количества оборотного материала, выгружаемого из 1-го бункера.</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ru-RU" sz="1300" dirty="0">
                          <a:latin typeface="Verdana" pitchFamily="34" charset="0"/>
                          <a:ea typeface="Verdana" pitchFamily="34" charset="0"/>
                          <a:cs typeface="Verdana" pitchFamily="34" charset="0"/>
                        </a:rPr>
                        <a:t>Нарастание «верхней» настыли в печи до «критических» размеров. </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ru-RU" sz="1300" dirty="0">
                          <a:latin typeface="Verdana" pitchFamily="34" charset="0"/>
                          <a:ea typeface="Verdana" pitchFamily="34" charset="0"/>
                          <a:cs typeface="Verdana" pitchFamily="34" charset="0"/>
                        </a:rPr>
                        <a:t>«Выжечь» </a:t>
                      </a:r>
                      <a:r>
                        <a:rPr lang="ru-RU" sz="1300" dirty="0" err="1">
                          <a:latin typeface="Verdana" pitchFamily="34" charset="0"/>
                          <a:ea typeface="Verdana" pitchFamily="34" charset="0"/>
                          <a:cs typeface="Verdana" pitchFamily="34" charset="0"/>
                        </a:rPr>
                        <a:t>настыль</a:t>
                      </a:r>
                      <a:r>
                        <a:rPr lang="ru-RU" sz="1300" dirty="0">
                          <a:latin typeface="Verdana" pitchFamily="34" charset="0"/>
                          <a:ea typeface="Verdana" pitchFamily="34" charset="0"/>
                          <a:cs typeface="Verdana" pitchFamily="34" charset="0"/>
                        </a:rPr>
                        <a:t> или удалить ее механическим путем.</a:t>
                      </a:r>
                    </a:p>
                    <a:p>
                      <a:pPr indent="0" algn="l">
                        <a:spcAft>
                          <a:spcPts val="0"/>
                        </a:spcAft>
                      </a:pPr>
                      <a:r>
                        <a:rPr lang="ru-RU" sz="1300" dirty="0">
                          <a:latin typeface="Verdana" pitchFamily="34" charset="0"/>
                          <a:ea typeface="Verdana" pitchFamily="34" charset="0"/>
                          <a:cs typeface="Verdana" pitchFamily="34" charset="0"/>
                        </a:rPr>
                        <a:t>Для обнаружения и визуальной оценки размеров настыли при необходимости производится кратковременная остановка печи с прекращением загрузки и дутья, увеличением тяги.</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76">
                <a:tc rowSpan="2">
                  <a:txBody>
                    <a:bodyPr/>
                    <a:lstStyle/>
                    <a:p>
                      <a:pPr marL="0" indent="0" algn="l">
                        <a:spcAft>
                          <a:spcPts val="0"/>
                        </a:spcAft>
                      </a:pPr>
                      <a:r>
                        <a:rPr lang="ru-RU" sz="1300" dirty="0">
                          <a:latin typeface="Verdana" pitchFamily="34" charset="0"/>
                          <a:ea typeface="Verdana" pitchFamily="34" charset="0"/>
                          <a:cs typeface="Verdana" pitchFamily="34" charset="0"/>
                        </a:rPr>
                        <a:t>Повышенная температура материала, выходящего из печи.</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ru-RU" sz="1300">
                          <a:latin typeface="Verdana" pitchFamily="34" charset="0"/>
                          <a:ea typeface="Verdana" pitchFamily="34" charset="0"/>
                          <a:cs typeface="Verdana" pitchFamily="34" charset="0"/>
                        </a:rPr>
                        <a:t>Избыток коксовой мелочи в шихте.</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ru-RU" sz="1300" dirty="0">
                          <a:latin typeface="Verdana" pitchFamily="34" charset="0"/>
                          <a:ea typeface="Verdana" pitchFamily="34" charset="0"/>
                          <a:cs typeface="Verdana" pitchFamily="34" charset="0"/>
                        </a:rPr>
                        <a:t>Сократить расход коксовой мелочи.</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414">
                <a:tc vMerge="1">
                  <a:txBody>
                    <a:bodyPr/>
                    <a:lstStyle/>
                    <a:p>
                      <a:endParaRPr lang="ru-RU"/>
                    </a:p>
                  </a:txBody>
                  <a:tcPr/>
                </a:tc>
                <a:tc>
                  <a:txBody>
                    <a:bodyPr/>
                    <a:lstStyle/>
                    <a:p>
                      <a:pPr indent="0" algn="l">
                        <a:spcAft>
                          <a:spcPts val="0"/>
                        </a:spcAft>
                      </a:pPr>
                      <a:r>
                        <a:rPr lang="ru-RU" sz="1300">
                          <a:latin typeface="Verdana" pitchFamily="34" charset="0"/>
                          <a:ea typeface="Verdana" pitchFamily="34" charset="0"/>
                          <a:cs typeface="Verdana" pitchFamily="34" charset="0"/>
                        </a:rPr>
                        <a:t>Локальный перегрев материала принудительным дутьем.</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ru-RU" sz="1300" dirty="0">
                          <a:latin typeface="Verdana" pitchFamily="34" charset="0"/>
                          <a:ea typeface="Verdana" pitchFamily="34" charset="0"/>
                          <a:cs typeface="Verdana" pitchFamily="34" charset="0"/>
                        </a:rPr>
                        <a:t>Снизить (прекратить) подачу дутья на материал. </a:t>
                      </a:r>
                    </a:p>
                  </a:txBody>
                  <a:tcPr marL="48509" marR="485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2719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solidFill>
                <a:srgbClr val="FF0000"/>
              </a:solidFill>
            </a:endParaRPr>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solidFill>
                <a:srgbClr val="FF0000"/>
              </a:solidFill>
            </a:endParaRPr>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solidFill>
                <a:srgbClr val="FF0000"/>
              </a:solidFill>
            </a:endParaRPr>
          </a:p>
        </p:txBody>
      </p:sp>
      <p:sp>
        <p:nvSpPr>
          <p:cNvPr id="19"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rPr>
              <a:t>Математическое моделирование динамики </a:t>
            </a:r>
            <a:br>
              <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rPr>
            </a:br>
            <a:r>
              <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rPr>
              <a:t>процессов вельц-печи</a:t>
            </a:r>
          </a:p>
        </p:txBody>
      </p:sp>
      <p:sp>
        <p:nvSpPr>
          <p:cNvPr id="3" name="Прямоугольник 2"/>
          <p:cNvSpPr/>
          <p:nvPr/>
        </p:nvSpPr>
        <p:spPr>
          <a:xfrm>
            <a:off x="251519" y="789588"/>
            <a:ext cx="8648505" cy="328873"/>
          </a:xfrm>
          <a:prstGeom prst="rect">
            <a:avLst/>
          </a:prstGeom>
        </p:spPr>
        <p:txBody>
          <a:bodyPr wrap="square">
            <a:spAutoFit/>
          </a:bodyPr>
          <a:lstStyle/>
          <a:p>
            <a:pPr algn="just">
              <a:lnSpc>
                <a:spcPts val="2100"/>
              </a:lnSpc>
            </a:pPr>
            <a:r>
              <a:rPr lang="ru-RU" sz="1300" dirty="0" smtClean="0">
                <a:latin typeface="Verdana" panose="020B0604030504040204" pitchFamily="34" charset="0"/>
                <a:ea typeface="Verdana" panose="020B0604030504040204" pitchFamily="34" charset="0"/>
                <a:cs typeface="Verdana" panose="020B0604030504040204" pitchFamily="34" charset="0"/>
              </a:rPr>
              <a:t>Математическая модель процесса вельцевания цинковых кеков : </a:t>
            </a:r>
            <a:endParaRPr lang="ru-RU" sz="13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srgbClr val="FF0000"/>
              </a:solidFill>
            </a:endParaRPr>
          </a:p>
        </p:txBody>
      </p:sp>
      <p:sp>
        <p:nvSpPr>
          <p:cNvPr id="46087" name="Rectangle 7"/>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srgbClr val="FF0000"/>
              </a:solidFill>
            </a:endParaRPr>
          </a:p>
        </p:txBody>
      </p:sp>
      <p:graphicFrame>
        <p:nvGraphicFramePr>
          <p:cNvPr id="46086" name="Object 6"/>
          <p:cNvGraphicFramePr>
            <a:graphicFrameLocks noChangeAspect="1"/>
          </p:cNvGraphicFramePr>
          <p:nvPr/>
        </p:nvGraphicFramePr>
        <p:xfrm>
          <a:off x="335576" y="1268759"/>
          <a:ext cx="1025853" cy="553269"/>
        </p:xfrm>
        <a:graphic>
          <a:graphicData uri="http://schemas.openxmlformats.org/presentationml/2006/ole">
            <mc:AlternateContent xmlns:mc="http://schemas.openxmlformats.org/markup-compatibility/2006">
              <mc:Choice xmlns:v="urn:schemas-microsoft-com:vml" Requires="v">
                <p:oleObj spid="_x0000_s46140" r:id="rId4" imgW="850900" imgH="457200" progId="Equation.DSMT4">
                  <p:embed/>
                </p:oleObj>
              </mc:Choice>
              <mc:Fallback>
                <p:oleObj r:id="rId4" imgW="850900" imgH="4572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576" y="1268759"/>
                        <a:ext cx="1025853" cy="5532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9" name="Rectangle 9"/>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srgbClr val="FF0000"/>
              </a:solidFill>
            </a:endParaRPr>
          </a:p>
        </p:txBody>
      </p:sp>
      <p:graphicFrame>
        <p:nvGraphicFramePr>
          <p:cNvPr id="46088" name="Object 8"/>
          <p:cNvGraphicFramePr>
            <a:graphicFrameLocks noChangeAspect="1"/>
          </p:cNvGraphicFramePr>
          <p:nvPr/>
        </p:nvGraphicFramePr>
        <p:xfrm>
          <a:off x="338518" y="1988839"/>
          <a:ext cx="1106538" cy="599375"/>
        </p:xfrm>
        <a:graphic>
          <a:graphicData uri="http://schemas.openxmlformats.org/presentationml/2006/ole">
            <mc:AlternateContent xmlns:mc="http://schemas.openxmlformats.org/markup-compatibility/2006">
              <mc:Choice xmlns:v="urn:schemas-microsoft-com:vml" Requires="v">
                <p:oleObj spid="_x0000_s46141" r:id="rId6" imgW="914400" imgH="495300" progId="Equation.DSMT4">
                  <p:embed/>
                </p:oleObj>
              </mc:Choice>
              <mc:Fallback>
                <p:oleObj r:id="rId6" imgW="914400" imgH="4953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518" y="1988839"/>
                        <a:ext cx="1106538" cy="59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1" name="Rectangle 11"/>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srgbClr val="FF0000"/>
              </a:solidFill>
            </a:endParaRPr>
          </a:p>
        </p:txBody>
      </p:sp>
      <p:graphicFrame>
        <p:nvGraphicFramePr>
          <p:cNvPr id="46090" name="Object 10"/>
          <p:cNvGraphicFramePr>
            <a:graphicFrameLocks noChangeAspect="1"/>
          </p:cNvGraphicFramePr>
          <p:nvPr>
            <p:extLst>
              <p:ext uri="{D42A27DB-BD31-4B8C-83A1-F6EECF244321}">
                <p14:modId xmlns:p14="http://schemas.microsoft.com/office/powerpoint/2010/main" val="322506491"/>
              </p:ext>
            </p:extLst>
          </p:nvPr>
        </p:nvGraphicFramePr>
        <p:xfrm>
          <a:off x="341387" y="2771993"/>
          <a:ext cx="4161044" cy="657007"/>
        </p:xfrm>
        <a:graphic>
          <a:graphicData uri="http://schemas.openxmlformats.org/presentationml/2006/ole">
            <mc:AlternateContent xmlns:mc="http://schemas.openxmlformats.org/markup-compatibility/2006">
              <mc:Choice xmlns:v="urn:schemas-microsoft-com:vml" Requires="v">
                <p:oleObj spid="_x0000_s46142" r:id="rId8" imgW="3441700" imgH="546100" progId="Equation.DSMT4">
                  <p:embed/>
                </p:oleObj>
              </mc:Choice>
              <mc:Fallback>
                <p:oleObj r:id="rId8" imgW="3441700" imgH="54610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387" y="2771993"/>
                        <a:ext cx="4161044" cy="6570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3" name="Rectangle 13"/>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srgbClr val="FF0000"/>
              </a:solidFill>
            </a:endParaRPr>
          </a:p>
        </p:txBody>
      </p:sp>
      <p:graphicFrame>
        <p:nvGraphicFramePr>
          <p:cNvPr id="46092" name="Object 12"/>
          <p:cNvGraphicFramePr>
            <a:graphicFrameLocks noChangeAspect="1"/>
          </p:cNvGraphicFramePr>
          <p:nvPr>
            <p:extLst>
              <p:ext uri="{D42A27DB-BD31-4B8C-83A1-F6EECF244321}">
                <p14:modId xmlns:p14="http://schemas.microsoft.com/office/powerpoint/2010/main" val="4162368891"/>
              </p:ext>
            </p:extLst>
          </p:nvPr>
        </p:nvGraphicFramePr>
        <p:xfrm>
          <a:off x="335575" y="3591098"/>
          <a:ext cx="3059113" cy="1062038"/>
        </p:xfrm>
        <a:graphic>
          <a:graphicData uri="http://schemas.openxmlformats.org/presentationml/2006/ole">
            <mc:AlternateContent xmlns:mc="http://schemas.openxmlformats.org/markup-compatibility/2006">
              <mc:Choice xmlns:v="urn:schemas-microsoft-com:vml" Requires="v">
                <p:oleObj spid="_x0000_s46143" name="Equation" r:id="rId10" imgW="2527200" imgH="876240" progId="Equation.DSMT4">
                  <p:embed/>
                </p:oleObj>
              </mc:Choice>
              <mc:Fallback>
                <p:oleObj name="Equation" r:id="rId10" imgW="2527200" imgH="876240" progId="Equation.DSMT4">
                  <p:embed/>
                  <p:pic>
                    <p:nvPicPr>
                      <p:cNvPr id="0" name="Picture 12"/>
                      <p:cNvPicPr>
                        <a:picLocks noChangeAspect="1" noChangeArrowheads="1"/>
                      </p:cNvPicPr>
                      <p:nvPr/>
                    </p:nvPicPr>
                    <p:blipFill>
                      <a:blip r:embed="rId11"/>
                      <a:srcRect/>
                      <a:stretch>
                        <a:fillRect/>
                      </a:stretch>
                    </p:blipFill>
                    <p:spPr bwMode="auto">
                      <a:xfrm>
                        <a:off x="335575" y="3591098"/>
                        <a:ext cx="3059113" cy="1062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5" name="Rectangle 15"/>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solidFill>
                <a:srgbClr val="FF0000"/>
              </a:solidFill>
            </a:endParaRPr>
          </a:p>
        </p:txBody>
      </p:sp>
      <p:graphicFrame>
        <p:nvGraphicFramePr>
          <p:cNvPr id="46094" name="Object 14"/>
          <p:cNvGraphicFramePr>
            <a:graphicFrameLocks noChangeAspect="1"/>
          </p:cNvGraphicFramePr>
          <p:nvPr/>
        </p:nvGraphicFramePr>
        <p:xfrm>
          <a:off x="338517" y="4725144"/>
          <a:ext cx="1752019" cy="657007"/>
        </p:xfrm>
        <a:graphic>
          <a:graphicData uri="http://schemas.openxmlformats.org/presentationml/2006/ole">
            <mc:AlternateContent xmlns:mc="http://schemas.openxmlformats.org/markup-compatibility/2006">
              <mc:Choice xmlns:v="urn:schemas-microsoft-com:vml" Requires="v">
                <p:oleObj spid="_x0000_s46144" r:id="rId12" imgW="1447172" imgH="545863" progId="Equation.DSMT4">
                  <p:embed/>
                </p:oleObj>
              </mc:Choice>
              <mc:Fallback>
                <p:oleObj r:id="rId12" imgW="1447172" imgH="545863" progId="Equation.DSMT4">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8517" y="4725144"/>
                        <a:ext cx="1752019" cy="6570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96" name="Object 16"/>
          <p:cNvGraphicFramePr>
            <a:graphicFrameLocks noChangeAspect="1"/>
          </p:cNvGraphicFramePr>
          <p:nvPr/>
        </p:nvGraphicFramePr>
        <p:xfrm>
          <a:off x="335575" y="5445223"/>
          <a:ext cx="1728193" cy="720081"/>
        </p:xfrm>
        <a:graphic>
          <a:graphicData uri="http://schemas.openxmlformats.org/presentationml/2006/ole">
            <mc:AlternateContent xmlns:mc="http://schemas.openxmlformats.org/markup-compatibility/2006">
              <mc:Choice xmlns:v="urn:schemas-microsoft-com:vml" Requires="v">
                <p:oleObj spid="_x0000_s46145" r:id="rId14" imgW="1371600" imgH="571500" progId="Equation.DSMT4">
                  <p:embed/>
                </p:oleObj>
              </mc:Choice>
              <mc:Fallback>
                <p:oleObj r:id="rId14" imgW="1371600" imgH="571500" progId="Equation.DSMT4">
                  <p:embed/>
                  <p:pic>
                    <p:nvPicPr>
                      <p:cNvPr id="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575" y="5445223"/>
                        <a:ext cx="1728193" cy="7200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Прямоугольник 36"/>
          <p:cNvSpPr/>
          <p:nvPr/>
        </p:nvSpPr>
        <p:spPr>
          <a:xfrm>
            <a:off x="5292080" y="1268760"/>
            <a:ext cx="3600400" cy="5001369"/>
          </a:xfrm>
          <a:prstGeom prst="rect">
            <a:avLst/>
          </a:prstGeom>
        </p:spPr>
        <p:txBody>
          <a:bodyPr wrap="square">
            <a:spAutoFit/>
          </a:bodyPr>
          <a:lstStyle/>
          <a:p>
            <a:pPr algn="just"/>
            <a:r>
              <a:rPr lang="en-US" sz="1100" i="1" dirty="0" smtClean="0">
                <a:latin typeface="Verdana" pitchFamily="34" charset="0"/>
                <a:ea typeface="Verdana" pitchFamily="34" charset="0"/>
                <a:cs typeface="Verdana" pitchFamily="34" charset="0"/>
              </a:rPr>
              <a:t>m</a:t>
            </a:r>
            <a:r>
              <a:rPr lang="en-US" sz="1100" i="1" baseline="-25000" dirty="0" smtClean="0">
                <a:latin typeface="Verdana" pitchFamily="34" charset="0"/>
                <a:ea typeface="Verdana" pitchFamily="34" charset="0"/>
                <a:cs typeface="Verdana" pitchFamily="34" charset="0"/>
              </a:rPr>
              <a:t>i</a:t>
            </a:r>
            <a:r>
              <a:rPr lang="en-US" sz="1100" dirty="0" smtClean="0">
                <a:latin typeface="Verdana" pitchFamily="34" charset="0"/>
                <a:ea typeface="Verdana" pitchFamily="34" charset="0"/>
                <a:cs typeface="Verdana" pitchFamily="34" charset="0"/>
              </a:rPr>
              <a:t> </a:t>
            </a:r>
            <a:r>
              <a:rPr lang="ru-RU" sz="1100" dirty="0" smtClean="0">
                <a:latin typeface="Verdana" pitchFamily="34" charset="0"/>
                <a:ea typeface="Verdana" pitchFamily="34" charset="0"/>
                <a:cs typeface="Verdana" pitchFamily="34" charset="0"/>
              </a:rPr>
              <a:t>=</a:t>
            </a:r>
            <a:r>
              <a:rPr lang="en-US" sz="1100" dirty="0" smtClean="0">
                <a:latin typeface="Verdana" pitchFamily="34" charset="0"/>
                <a:ea typeface="Verdana" pitchFamily="34" charset="0"/>
                <a:cs typeface="Verdana" pitchFamily="34" charset="0"/>
              </a:rPr>
              <a:t> </a:t>
            </a:r>
            <a:r>
              <a:rPr lang="en-US" sz="1100" i="1" dirty="0" smtClean="0">
                <a:latin typeface="Verdana" pitchFamily="34" charset="0"/>
                <a:ea typeface="Verdana" pitchFamily="34" charset="0"/>
                <a:cs typeface="Verdana" pitchFamily="34" charset="0"/>
              </a:rPr>
              <a:t>f</a:t>
            </a:r>
            <a:r>
              <a:rPr lang="ru-RU" sz="1100" dirty="0" smtClean="0">
                <a:latin typeface="Verdana" pitchFamily="34" charset="0"/>
                <a:ea typeface="Verdana" pitchFamily="34" charset="0"/>
                <a:cs typeface="Verdana" pitchFamily="34" charset="0"/>
              </a:rPr>
              <a:t>(</a:t>
            </a:r>
            <a:r>
              <a:rPr lang="en-US" sz="1100" i="1" dirty="0" smtClean="0">
                <a:latin typeface="Verdana" pitchFamily="34" charset="0"/>
                <a:ea typeface="Verdana" pitchFamily="34" charset="0"/>
                <a:cs typeface="Verdana" pitchFamily="34" charset="0"/>
              </a:rPr>
              <a:t>x</a:t>
            </a:r>
            <a:r>
              <a:rPr lang="ru-RU" sz="1100" dirty="0" smtClean="0">
                <a:latin typeface="Verdana" pitchFamily="34" charset="0"/>
                <a:ea typeface="Verdana" pitchFamily="34" charset="0"/>
                <a:cs typeface="Verdana" pitchFamily="34" charset="0"/>
              </a:rPr>
              <a:t>) – количество </a:t>
            </a:r>
            <a:r>
              <a:rPr lang="en-US" sz="1100" i="1" dirty="0" err="1" smtClean="0">
                <a:latin typeface="Verdana" pitchFamily="34" charset="0"/>
                <a:ea typeface="Verdana" pitchFamily="34" charset="0"/>
                <a:cs typeface="Verdana" pitchFamily="34" charset="0"/>
              </a:rPr>
              <a:t>i</a:t>
            </a:r>
            <a:r>
              <a:rPr lang="ru-RU" sz="1100" dirty="0" smtClean="0">
                <a:latin typeface="Verdana" pitchFamily="34" charset="0"/>
                <a:ea typeface="Verdana" pitchFamily="34" charset="0"/>
                <a:cs typeface="Verdana" pitchFamily="34" charset="0"/>
              </a:rPr>
              <a:t>-го вещества, вступающего в реакцию, на единицу длины печи, кг/м; </a:t>
            </a:r>
            <a:r>
              <a:rPr lang="en-US" sz="1100" i="1" dirty="0" err="1" smtClean="0">
                <a:latin typeface="Verdana" pitchFamily="34" charset="0"/>
                <a:ea typeface="Verdana" pitchFamily="34" charset="0"/>
                <a:cs typeface="Verdana" pitchFamily="34" charset="0"/>
              </a:rPr>
              <a:t>K</a:t>
            </a:r>
            <a:r>
              <a:rPr lang="en-US" sz="1100" i="1" baseline="-25000" dirty="0" err="1" smtClean="0">
                <a:latin typeface="Verdana" pitchFamily="34" charset="0"/>
                <a:ea typeface="Verdana" pitchFamily="34" charset="0"/>
                <a:cs typeface="Verdana" pitchFamily="34" charset="0"/>
              </a:rPr>
              <a:t>i</a:t>
            </a:r>
            <a:r>
              <a:rPr lang="en-US" sz="1100" dirty="0" smtClean="0">
                <a:latin typeface="Verdana" pitchFamily="34" charset="0"/>
                <a:ea typeface="Verdana" pitchFamily="34" charset="0"/>
                <a:cs typeface="Verdana" pitchFamily="34" charset="0"/>
              </a:rPr>
              <a:t> </a:t>
            </a:r>
            <a:r>
              <a:rPr lang="ru-RU" sz="1100" dirty="0" smtClean="0">
                <a:latin typeface="Verdana" pitchFamily="34" charset="0"/>
                <a:ea typeface="Verdana" pitchFamily="34" charset="0"/>
                <a:cs typeface="Verdana" pitchFamily="34" charset="0"/>
              </a:rPr>
              <a:t>=</a:t>
            </a:r>
            <a:r>
              <a:rPr lang="en-US" sz="1100" dirty="0" smtClean="0">
                <a:latin typeface="Verdana" pitchFamily="34" charset="0"/>
                <a:ea typeface="Verdana" pitchFamily="34" charset="0"/>
                <a:cs typeface="Verdana" pitchFamily="34" charset="0"/>
              </a:rPr>
              <a:t> </a:t>
            </a:r>
            <a:r>
              <a:rPr lang="en-US" sz="1100" i="1" dirty="0" err="1" smtClean="0">
                <a:latin typeface="Verdana" pitchFamily="34" charset="0"/>
                <a:ea typeface="Verdana" pitchFamily="34" charset="0"/>
                <a:cs typeface="Verdana" pitchFamily="34" charset="0"/>
              </a:rPr>
              <a:t>f</a:t>
            </a:r>
            <a:r>
              <a:rPr lang="en-US" sz="1100" i="1" baseline="-25000" dirty="0" err="1" smtClean="0">
                <a:latin typeface="Verdana" pitchFamily="34" charset="0"/>
                <a:ea typeface="Verdana" pitchFamily="34" charset="0"/>
                <a:cs typeface="Verdana" pitchFamily="34" charset="0"/>
              </a:rPr>
              <a:t>i</a:t>
            </a:r>
            <a:r>
              <a:rPr lang="ru-RU" sz="1100" dirty="0" smtClean="0">
                <a:latin typeface="Verdana" pitchFamily="34" charset="0"/>
                <a:ea typeface="Verdana" pitchFamily="34" charset="0"/>
                <a:cs typeface="Verdana" pitchFamily="34" charset="0"/>
              </a:rPr>
              <a:t>[</a:t>
            </a:r>
            <a:r>
              <a:rPr lang="en-US" sz="1100" i="1" dirty="0" smtClean="0">
                <a:latin typeface="Verdana" pitchFamily="34" charset="0"/>
                <a:ea typeface="Verdana" pitchFamily="34" charset="0"/>
                <a:cs typeface="Verdana" pitchFamily="34" charset="0"/>
              </a:rPr>
              <a:t>T</a:t>
            </a:r>
            <a:r>
              <a:rPr lang="ru-RU" sz="1100" baseline="-25000" dirty="0" err="1" smtClean="0">
                <a:latin typeface="Verdana" pitchFamily="34" charset="0"/>
                <a:ea typeface="Verdana" pitchFamily="34" charset="0"/>
                <a:cs typeface="Verdana" pitchFamily="34" charset="0"/>
              </a:rPr>
              <a:t>ш</a:t>
            </a:r>
            <a:r>
              <a:rPr lang="ru-RU" sz="1100" dirty="0" smtClean="0">
                <a:latin typeface="Verdana" pitchFamily="34" charset="0"/>
                <a:ea typeface="Verdana" pitchFamily="34" charset="0"/>
                <a:cs typeface="Verdana" pitchFamily="34" charset="0"/>
              </a:rPr>
              <a:t>(</a:t>
            </a:r>
            <a:r>
              <a:rPr lang="en-US" sz="1100" i="1" dirty="0" smtClean="0">
                <a:latin typeface="Verdana" pitchFamily="34" charset="0"/>
                <a:ea typeface="Verdana" pitchFamily="34" charset="0"/>
                <a:cs typeface="Verdana" pitchFamily="34" charset="0"/>
              </a:rPr>
              <a:t>x</a:t>
            </a:r>
            <a:r>
              <a:rPr lang="ru-RU" sz="1100" dirty="0" smtClean="0">
                <a:latin typeface="Verdana" pitchFamily="34" charset="0"/>
                <a:ea typeface="Verdana" pitchFamily="34" charset="0"/>
                <a:cs typeface="Verdana" pitchFamily="34" charset="0"/>
              </a:rPr>
              <a:t>)] – скорость реакции </a:t>
            </a:r>
            <a:r>
              <a:rPr lang="en-US" sz="1100" i="1" dirty="0" err="1" smtClean="0">
                <a:latin typeface="Verdana" pitchFamily="34" charset="0"/>
                <a:ea typeface="Verdana" pitchFamily="34" charset="0"/>
                <a:cs typeface="Verdana" pitchFamily="34" charset="0"/>
              </a:rPr>
              <a:t>i</a:t>
            </a:r>
            <a:r>
              <a:rPr lang="ru-RU" sz="1100" dirty="0" smtClean="0">
                <a:latin typeface="Verdana" pitchFamily="34" charset="0"/>
                <a:ea typeface="Verdana" pitchFamily="34" charset="0"/>
                <a:cs typeface="Verdana" pitchFamily="34" charset="0"/>
              </a:rPr>
              <a:t>-го вещества, вступающего в реакцию, как функция температуры шихты, 1/час; </a:t>
            </a:r>
            <a:r>
              <a:rPr lang="en-US" sz="1100" i="1" dirty="0" smtClean="0">
                <a:latin typeface="Verdana" pitchFamily="34" charset="0"/>
                <a:ea typeface="Verdana" pitchFamily="34" charset="0"/>
                <a:cs typeface="Verdana" pitchFamily="34" charset="0"/>
              </a:rPr>
              <a:t>t</a:t>
            </a:r>
            <a:r>
              <a:rPr lang="ru-RU" sz="1100" dirty="0" smtClean="0">
                <a:latin typeface="Verdana" pitchFamily="34" charset="0"/>
                <a:ea typeface="Verdana" pitchFamily="34" charset="0"/>
                <a:cs typeface="Verdana" pitchFamily="34" charset="0"/>
              </a:rPr>
              <a:t> – время, час; </a:t>
            </a:r>
            <a:r>
              <a:rPr lang="en-US" sz="1100" i="1" dirty="0" err="1" smtClean="0">
                <a:latin typeface="Verdana" pitchFamily="34" charset="0"/>
                <a:ea typeface="Verdana" pitchFamily="34" charset="0"/>
                <a:cs typeface="Verdana" pitchFamily="34" charset="0"/>
              </a:rPr>
              <a:t>G</a:t>
            </a:r>
            <a:r>
              <a:rPr lang="en-US" sz="1100" i="1" baseline="-25000" dirty="0" err="1" smtClean="0">
                <a:latin typeface="Verdana" pitchFamily="34" charset="0"/>
                <a:ea typeface="Verdana" pitchFamily="34" charset="0"/>
                <a:cs typeface="Verdana" pitchFamily="34" charset="0"/>
              </a:rPr>
              <a:t>i</a:t>
            </a:r>
            <a:r>
              <a:rPr lang="en-US" sz="1100" dirty="0" smtClean="0">
                <a:latin typeface="Verdana" pitchFamily="34" charset="0"/>
                <a:ea typeface="Verdana" pitchFamily="34" charset="0"/>
                <a:cs typeface="Verdana" pitchFamily="34" charset="0"/>
              </a:rPr>
              <a:t> </a:t>
            </a:r>
            <a:r>
              <a:rPr lang="ru-RU" sz="1100" dirty="0" smtClean="0">
                <a:latin typeface="Verdana" pitchFamily="34" charset="0"/>
                <a:ea typeface="Verdana" pitchFamily="34" charset="0"/>
                <a:cs typeface="Verdana" pitchFamily="34" charset="0"/>
              </a:rPr>
              <a:t>=</a:t>
            </a:r>
            <a:r>
              <a:rPr lang="en-US" sz="1100" dirty="0" smtClean="0">
                <a:latin typeface="Verdana" pitchFamily="34" charset="0"/>
                <a:ea typeface="Verdana" pitchFamily="34" charset="0"/>
                <a:cs typeface="Verdana" pitchFamily="34" charset="0"/>
              </a:rPr>
              <a:t> </a:t>
            </a:r>
            <a:r>
              <a:rPr lang="en-US" sz="1100" i="1" dirty="0" err="1" smtClean="0">
                <a:latin typeface="Verdana" pitchFamily="34" charset="0"/>
                <a:ea typeface="Verdana" pitchFamily="34" charset="0"/>
                <a:cs typeface="Verdana" pitchFamily="34" charset="0"/>
              </a:rPr>
              <a:t>m</a:t>
            </a:r>
            <a:r>
              <a:rPr lang="en-US" sz="1100" i="1" baseline="-25000" dirty="0" err="1" smtClean="0">
                <a:latin typeface="Verdana" pitchFamily="34" charset="0"/>
                <a:ea typeface="Verdana" pitchFamily="34" charset="0"/>
                <a:cs typeface="Verdana" pitchFamily="34" charset="0"/>
              </a:rPr>
              <a:t>i</a:t>
            </a:r>
            <a:r>
              <a:rPr lang="en-US" sz="1100" i="1" dirty="0" err="1" smtClean="0">
                <a:latin typeface="Verdana" pitchFamily="34" charset="0"/>
                <a:ea typeface="Verdana" pitchFamily="34" charset="0"/>
                <a:cs typeface="Verdana" pitchFamily="34" charset="0"/>
              </a:rPr>
              <a:t>V</a:t>
            </a:r>
            <a:r>
              <a:rPr lang="ru-RU" sz="1100" dirty="0" smtClean="0">
                <a:latin typeface="Verdana" pitchFamily="34" charset="0"/>
                <a:ea typeface="Verdana" pitchFamily="34" charset="0"/>
                <a:cs typeface="Verdana" pitchFamily="34" charset="0"/>
              </a:rPr>
              <a:t> – текущее количество </a:t>
            </a:r>
            <a:r>
              <a:rPr lang="en-US" sz="1100" i="1" dirty="0" err="1" smtClean="0">
                <a:latin typeface="Verdana" pitchFamily="34" charset="0"/>
                <a:ea typeface="Verdana" pitchFamily="34" charset="0"/>
                <a:cs typeface="Verdana" pitchFamily="34" charset="0"/>
              </a:rPr>
              <a:t>i</a:t>
            </a:r>
            <a:r>
              <a:rPr lang="ru-RU" sz="1100" dirty="0" smtClean="0">
                <a:latin typeface="Verdana" pitchFamily="34" charset="0"/>
                <a:ea typeface="Verdana" pitchFamily="34" charset="0"/>
                <a:cs typeface="Verdana" pitchFamily="34" charset="0"/>
              </a:rPr>
              <a:t>-го вещества, вступающего в реакцию, кг/час; </a:t>
            </a:r>
            <a:r>
              <a:rPr lang="en-US" sz="1100" i="1" dirty="0" smtClean="0">
                <a:latin typeface="Verdana" pitchFamily="34" charset="0"/>
                <a:ea typeface="Verdana" pitchFamily="34" charset="0"/>
                <a:cs typeface="Verdana" pitchFamily="34" charset="0"/>
              </a:rPr>
              <a:t>V</a:t>
            </a:r>
            <a:r>
              <a:rPr lang="ru-RU" sz="1100" baseline="-25000" dirty="0" err="1" smtClean="0">
                <a:latin typeface="Verdana" pitchFamily="34" charset="0"/>
                <a:ea typeface="Verdana" pitchFamily="34" charset="0"/>
                <a:cs typeface="Verdana" pitchFamily="34" charset="0"/>
              </a:rPr>
              <a:t>ш</a:t>
            </a:r>
            <a:r>
              <a:rPr lang="ru-RU" sz="1100" dirty="0" smtClean="0">
                <a:latin typeface="Verdana" pitchFamily="34" charset="0"/>
                <a:ea typeface="Verdana" pitchFamily="34" charset="0"/>
                <a:cs typeface="Verdana" pitchFamily="34" charset="0"/>
              </a:rPr>
              <a:t>, </a:t>
            </a:r>
            <a:r>
              <a:rPr lang="en-US" sz="1100" i="1" dirty="0" smtClean="0">
                <a:latin typeface="Verdana" pitchFamily="34" charset="0"/>
                <a:ea typeface="Verdana" pitchFamily="34" charset="0"/>
                <a:cs typeface="Verdana" pitchFamily="34" charset="0"/>
              </a:rPr>
              <a:t>V</a:t>
            </a:r>
            <a:r>
              <a:rPr lang="ru-RU" sz="1100" baseline="-25000" dirty="0" smtClean="0">
                <a:latin typeface="Verdana" pitchFamily="34" charset="0"/>
                <a:ea typeface="Verdana" pitchFamily="34" charset="0"/>
                <a:cs typeface="Verdana" pitchFamily="34" charset="0"/>
              </a:rPr>
              <a:t>г</a:t>
            </a:r>
            <a:r>
              <a:rPr lang="ru-RU" sz="1100" dirty="0" smtClean="0">
                <a:latin typeface="Verdana" pitchFamily="34" charset="0"/>
                <a:ea typeface="Verdana" pitchFamily="34" charset="0"/>
                <a:cs typeface="Verdana" pitchFamily="34" charset="0"/>
              </a:rPr>
              <a:t> – соответственно скорость движения шихты и газа, м/час; </a:t>
            </a:r>
            <a:r>
              <a:rPr lang="ru-RU" sz="1100" i="1" dirty="0" err="1" smtClean="0">
                <a:latin typeface="Verdana" pitchFamily="34" charset="0"/>
                <a:ea typeface="Verdana" pitchFamily="34" charset="0"/>
                <a:cs typeface="Verdana" pitchFamily="34" charset="0"/>
              </a:rPr>
              <a:t>Ф</a:t>
            </a:r>
            <a:r>
              <a:rPr lang="ru-RU" sz="1100" baseline="-25000" dirty="0" err="1" smtClean="0">
                <a:latin typeface="Verdana" pitchFamily="34" charset="0"/>
                <a:ea typeface="Verdana" pitchFamily="34" charset="0"/>
                <a:cs typeface="Verdana" pitchFamily="34" charset="0"/>
              </a:rPr>
              <a:t>ш</a:t>
            </a:r>
            <a:r>
              <a:rPr lang="ru-RU" sz="1100" dirty="0" smtClean="0">
                <a:latin typeface="Verdana" pitchFamily="34" charset="0"/>
                <a:ea typeface="Verdana" pitchFamily="34" charset="0"/>
                <a:cs typeface="Verdana" pitchFamily="34" charset="0"/>
              </a:rPr>
              <a:t>, </a:t>
            </a:r>
            <a:r>
              <a:rPr lang="ru-RU" sz="1100" i="1" dirty="0" err="1" smtClean="0">
                <a:latin typeface="Verdana" pitchFamily="34" charset="0"/>
                <a:ea typeface="Verdana" pitchFamily="34" charset="0"/>
                <a:cs typeface="Verdana" pitchFamily="34" charset="0"/>
              </a:rPr>
              <a:t>Ф</a:t>
            </a:r>
            <a:r>
              <a:rPr lang="ru-RU" sz="1100" baseline="-25000" dirty="0" err="1" smtClean="0">
                <a:latin typeface="Verdana" pitchFamily="34" charset="0"/>
                <a:ea typeface="Verdana" pitchFamily="34" charset="0"/>
                <a:cs typeface="Verdana" pitchFamily="34" charset="0"/>
              </a:rPr>
              <a:t>г</a:t>
            </a:r>
            <a:r>
              <a:rPr lang="ru-RU" sz="1100" dirty="0" smtClean="0">
                <a:latin typeface="Verdana" pitchFamily="34" charset="0"/>
                <a:ea typeface="Verdana" pitchFamily="34" charset="0"/>
                <a:cs typeface="Verdana" pitchFamily="34" charset="0"/>
              </a:rPr>
              <a:t> – соответственно тепловой поток шихты и газа; </a:t>
            </a:r>
            <a:r>
              <a:rPr lang="ru-RU" sz="1100" i="1" dirty="0" err="1" smtClean="0">
                <a:latin typeface="Verdana" pitchFamily="34" charset="0"/>
                <a:ea typeface="Verdana" pitchFamily="34" charset="0"/>
                <a:cs typeface="Verdana" pitchFamily="34" charset="0"/>
              </a:rPr>
              <a:t>Т</a:t>
            </a:r>
            <a:r>
              <a:rPr lang="ru-RU" sz="1100" baseline="-25000" dirty="0" err="1" smtClean="0">
                <a:latin typeface="Verdana" pitchFamily="34" charset="0"/>
                <a:ea typeface="Verdana" pitchFamily="34" charset="0"/>
                <a:cs typeface="Verdana" pitchFamily="34" charset="0"/>
              </a:rPr>
              <a:t>ш</a:t>
            </a:r>
            <a:r>
              <a:rPr lang="ru-RU" sz="1100" dirty="0" smtClean="0">
                <a:latin typeface="Verdana" pitchFamily="34" charset="0"/>
                <a:ea typeface="Verdana" pitchFamily="34" charset="0"/>
                <a:cs typeface="Verdana" pitchFamily="34" charset="0"/>
              </a:rPr>
              <a:t>, </a:t>
            </a:r>
            <a:r>
              <a:rPr lang="ru-RU" sz="1100" i="1" dirty="0" err="1" smtClean="0">
                <a:latin typeface="Verdana" pitchFamily="34" charset="0"/>
                <a:ea typeface="Verdana" pitchFamily="34" charset="0"/>
                <a:cs typeface="Verdana" pitchFamily="34" charset="0"/>
              </a:rPr>
              <a:t>Т</a:t>
            </a:r>
            <a:r>
              <a:rPr lang="ru-RU" sz="1100" baseline="-25000" dirty="0" err="1" smtClean="0">
                <a:latin typeface="Verdana" pitchFamily="34" charset="0"/>
                <a:ea typeface="Verdana" pitchFamily="34" charset="0"/>
                <a:cs typeface="Verdana" pitchFamily="34" charset="0"/>
              </a:rPr>
              <a:t>г</a:t>
            </a:r>
            <a:r>
              <a:rPr lang="ru-RU" sz="1100" dirty="0" smtClean="0">
                <a:latin typeface="Verdana" pitchFamily="34" charset="0"/>
                <a:ea typeface="Verdana" pitchFamily="34" charset="0"/>
                <a:cs typeface="Verdana" pitchFamily="34" charset="0"/>
              </a:rPr>
              <a:t>, </a:t>
            </a:r>
            <a:r>
              <a:rPr lang="ru-RU" sz="1100" i="1" dirty="0" err="1" smtClean="0">
                <a:latin typeface="Verdana" pitchFamily="34" charset="0"/>
                <a:ea typeface="Verdana" pitchFamily="34" charset="0"/>
                <a:cs typeface="Verdana" pitchFamily="34" charset="0"/>
              </a:rPr>
              <a:t>Т</a:t>
            </a:r>
            <a:r>
              <a:rPr lang="ru-RU" sz="1100" baseline="-25000" dirty="0" err="1" smtClean="0">
                <a:latin typeface="Verdana" pitchFamily="34" charset="0"/>
                <a:ea typeface="Verdana" pitchFamily="34" charset="0"/>
                <a:cs typeface="Verdana" pitchFamily="34" charset="0"/>
              </a:rPr>
              <a:t>окр</a:t>
            </a:r>
            <a:r>
              <a:rPr lang="ru-RU" sz="1100" dirty="0" smtClean="0">
                <a:latin typeface="Verdana" pitchFamily="34" charset="0"/>
                <a:ea typeface="Verdana" pitchFamily="34" charset="0"/>
                <a:cs typeface="Verdana" pitchFamily="34" charset="0"/>
              </a:rPr>
              <a:t> – соответственно температура шихты, газа и окружающей среды; </a:t>
            </a:r>
            <a:r>
              <a:rPr lang="ru-RU" sz="1100" i="1" dirty="0" err="1" smtClean="0">
                <a:latin typeface="Verdana" pitchFamily="34" charset="0"/>
                <a:ea typeface="Verdana" pitchFamily="34" charset="0"/>
                <a:cs typeface="Verdana" pitchFamily="34" charset="0"/>
              </a:rPr>
              <a:t>ν</a:t>
            </a:r>
            <a:r>
              <a:rPr lang="en-US" sz="1100" i="1" baseline="-25000" dirty="0" err="1" smtClean="0">
                <a:latin typeface="Verdana" pitchFamily="34" charset="0"/>
                <a:ea typeface="Verdana" pitchFamily="34" charset="0"/>
                <a:cs typeface="Verdana" pitchFamily="34" charset="0"/>
              </a:rPr>
              <a:t>i</a:t>
            </a:r>
            <a:r>
              <a:rPr lang="ru-RU" sz="1100" dirty="0" smtClean="0">
                <a:latin typeface="Verdana" pitchFamily="34" charset="0"/>
                <a:ea typeface="Verdana" pitchFamily="34" charset="0"/>
                <a:cs typeface="Verdana" pitchFamily="34" charset="0"/>
              </a:rPr>
              <a:t> – коэффициент, определяющий долю соответствующих веществ, вступающих в реакцию; </a:t>
            </a:r>
            <a:r>
              <a:rPr lang="en-US" sz="1100" i="1" dirty="0" err="1" smtClean="0">
                <a:latin typeface="Verdana" pitchFamily="34" charset="0"/>
                <a:ea typeface="Verdana" pitchFamily="34" charset="0"/>
                <a:cs typeface="Verdana" pitchFamily="34" charset="0"/>
              </a:rPr>
              <a:t>c</a:t>
            </a:r>
            <a:r>
              <a:rPr lang="en-US" sz="1100" i="1" baseline="-25000" dirty="0" err="1" smtClean="0">
                <a:latin typeface="Verdana" pitchFamily="34" charset="0"/>
                <a:ea typeface="Verdana" pitchFamily="34" charset="0"/>
                <a:cs typeface="Verdana" pitchFamily="34" charset="0"/>
              </a:rPr>
              <a:t>i</a:t>
            </a:r>
            <a:r>
              <a:rPr lang="ru-RU" sz="1100" dirty="0" smtClean="0">
                <a:latin typeface="Verdana" pitchFamily="34" charset="0"/>
                <a:ea typeface="Verdana" pitchFamily="34" charset="0"/>
                <a:cs typeface="Verdana" pitchFamily="34" charset="0"/>
              </a:rPr>
              <a:t>, </a:t>
            </a:r>
            <a:r>
              <a:rPr lang="en-US" sz="1100" i="1" dirty="0" err="1" smtClean="0">
                <a:latin typeface="Verdana" pitchFamily="34" charset="0"/>
                <a:ea typeface="Verdana" pitchFamily="34" charset="0"/>
                <a:cs typeface="Verdana" pitchFamily="34" charset="0"/>
              </a:rPr>
              <a:t>c</a:t>
            </a:r>
            <a:r>
              <a:rPr lang="en-US" sz="1100" i="1" baseline="-25000" dirty="0" err="1" smtClean="0">
                <a:latin typeface="Verdana" pitchFamily="34" charset="0"/>
                <a:ea typeface="Verdana" pitchFamily="34" charset="0"/>
                <a:cs typeface="Verdana" pitchFamily="34" charset="0"/>
              </a:rPr>
              <a:t>j</a:t>
            </a:r>
            <a:r>
              <a:rPr lang="en-US" sz="1100" dirty="0" smtClean="0">
                <a:latin typeface="Verdana" pitchFamily="34" charset="0"/>
                <a:ea typeface="Verdana" pitchFamily="34" charset="0"/>
                <a:cs typeface="Verdana" pitchFamily="34" charset="0"/>
              </a:rPr>
              <a:t> </a:t>
            </a:r>
            <a:r>
              <a:rPr lang="ru-RU" sz="1100" dirty="0" smtClean="0">
                <a:latin typeface="Verdana" pitchFamily="34" charset="0"/>
                <a:ea typeface="Verdana" pitchFamily="34" charset="0"/>
                <a:cs typeface="Verdana" pitchFamily="34" charset="0"/>
              </a:rPr>
              <a:t>– соответственно теплоемкость</a:t>
            </a:r>
            <a:r>
              <a:rPr lang="ru-RU" sz="1100" i="1" dirty="0" smtClean="0">
                <a:latin typeface="Verdana" pitchFamily="34" charset="0"/>
                <a:ea typeface="Verdana" pitchFamily="34" charset="0"/>
                <a:cs typeface="Verdana" pitchFamily="34" charset="0"/>
              </a:rPr>
              <a:t> </a:t>
            </a:r>
            <a:r>
              <a:rPr lang="en-US" sz="1100" i="1" dirty="0" err="1" smtClean="0">
                <a:latin typeface="Verdana" pitchFamily="34" charset="0"/>
                <a:ea typeface="Verdana" pitchFamily="34" charset="0"/>
                <a:cs typeface="Verdana" pitchFamily="34" charset="0"/>
              </a:rPr>
              <a:t>i</a:t>
            </a:r>
            <a:r>
              <a:rPr lang="ru-RU" sz="1100" dirty="0" smtClean="0">
                <a:latin typeface="Verdana" pitchFamily="34" charset="0"/>
                <a:ea typeface="Verdana" pitchFamily="34" charset="0"/>
                <a:cs typeface="Verdana" pitchFamily="34" charset="0"/>
              </a:rPr>
              <a:t>-го вещества, вступающего в реакцию, и </a:t>
            </a:r>
            <a:r>
              <a:rPr lang="en-US" sz="1100" i="1" dirty="0" smtClean="0">
                <a:latin typeface="Verdana" pitchFamily="34" charset="0"/>
                <a:ea typeface="Verdana" pitchFamily="34" charset="0"/>
                <a:cs typeface="Verdana" pitchFamily="34" charset="0"/>
              </a:rPr>
              <a:t>j</a:t>
            </a:r>
            <a:r>
              <a:rPr lang="ru-RU" sz="1100" dirty="0" smtClean="0">
                <a:latin typeface="Verdana" pitchFamily="34" charset="0"/>
                <a:ea typeface="Verdana" pitchFamily="34" charset="0"/>
                <a:cs typeface="Verdana" pitchFamily="34" charset="0"/>
              </a:rPr>
              <a:t>-го вещества, составляющего газовый поток, ккал/кг∙град; </a:t>
            </a:r>
            <a:r>
              <a:rPr lang="en-US" sz="1100" i="1" dirty="0" err="1" smtClean="0">
                <a:latin typeface="Verdana" pitchFamily="34" charset="0"/>
                <a:ea typeface="Verdana" pitchFamily="34" charset="0"/>
                <a:cs typeface="Verdana" pitchFamily="34" charset="0"/>
              </a:rPr>
              <a:t>q</a:t>
            </a:r>
            <a:r>
              <a:rPr lang="en-US" sz="1100" i="1" baseline="-25000" dirty="0" err="1" smtClean="0">
                <a:latin typeface="Verdana" pitchFamily="34" charset="0"/>
                <a:ea typeface="Verdana" pitchFamily="34" charset="0"/>
                <a:cs typeface="Verdana" pitchFamily="34" charset="0"/>
              </a:rPr>
              <a:t>i</a:t>
            </a:r>
            <a:r>
              <a:rPr lang="ru-RU" sz="1100" dirty="0" smtClean="0">
                <a:latin typeface="Verdana" pitchFamily="34" charset="0"/>
                <a:ea typeface="Verdana" pitchFamily="34" charset="0"/>
                <a:cs typeface="Verdana" pitchFamily="34" charset="0"/>
              </a:rPr>
              <a:t> – выделяемое или поглощаемое тепло реакции, отнесенное к единице веса прореагировавшего вещества, в шихте, ккал/кг; </a:t>
            </a:r>
            <a:r>
              <a:rPr lang="en-US" sz="1100" i="1" dirty="0" err="1" smtClean="0">
                <a:latin typeface="Verdana" pitchFamily="34" charset="0"/>
                <a:ea typeface="Verdana" pitchFamily="34" charset="0"/>
                <a:cs typeface="Verdana" pitchFamily="34" charset="0"/>
              </a:rPr>
              <a:t>q</a:t>
            </a:r>
            <a:r>
              <a:rPr lang="en-US" sz="1100" i="1" baseline="-25000" dirty="0" err="1" smtClean="0">
                <a:latin typeface="Verdana" pitchFamily="34" charset="0"/>
                <a:ea typeface="Verdana" pitchFamily="34" charset="0"/>
                <a:cs typeface="Verdana" pitchFamily="34" charset="0"/>
              </a:rPr>
              <a:t>j</a:t>
            </a:r>
            <a:r>
              <a:rPr lang="en-US" sz="1100" dirty="0" smtClean="0">
                <a:latin typeface="Verdana" pitchFamily="34" charset="0"/>
                <a:ea typeface="Verdana" pitchFamily="34" charset="0"/>
                <a:cs typeface="Verdana" pitchFamily="34" charset="0"/>
              </a:rPr>
              <a:t> </a:t>
            </a:r>
            <a:r>
              <a:rPr lang="ru-RU" sz="1100" dirty="0" smtClean="0">
                <a:latin typeface="Verdana" pitchFamily="34" charset="0"/>
                <a:ea typeface="Verdana" pitchFamily="34" charset="0"/>
                <a:cs typeface="Verdana" pitchFamily="34" charset="0"/>
              </a:rPr>
              <a:t>– выделяемое или поглощаемое тепло реакции, отнесенное к единице веса прореагировавшего вещества, в газовой фазе, ккал/кг; </a:t>
            </a:r>
            <a:r>
              <a:rPr lang="ru-RU" sz="1100" i="1" dirty="0" err="1" smtClean="0">
                <a:latin typeface="Verdana" pitchFamily="34" charset="0"/>
                <a:ea typeface="Verdana" pitchFamily="34" charset="0"/>
                <a:cs typeface="Verdana" pitchFamily="34" charset="0"/>
              </a:rPr>
              <a:t>α</a:t>
            </a:r>
            <a:r>
              <a:rPr lang="en-US" sz="1100" dirty="0" smtClean="0">
                <a:latin typeface="Verdana" pitchFamily="34" charset="0"/>
                <a:ea typeface="Verdana" pitchFamily="34" charset="0"/>
                <a:cs typeface="Verdana" pitchFamily="34" charset="0"/>
              </a:rPr>
              <a:t> </a:t>
            </a:r>
            <a:r>
              <a:rPr lang="ru-RU" sz="1100" dirty="0" smtClean="0">
                <a:latin typeface="Verdana" pitchFamily="34" charset="0"/>
                <a:ea typeface="Verdana" pitchFamily="34" charset="0"/>
                <a:cs typeface="Verdana" pitchFamily="34" charset="0"/>
              </a:rPr>
              <a:t>=</a:t>
            </a:r>
            <a:r>
              <a:rPr lang="en-US" sz="1100" dirty="0" smtClean="0">
                <a:latin typeface="Verdana" pitchFamily="34" charset="0"/>
                <a:ea typeface="Verdana" pitchFamily="34" charset="0"/>
                <a:cs typeface="Verdana" pitchFamily="34" charset="0"/>
              </a:rPr>
              <a:t> </a:t>
            </a:r>
            <a:r>
              <a:rPr lang="en-US" sz="1100" i="1" dirty="0" smtClean="0">
                <a:latin typeface="Verdana" pitchFamily="34" charset="0"/>
                <a:ea typeface="Verdana" pitchFamily="34" charset="0"/>
                <a:cs typeface="Verdana" pitchFamily="34" charset="0"/>
              </a:rPr>
              <a:t>f</a:t>
            </a:r>
            <a:r>
              <a:rPr lang="ru-RU" sz="1100" dirty="0" smtClean="0">
                <a:latin typeface="Verdana" pitchFamily="34" charset="0"/>
                <a:ea typeface="Verdana" pitchFamily="34" charset="0"/>
                <a:cs typeface="Verdana" pitchFamily="34" charset="0"/>
              </a:rPr>
              <a:t>(</a:t>
            </a:r>
            <a:r>
              <a:rPr lang="en-US" sz="1100" i="1" dirty="0" smtClean="0">
                <a:latin typeface="Verdana" pitchFamily="34" charset="0"/>
                <a:ea typeface="Verdana" pitchFamily="34" charset="0"/>
                <a:cs typeface="Verdana" pitchFamily="34" charset="0"/>
              </a:rPr>
              <a:t>T</a:t>
            </a:r>
            <a:r>
              <a:rPr lang="ru-RU" sz="1100" dirty="0" smtClean="0">
                <a:latin typeface="Verdana" pitchFamily="34" charset="0"/>
                <a:ea typeface="Verdana" pitchFamily="34" charset="0"/>
                <a:cs typeface="Verdana" pitchFamily="34" charset="0"/>
              </a:rPr>
              <a:t>) – коэффициент теплопередачи конвекцией, ккал/м∙час∙град; </a:t>
            </a:r>
            <a:r>
              <a:rPr lang="en-US" sz="1100" i="1" dirty="0" smtClean="0">
                <a:latin typeface="Verdana" pitchFamily="34" charset="0"/>
                <a:ea typeface="Verdana" pitchFamily="34" charset="0"/>
                <a:cs typeface="Verdana" pitchFamily="34" charset="0"/>
              </a:rPr>
              <a:t>F</a:t>
            </a:r>
            <a:r>
              <a:rPr lang="ru-RU" sz="1100" baseline="-25000" dirty="0" smtClean="0">
                <a:latin typeface="Verdana" pitchFamily="34" charset="0"/>
                <a:ea typeface="Verdana" pitchFamily="34" charset="0"/>
                <a:cs typeface="Verdana" pitchFamily="34" charset="0"/>
              </a:rPr>
              <a:t>1</a:t>
            </a:r>
            <a:r>
              <a:rPr lang="ru-RU" sz="1100" dirty="0" smtClean="0">
                <a:latin typeface="Verdana" pitchFamily="34" charset="0"/>
                <a:ea typeface="Verdana" pitchFamily="34" charset="0"/>
                <a:cs typeface="Verdana" pitchFamily="34" charset="0"/>
              </a:rPr>
              <a:t>, </a:t>
            </a:r>
            <a:r>
              <a:rPr lang="en-US" sz="1100" i="1" dirty="0" smtClean="0">
                <a:latin typeface="Verdana" pitchFamily="34" charset="0"/>
                <a:ea typeface="Verdana" pitchFamily="34" charset="0"/>
                <a:cs typeface="Verdana" pitchFamily="34" charset="0"/>
              </a:rPr>
              <a:t>F</a:t>
            </a:r>
            <a:r>
              <a:rPr lang="ru-RU" sz="1100" baseline="-25000" dirty="0" smtClean="0">
                <a:latin typeface="Verdana" pitchFamily="34" charset="0"/>
                <a:ea typeface="Verdana" pitchFamily="34" charset="0"/>
                <a:cs typeface="Verdana" pitchFamily="34" charset="0"/>
              </a:rPr>
              <a:t>2</a:t>
            </a:r>
            <a:r>
              <a:rPr lang="ru-RU" sz="1100" dirty="0" smtClean="0">
                <a:latin typeface="Verdana" pitchFamily="34" charset="0"/>
                <a:ea typeface="Verdana" pitchFamily="34" charset="0"/>
                <a:cs typeface="Verdana" pitchFamily="34" charset="0"/>
              </a:rPr>
              <a:t> – соответственно поверхность шихты и кожуха печи, м</a:t>
            </a:r>
            <a:r>
              <a:rPr lang="ru-RU" sz="1100" baseline="30000" dirty="0" smtClean="0">
                <a:latin typeface="Verdana" pitchFamily="34" charset="0"/>
                <a:ea typeface="Verdana" pitchFamily="34" charset="0"/>
                <a:cs typeface="Verdana" pitchFamily="34" charset="0"/>
              </a:rPr>
              <a:t>2</a:t>
            </a:r>
            <a:r>
              <a:rPr lang="ru-RU" sz="1100" dirty="0" smtClean="0">
                <a:latin typeface="Verdana" pitchFamily="34" charset="0"/>
                <a:ea typeface="Verdana" pitchFamily="34" charset="0"/>
                <a:cs typeface="Verdana" pitchFamily="34" charset="0"/>
              </a:rPr>
              <a:t>/м; </a:t>
            </a:r>
            <a:r>
              <a:rPr lang="en-US" sz="1100" i="1" dirty="0" smtClean="0">
                <a:latin typeface="Verdana" pitchFamily="34" charset="0"/>
                <a:ea typeface="Verdana" pitchFamily="34" charset="0"/>
                <a:cs typeface="Verdana" pitchFamily="34" charset="0"/>
              </a:rPr>
              <a:t>q</a:t>
            </a:r>
            <a:r>
              <a:rPr lang="ru-RU" sz="1100" baseline="-25000" dirty="0" err="1" smtClean="0">
                <a:latin typeface="Verdana" pitchFamily="34" charset="0"/>
                <a:ea typeface="Verdana" pitchFamily="34" charset="0"/>
                <a:cs typeface="Verdana" pitchFamily="34" charset="0"/>
              </a:rPr>
              <a:t>п</a:t>
            </a:r>
            <a:r>
              <a:rPr lang="ru-RU" sz="1100" dirty="0" smtClean="0">
                <a:latin typeface="Verdana" pitchFamily="34" charset="0"/>
                <a:ea typeface="Verdana" pitchFamily="34" charset="0"/>
                <a:cs typeface="Verdana" pitchFamily="34" charset="0"/>
              </a:rPr>
              <a:t> – суммарный коэффициент теплоотдачи в окружающую среду.</a:t>
            </a:r>
            <a:endParaRPr lang="ru-RU" sz="1100" dirty="0">
              <a:latin typeface="Verdana" pitchFamily="34" charset="0"/>
              <a:ea typeface="Verdana" pitchFamily="34" charset="0"/>
              <a:cs typeface="Verdana" pitchFamily="34" charset="0"/>
            </a:endParaRPr>
          </a:p>
        </p:txBody>
      </p:sp>
      <p:sp>
        <p:nvSpPr>
          <p:cNvPr id="38" name="Rectangle 5"/>
          <p:cNvSpPr>
            <a:spLocks noChangeArrowheads="1"/>
          </p:cNvSpPr>
          <p:nvPr/>
        </p:nvSpPr>
        <p:spPr bwMode="auto">
          <a:xfrm>
            <a:off x="4716017" y="1410598"/>
            <a:ext cx="57606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ru-RU" sz="1300" dirty="0" smtClean="0">
                <a:latin typeface="Verdana" panose="020B0604030504040204" pitchFamily="34" charset="0"/>
                <a:ea typeface="Verdana" panose="020B0604030504040204" pitchFamily="34" charset="0"/>
                <a:cs typeface="Verdana" panose="020B0604030504040204" pitchFamily="34" charset="0"/>
              </a:rPr>
              <a:t>(11)</a:t>
            </a:r>
          </a:p>
        </p:txBody>
      </p:sp>
      <p:sp>
        <p:nvSpPr>
          <p:cNvPr id="39" name="Rectangle 5"/>
          <p:cNvSpPr>
            <a:spLocks noChangeArrowheads="1"/>
          </p:cNvSpPr>
          <p:nvPr/>
        </p:nvSpPr>
        <p:spPr bwMode="auto">
          <a:xfrm>
            <a:off x="4716016" y="2060848"/>
            <a:ext cx="57606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ru-RU" sz="1300" dirty="0" smtClean="0">
                <a:latin typeface="Verdana" panose="020B0604030504040204" pitchFamily="34" charset="0"/>
                <a:ea typeface="Verdana" panose="020B0604030504040204" pitchFamily="34" charset="0"/>
                <a:cs typeface="Verdana" panose="020B0604030504040204" pitchFamily="34" charset="0"/>
              </a:rPr>
              <a:t>(12)</a:t>
            </a:r>
          </a:p>
        </p:txBody>
      </p:sp>
      <p:sp>
        <p:nvSpPr>
          <p:cNvPr id="40" name="Rectangle 5"/>
          <p:cNvSpPr>
            <a:spLocks noChangeArrowheads="1"/>
          </p:cNvSpPr>
          <p:nvPr/>
        </p:nvSpPr>
        <p:spPr bwMode="auto">
          <a:xfrm>
            <a:off x="4716016" y="2954878"/>
            <a:ext cx="57606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ru-RU" sz="1300" dirty="0" smtClean="0">
                <a:latin typeface="Verdana" panose="020B0604030504040204" pitchFamily="34" charset="0"/>
                <a:ea typeface="Verdana" panose="020B0604030504040204" pitchFamily="34" charset="0"/>
                <a:cs typeface="Verdana" panose="020B0604030504040204" pitchFamily="34" charset="0"/>
              </a:rPr>
              <a:t>(13)</a:t>
            </a:r>
          </a:p>
        </p:txBody>
      </p:sp>
      <p:sp>
        <p:nvSpPr>
          <p:cNvPr id="41" name="Rectangle 5"/>
          <p:cNvSpPr>
            <a:spLocks noChangeArrowheads="1"/>
          </p:cNvSpPr>
          <p:nvPr/>
        </p:nvSpPr>
        <p:spPr bwMode="auto">
          <a:xfrm>
            <a:off x="4716016" y="4000708"/>
            <a:ext cx="57606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ru-RU" sz="1300" dirty="0" smtClean="0">
                <a:latin typeface="Verdana" panose="020B0604030504040204" pitchFamily="34" charset="0"/>
                <a:ea typeface="Verdana" panose="020B0604030504040204" pitchFamily="34" charset="0"/>
                <a:cs typeface="Verdana" panose="020B0604030504040204" pitchFamily="34" charset="0"/>
              </a:rPr>
              <a:t>(14)</a:t>
            </a:r>
          </a:p>
        </p:txBody>
      </p:sp>
      <p:sp>
        <p:nvSpPr>
          <p:cNvPr id="42" name="Rectangle 5"/>
          <p:cNvSpPr>
            <a:spLocks noChangeArrowheads="1"/>
          </p:cNvSpPr>
          <p:nvPr/>
        </p:nvSpPr>
        <p:spPr bwMode="auto">
          <a:xfrm>
            <a:off x="4716016" y="4941168"/>
            <a:ext cx="57606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ru-RU" sz="1300" dirty="0" smtClean="0">
                <a:latin typeface="Verdana" panose="020B0604030504040204" pitchFamily="34" charset="0"/>
                <a:ea typeface="Verdana" panose="020B0604030504040204" pitchFamily="34" charset="0"/>
                <a:cs typeface="Verdana" panose="020B0604030504040204" pitchFamily="34" charset="0"/>
              </a:rPr>
              <a:t>(15)</a:t>
            </a:r>
          </a:p>
        </p:txBody>
      </p:sp>
      <p:sp>
        <p:nvSpPr>
          <p:cNvPr id="43" name="Rectangle 5"/>
          <p:cNvSpPr>
            <a:spLocks noChangeArrowheads="1"/>
          </p:cNvSpPr>
          <p:nvPr/>
        </p:nvSpPr>
        <p:spPr bwMode="auto">
          <a:xfrm>
            <a:off x="4716016" y="5661248"/>
            <a:ext cx="57606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ru-RU" sz="1300" dirty="0" smtClean="0">
                <a:latin typeface="Verdana" panose="020B0604030504040204" pitchFamily="34" charset="0"/>
                <a:ea typeface="Verdana" panose="020B0604030504040204" pitchFamily="34" charset="0"/>
                <a:cs typeface="Verdana" panose="020B0604030504040204" pitchFamily="34" charset="0"/>
              </a:rPr>
              <a:t>(16)</a:t>
            </a:r>
          </a:p>
        </p:txBody>
      </p:sp>
      <p:sp>
        <p:nvSpPr>
          <p:cNvPr id="44"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45" name="Номер слайда 3"/>
          <p:cNvSpPr txBox="1">
            <a:spLocks/>
          </p:cNvSpPr>
          <p:nvPr/>
        </p:nvSpPr>
        <p:spPr bwMode="auto">
          <a:xfrm>
            <a:off x="8244408" y="6426795"/>
            <a:ext cx="655617" cy="1721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C9F84A2-4C11-4C08-9153-8D5DEB212D2B}" type="slidenum">
              <a:rPr kumimoji="0" lang="en-US" altLang="ru-RU" sz="1700" b="0" i="0" u="none" strike="noStrike" kern="1200" cap="none" spc="0" normalizeH="0" baseline="0" noProof="0" smtClean="0">
                <a:ln>
                  <a:noFill/>
                </a:ln>
                <a:solidFill>
                  <a:srgbClr val="004F9F"/>
                </a:solidFill>
                <a:effectLst/>
                <a:uLnTx/>
                <a:uFillTx/>
                <a:latin typeface="Verdana" panose="020B0604030504040204" pitchFamily="34" charset="0"/>
                <a:ea typeface="ヒラギノ角ゴ ProN W3"/>
                <a:cs typeface="ヒラギノ角ゴ ProN W3"/>
                <a:sym typeface="Verdana" panose="020B060403050404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altLang="ru-RU" sz="1700" b="0" i="0" u="none" strike="noStrike" kern="1200" cap="none" spc="0" normalizeH="0" baseline="0" noProof="0" dirty="0">
              <a:ln>
                <a:noFill/>
              </a:ln>
              <a:solidFill>
                <a:srgbClr val="004F9F"/>
              </a:solidFill>
              <a:effectLst/>
              <a:uLnTx/>
              <a:uFillTx/>
              <a:latin typeface="Verdana" panose="020B0604030504040204" pitchFamily="34" charset="0"/>
              <a:ea typeface="ヒラギノ角ゴ ProN W3"/>
              <a:cs typeface="ヒラギノ角ゴ ProN W3"/>
              <a:sym typeface="Verdana" panose="020B0604030504040204" pitchFamily="34" charset="0"/>
            </a:endParaRPr>
          </a:p>
        </p:txBody>
      </p:sp>
    </p:spTree>
    <p:extLst>
      <p:ext uri="{BB962C8B-B14F-4D97-AF65-F5344CB8AC3E}">
        <p14:creationId xmlns:p14="http://schemas.microsoft.com/office/powerpoint/2010/main" val="3405675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700"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Графики изменения количества веществ, вступающих в реакцию, и температуры шихты по длине печи</a:t>
            </a:r>
            <a:endPar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6" name="Rectangle 7"/>
          <p:cNvSpPr>
            <a:spLocks noChangeArrowheads="1"/>
          </p:cNvSpPr>
          <p:nvPr/>
        </p:nvSpPr>
        <p:spPr bwMode="auto">
          <a:xfrm>
            <a:off x="1012774" y="1547315"/>
            <a:ext cx="13051219" cy="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0" name="Номер слайда 3"/>
          <p:cNvSpPr txBox="1">
            <a:spLocks/>
          </p:cNvSpPr>
          <p:nvPr/>
        </p:nvSpPr>
        <p:spPr bwMode="auto">
          <a:xfrm>
            <a:off x="8244408" y="6426795"/>
            <a:ext cx="655617" cy="1721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C9F84A2-4C11-4C08-9153-8D5DEB212D2B}" type="slidenum">
              <a:rPr kumimoji="0" lang="en-US" altLang="ru-RU" sz="1700" b="0" i="0" u="none" strike="noStrike" kern="1200" cap="none" spc="0" normalizeH="0" baseline="0" noProof="0" smtClean="0">
                <a:ln>
                  <a:noFill/>
                </a:ln>
                <a:solidFill>
                  <a:srgbClr val="004F9F"/>
                </a:solidFill>
                <a:effectLst/>
                <a:uLnTx/>
                <a:uFillTx/>
                <a:latin typeface="Verdana" panose="020B0604030504040204" pitchFamily="34" charset="0"/>
                <a:ea typeface="ヒラギノ角ゴ ProN W3"/>
                <a:cs typeface="ヒラギノ角ゴ ProN W3"/>
                <a:sym typeface="Verdana" panose="020B060403050404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altLang="ru-RU" sz="1700" b="0" i="0" u="none" strike="noStrike" kern="1200" cap="none" spc="0" normalizeH="0" baseline="0" noProof="0" dirty="0">
              <a:ln>
                <a:noFill/>
              </a:ln>
              <a:solidFill>
                <a:srgbClr val="004F9F"/>
              </a:solidFill>
              <a:effectLst/>
              <a:uLnTx/>
              <a:uFillTx/>
              <a:latin typeface="Verdana" panose="020B0604030504040204" pitchFamily="34" charset="0"/>
              <a:ea typeface="ヒラギノ角ゴ ProN W3"/>
              <a:cs typeface="ヒラギノ角ゴ ProN W3"/>
              <a:sym typeface="Verdana" panose="020B0604030504040204" pitchFamily="34" charset="0"/>
            </a:endParaRPr>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9153" name="Object 1"/>
          <p:cNvGraphicFramePr>
            <a:graphicFrameLocks noChangeAspect="1"/>
          </p:cNvGraphicFramePr>
          <p:nvPr/>
        </p:nvGraphicFramePr>
        <p:xfrm>
          <a:off x="971600" y="908720"/>
          <a:ext cx="7164287" cy="3152291"/>
        </p:xfrm>
        <a:graphic>
          <a:graphicData uri="http://schemas.openxmlformats.org/presentationml/2006/ole">
            <mc:AlternateContent xmlns:mc="http://schemas.openxmlformats.org/markup-compatibility/2006">
              <mc:Choice xmlns:v="urn:schemas-microsoft-com:vml" Requires="v">
                <p:oleObj spid="_x0000_s49171" name="Диаграмма" r:id="rId4" imgW="5534092" imgH="3486229" progId="Excel.Chart.8">
                  <p:embed/>
                </p:oleObj>
              </mc:Choice>
              <mc:Fallback>
                <p:oleObj name="Диаграмма" r:id="rId4" imgW="5534092" imgH="3486229" progId="Excel.Chart.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908720"/>
                        <a:ext cx="7164287" cy="31522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9155" name="Object 3"/>
          <p:cNvGraphicFramePr>
            <a:graphicFrameLocks noChangeAspect="1"/>
          </p:cNvGraphicFramePr>
          <p:nvPr/>
        </p:nvGraphicFramePr>
        <p:xfrm>
          <a:off x="1691680" y="4149080"/>
          <a:ext cx="5904656" cy="2042170"/>
        </p:xfrm>
        <a:graphic>
          <a:graphicData uri="http://schemas.openxmlformats.org/presentationml/2006/ole">
            <mc:AlternateContent xmlns:mc="http://schemas.openxmlformats.org/markup-compatibility/2006">
              <mc:Choice xmlns:v="urn:schemas-microsoft-com:vml" Requires="v">
                <p:oleObj spid="_x0000_s49172" name="Диаграмма" r:id="rId6" imgW="5638800" imgH="2762237" progId="Excel.Chart.8">
                  <p:embed/>
                </p:oleObj>
              </mc:Choice>
              <mc:Fallback>
                <p:oleObj name="Диаграмма" r:id="rId6" imgW="5638800" imgH="2762237" progId="Excel.Char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4149080"/>
                        <a:ext cx="5904656" cy="20421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2719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700"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Общая структура экстремальной системы управления </a:t>
            </a:r>
            <a:br>
              <a:rPr lang="ru-RU" altLang="ru-RU" sz="1700"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br>
            <a:r>
              <a:rPr lang="ru-RU" altLang="ru-RU" sz="1700"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режимами вельц-печи</a:t>
            </a:r>
            <a:endPar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6" name="Rectangle 7"/>
          <p:cNvSpPr>
            <a:spLocks noChangeArrowheads="1"/>
          </p:cNvSpPr>
          <p:nvPr/>
        </p:nvSpPr>
        <p:spPr bwMode="auto">
          <a:xfrm>
            <a:off x="1012774" y="1547315"/>
            <a:ext cx="13051219" cy="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0" name="Номер слайда 3"/>
          <p:cNvSpPr txBox="1">
            <a:spLocks/>
          </p:cNvSpPr>
          <p:nvPr/>
        </p:nvSpPr>
        <p:spPr bwMode="auto">
          <a:xfrm>
            <a:off x="8244408" y="6426795"/>
            <a:ext cx="655617" cy="1721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C9F84A2-4C11-4C08-9153-8D5DEB212D2B}" type="slidenum">
              <a:rPr kumimoji="0" lang="en-US" altLang="ru-RU" sz="1700" b="0" i="0" u="none" strike="noStrike" kern="1200" cap="none" spc="0" normalizeH="0" baseline="0" noProof="0" smtClean="0">
                <a:ln>
                  <a:noFill/>
                </a:ln>
                <a:solidFill>
                  <a:srgbClr val="004F9F"/>
                </a:solidFill>
                <a:effectLst/>
                <a:uLnTx/>
                <a:uFillTx/>
                <a:latin typeface="Verdana" panose="020B0604030504040204" pitchFamily="34" charset="0"/>
                <a:ea typeface="ヒラギノ角ゴ ProN W3"/>
                <a:cs typeface="ヒラギノ角ゴ ProN W3"/>
                <a:sym typeface="Verdana" panose="020B060403050404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altLang="ru-RU" sz="1700" b="0" i="0" u="none" strike="noStrike" kern="1200" cap="none" spc="0" normalizeH="0" baseline="0" noProof="0" dirty="0">
              <a:ln>
                <a:noFill/>
              </a:ln>
              <a:solidFill>
                <a:srgbClr val="004F9F"/>
              </a:solidFill>
              <a:effectLst/>
              <a:uLnTx/>
              <a:uFillTx/>
              <a:latin typeface="Verdana" panose="020B0604030504040204" pitchFamily="34" charset="0"/>
              <a:ea typeface="ヒラギノ角ゴ ProN W3"/>
              <a:cs typeface="ヒラギノ角ゴ ProN W3"/>
              <a:sym typeface="Verdana" panose="020B0604030504040204" pitchFamily="34" charset="0"/>
            </a:endParaRPr>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0180" name="Object 4"/>
          <p:cNvGraphicFramePr>
            <a:graphicFrameLocks noChangeAspect="1"/>
          </p:cNvGraphicFramePr>
          <p:nvPr/>
        </p:nvGraphicFramePr>
        <p:xfrm>
          <a:off x="971600" y="908720"/>
          <a:ext cx="7200800" cy="5379260"/>
        </p:xfrm>
        <a:graphic>
          <a:graphicData uri="http://schemas.openxmlformats.org/presentationml/2006/ole">
            <mc:AlternateContent xmlns:mc="http://schemas.openxmlformats.org/markup-compatibility/2006">
              <mc:Choice xmlns:v="urn:schemas-microsoft-com:vml" Requires="v">
                <p:oleObj spid="_x0000_s50189" name="Visio" r:id="rId4" imgW="7383690" imgH="6058688" progId="Visio.Drawing.11">
                  <p:embed/>
                </p:oleObj>
              </mc:Choice>
              <mc:Fallback>
                <p:oleObj name="Visio" r:id="rId4" imgW="7383690" imgH="6058688"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908720"/>
                        <a:ext cx="7200800" cy="5379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2719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700"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Экранная форма диспетчера АСУ ТП вельц-печи №5 ОАО «ЧЦЗ»</a:t>
            </a:r>
            <a:endPar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6" name="Rectangle 7"/>
          <p:cNvSpPr>
            <a:spLocks noChangeArrowheads="1"/>
          </p:cNvSpPr>
          <p:nvPr/>
        </p:nvSpPr>
        <p:spPr bwMode="auto">
          <a:xfrm>
            <a:off x="1012774" y="1547315"/>
            <a:ext cx="13051219" cy="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0" name="Номер слайда 3"/>
          <p:cNvSpPr txBox="1">
            <a:spLocks/>
          </p:cNvSpPr>
          <p:nvPr/>
        </p:nvSpPr>
        <p:spPr bwMode="auto">
          <a:xfrm>
            <a:off x="8244408" y="6426795"/>
            <a:ext cx="655617" cy="1721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C9F84A2-4C11-4C08-9153-8D5DEB212D2B}" type="slidenum">
              <a:rPr kumimoji="0" lang="en-US" altLang="ru-RU" sz="1700" b="0" i="0" u="none" strike="noStrike" kern="1200" cap="none" spc="0" normalizeH="0" baseline="0" noProof="0" smtClean="0">
                <a:ln>
                  <a:noFill/>
                </a:ln>
                <a:solidFill>
                  <a:srgbClr val="004F9F"/>
                </a:solidFill>
                <a:effectLst/>
                <a:uLnTx/>
                <a:uFillTx/>
                <a:latin typeface="Verdana" panose="020B0604030504040204" pitchFamily="34" charset="0"/>
                <a:ea typeface="ヒラギノ角ゴ ProN W3"/>
                <a:cs typeface="ヒラギノ角ゴ ProN W3"/>
                <a:sym typeface="Verdana" panose="020B060403050404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altLang="ru-RU" sz="1700" b="0" i="0" u="none" strike="noStrike" kern="1200" cap="none" spc="0" normalizeH="0" baseline="0" noProof="0" dirty="0">
              <a:ln>
                <a:noFill/>
              </a:ln>
              <a:solidFill>
                <a:srgbClr val="004F9F"/>
              </a:solidFill>
              <a:effectLst/>
              <a:uLnTx/>
              <a:uFillTx/>
              <a:latin typeface="Verdana" panose="020B0604030504040204" pitchFamily="34" charset="0"/>
              <a:ea typeface="ヒラギノ角ゴ ProN W3"/>
              <a:cs typeface="ヒラギノ角ゴ ProN W3"/>
              <a:sym typeface="Verdana" panose="020B0604030504040204" pitchFamily="34" charset="0"/>
            </a:endParaRPr>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2227" name="Object 3"/>
          <p:cNvGraphicFramePr>
            <a:graphicFrameLocks noChangeAspect="1"/>
          </p:cNvGraphicFramePr>
          <p:nvPr/>
        </p:nvGraphicFramePr>
        <p:xfrm>
          <a:off x="1217604" y="908720"/>
          <a:ext cx="6696744" cy="5361600"/>
        </p:xfrm>
        <a:graphic>
          <a:graphicData uri="http://schemas.openxmlformats.org/presentationml/2006/ole">
            <mc:AlternateContent xmlns:mc="http://schemas.openxmlformats.org/markup-compatibility/2006">
              <mc:Choice xmlns:v="urn:schemas-microsoft-com:vml" Requires="v">
                <p:oleObj spid="_x0000_s52236" name="Точечный рисунок" r:id="rId4" imgW="6066667" imgH="4858428" progId="Paint.Picture">
                  <p:embed/>
                </p:oleObj>
              </mc:Choice>
              <mc:Fallback>
                <p:oleObj name="Точечный рисунок" r:id="rId4" imgW="6066667" imgH="4858428" progId="Paint.Picture">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7604" y="908720"/>
                        <a:ext cx="6696744" cy="536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2719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4294967295"/>
          </p:nvPr>
        </p:nvSpPr>
        <p:spPr bwMode="auto">
          <a:xfrm>
            <a:off x="8462963" y="6426795"/>
            <a:ext cx="149225"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CC9F84A2-4C11-4C08-9153-8D5DEB212D2B}" type="slidenum">
              <a:rPr lang="en-US" altLang="ru-RU" sz="1700">
                <a:solidFill>
                  <a:srgbClr val="004F9F"/>
                </a:solidFill>
                <a:latin typeface="Verdana" panose="020B0604030504040204" pitchFamily="34" charset="0"/>
                <a:sym typeface="Verdana" panose="020B0604030504040204" pitchFamily="34" charset="0"/>
              </a:rPr>
              <a:pPr eaLnBrk="1" hangingPunct="1"/>
              <a:t>2</a:t>
            </a:fld>
            <a:endParaRPr lang="en-US" altLang="ru-RU" sz="1700" dirty="0">
              <a:solidFill>
                <a:srgbClr val="004F9F"/>
              </a:solidFill>
              <a:latin typeface="Verdana" panose="020B0604030504040204" pitchFamily="34" charset="0"/>
              <a:sym typeface="Verdana" panose="020B0604030504040204" pitchFamily="34" charset="0"/>
            </a:endParaRPr>
          </a:p>
        </p:txBody>
      </p:sp>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900" b="1" dirty="0">
                <a:solidFill>
                  <a:srgbClr val="004F9F"/>
                </a:solidFill>
                <a:latin typeface="Verdana" panose="020B0604030504040204" pitchFamily="34" charset="0"/>
                <a:ea typeface="Verdana" panose="020B0604030504040204" pitchFamily="34" charset="0"/>
                <a:cs typeface="Verdana" panose="020B0604030504040204" pitchFamily="34" charset="0"/>
              </a:rPr>
              <a:t>Схема гидрометаллургического извлечения цинка</a:t>
            </a:r>
          </a:p>
        </p:txBody>
      </p:sp>
      <p:sp>
        <p:nvSpPr>
          <p:cNvPr id="10"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836712"/>
            <a:ext cx="8118103" cy="541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19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700"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ОСНОВНЫЕ ВЫВОДЫ И РЕЗУЛЬТАТЫ</a:t>
            </a:r>
            <a:endPar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6" name="Rectangle 7"/>
          <p:cNvSpPr>
            <a:spLocks noChangeArrowheads="1"/>
          </p:cNvSpPr>
          <p:nvPr/>
        </p:nvSpPr>
        <p:spPr bwMode="auto">
          <a:xfrm>
            <a:off x="1012774" y="1547315"/>
            <a:ext cx="13051219" cy="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0" name="Номер слайда 3"/>
          <p:cNvSpPr txBox="1">
            <a:spLocks/>
          </p:cNvSpPr>
          <p:nvPr/>
        </p:nvSpPr>
        <p:spPr bwMode="auto">
          <a:xfrm>
            <a:off x="8244408" y="6426795"/>
            <a:ext cx="655617" cy="1721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C9F84A2-4C11-4C08-9153-8D5DEB212D2B}" type="slidenum">
              <a:rPr kumimoji="0" lang="en-US" altLang="ru-RU" sz="1700" b="0" i="0" u="none" strike="noStrike" kern="1200" cap="none" spc="0" normalizeH="0" baseline="0" noProof="0" smtClean="0">
                <a:ln>
                  <a:noFill/>
                </a:ln>
                <a:solidFill>
                  <a:srgbClr val="004F9F"/>
                </a:solidFill>
                <a:effectLst/>
                <a:uLnTx/>
                <a:uFillTx/>
                <a:latin typeface="Verdana" panose="020B0604030504040204" pitchFamily="34" charset="0"/>
                <a:ea typeface="ヒラギノ角ゴ ProN W3"/>
                <a:cs typeface="ヒラギノ角ゴ ProN W3"/>
                <a:sym typeface="Verdana" panose="020B060403050404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altLang="ru-RU" sz="1700" b="0" i="0" u="none" strike="noStrike" kern="1200" cap="none" spc="0" normalizeH="0" baseline="0" noProof="0" dirty="0">
              <a:ln>
                <a:noFill/>
              </a:ln>
              <a:solidFill>
                <a:srgbClr val="004F9F"/>
              </a:solidFill>
              <a:effectLst/>
              <a:uLnTx/>
              <a:uFillTx/>
              <a:latin typeface="Verdana" panose="020B0604030504040204" pitchFamily="34" charset="0"/>
              <a:ea typeface="ヒラギノ角ゴ ProN W3"/>
              <a:cs typeface="ヒラギノ角ゴ ProN W3"/>
              <a:sym typeface="Verdana" panose="020B0604030504040204" pitchFamily="34" charset="0"/>
            </a:endParaRPr>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22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4275" name="Rectangle 3"/>
          <p:cNvSpPr>
            <a:spLocks noChangeArrowheads="1"/>
          </p:cNvSpPr>
          <p:nvPr/>
        </p:nvSpPr>
        <p:spPr bwMode="auto">
          <a:xfrm>
            <a:off x="251520" y="937320"/>
            <a:ext cx="8640960" cy="47777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9875" marR="0" lvl="0" indent="-269875" algn="just" defTabSz="914400" rtl="0" eaLnBrk="1" fontAlgn="base" latinLnBrk="0" hangingPunct="1">
              <a:lnSpc>
                <a:spcPct val="150000"/>
              </a:lnSpc>
              <a:spcBef>
                <a:spcPts val="600"/>
              </a:spcBef>
              <a:spcAft>
                <a:spcPct val="0"/>
              </a:spcAft>
              <a:buClrTx/>
              <a:buSzTx/>
              <a:buFont typeface="+mj-lt"/>
              <a:buAutoNum type="arabicPeriod"/>
              <a:tabLst>
                <a:tab pos="539750" algn="l"/>
              </a:tabLst>
            </a:pPr>
            <a:r>
              <a:rPr kumimoji="0" lang="ru-RU" sz="15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Разработаны методы эффективного управления </a:t>
            </a:r>
            <a:r>
              <a:rPr kumimoji="0" lang="ru-RU" sz="15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вельц-процессом</a:t>
            </a:r>
            <a:r>
              <a:rPr kumimoji="0" lang="ru-RU" sz="15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по критериям максимального объема выхода конечного продукта ‑ вельц-окиси цинка, и снижения энергетических затрат.</a:t>
            </a:r>
          </a:p>
          <a:p>
            <a:pPr marL="269875" marR="0" lvl="0" indent="-269875" algn="just" defTabSz="914400" rtl="0" eaLnBrk="0" fontAlgn="base" latinLnBrk="0" hangingPunct="0">
              <a:lnSpc>
                <a:spcPct val="150000"/>
              </a:lnSpc>
              <a:spcBef>
                <a:spcPts val="600"/>
              </a:spcBef>
              <a:spcAft>
                <a:spcPct val="0"/>
              </a:spcAft>
              <a:buClrTx/>
              <a:buSzTx/>
              <a:buFont typeface="+mj-lt"/>
              <a:buAutoNum type="arabicPeriod"/>
              <a:tabLst>
                <a:tab pos="539750" algn="l"/>
                <a:tab pos="9683750" algn="l"/>
              </a:tabLst>
            </a:pPr>
            <a:r>
              <a:rPr kumimoji="0" lang="ru-RU" sz="15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Разработаны методы стабилизации параметров технологического процесса вельцевания цинковых кеков на основе управления тепловым балансом вельц-печи.</a:t>
            </a:r>
          </a:p>
          <a:p>
            <a:pPr marL="269875" marR="0" lvl="0" indent="-269875" algn="just" defTabSz="914400" rtl="0" eaLnBrk="0" fontAlgn="base" latinLnBrk="0" hangingPunct="0">
              <a:lnSpc>
                <a:spcPct val="150000"/>
              </a:lnSpc>
              <a:spcBef>
                <a:spcPts val="600"/>
              </a:spcBef>
              <a:spcAft>
                <a:spcPct val="0"/>
              </a:spcAft>
              <a:buClrTx/>
              <a:buSzTx/>
              <a:buFont typeface="+mj-lt"/>
              <a:buAutoNum type="arabicPeriod"/>
              <a:tabLst>
                <a:tab pos="539750" algn="l"/>
              </a:tabLst>
            </a:pPr>
            <a:r>
              <a:rPr kumimoji="0" lang="ru-RU" sz="15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Разработана структура и алгоритмическое обеспечение АСУ ТП процессом вельцевания цинковых кеков. Экспериментальная апробация алгоритмов показала, что диапазон повышения производительности составляет от 19,5 т/ч до 21 т/ч, диапазон снижения расхода коксовой мелочи – от 9,5 т/ч до 7,5 т/ч.</a:t>
            </a:r>
          </a:p>
          <a:p>
            <a:pPr marL="269875" marR="0" lvl="0" indent="-269875" algn="just" defTabSz="914400" rtl="0" eaLnBrk="0" fontAlgn="base" latinLnBrk="0" hangingPunct="0">
              <a:lnSpc>
                <a:spcPct val="150000"/>
              </a:lnSpc>
              <a:spcBef>
                <a:spcPts val="600"/>
              </a:spcBef>
              <a:spcAft>
                <a:spcPct val="0"/>
              </a:spcAft>
              <a:buClrTx/>
              <a:buSzTx/>
              <a:buFont typeface="+mj-lt"/>
              <a:buAutoNum type="arabicPeriod"/>
              <a:tabLst>
                <a:tab pos="539750" algn="l"/>
              </a:tabLst>
            </a:pPr>
            <a:r>
              <a:rPr kumimoji="0" lang="ru-RU" sz="15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Разработанные методы повышения эффективности управления </a:t>
            </a:r>
            <a:r>
              <a:rPr kumimoji="0" lang="ru-RU" sz="15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вельц-процессом</a:t>
            </a:r>
            <a:r>
              <a:rPr kumimoji="0" lang="ru-RU" sz="15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внедрены в практику цинкового производства ОАО «ЧЦЗ» и находятся на этапе опытной эксплуатации. </a:t>
            </a:r>
          </a:p>
        </p:txBody>
      </p:sp>
    </p:spTree>
    <p:extLst>
      <p:ext uri="{BB962C8B-B14F-4D97-AF65-F5344CB8AC3E}">
        <p14:creationId xmlns:p14="http://schemas.microsoft.com/office/powerpoint/2010/main" val="3312719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4294967295"/>
          </p:nvPr>
        </p:nvSpPr>
        <p:spPr bwMode="auto">
          <a:xfrm>
            <a:off x="8462963" y="6426795"/>
            <a:ext cx="149225"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CC9F84A2-4C11-4C08-9153-8D5DEB212D2B}" type="slidenum">
              <a:rPr lang="en-US" altLang="ru-RU" sz="1700">
                <a:solidFill>
                  <a:srgbClr val="004F9F"/>
                </a:solidFill>
                <a:latin typeface="Verdana" panose="020B0604030504040204" pitchFamily="34" charset="0"/>
                <a:sym typeface="Verdana" panose="020B0604030504040204" pitchFamily="34" charset="0"/>
              </a:rPr>
              <a:pPr eaLnBrk="1" hangingPunct="1"/>
              <a:t>3</a:t>
            </a:fld>
            <a:endParaRPr lang="en-US" altLang="ru-RU" sz="1700" dirty="0">
              <a:solidFill>
                <a:srgbClr val="004F9F"/>
              </a:solidFill>
              <a:latin typeface="Verdana" panose="020B0604030504040204" pitchFamily="34" charset="0"/>
              <a:sym typeface="Verdana" panose="020B0604030504040204" pitchFamily="34" charset="0"/>
            </a:endParaRPr>
          </a:p>
        </p:txBody>
      </p:sp>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rPr>
              <a:t>Основная техническая проблема </a:t>
            </a:r>
            <a:r>
              <a:rPr lang="ru-RU" altLang="ru-RU" sz="1700"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при </a:t>
            </a:r>
            <a:r>
              <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rPr>
              <a:t>эксплуатации вельц-печи</a:t>
            </a:r>
          </a:p>
        </p:txBody>
      </p:sp>
      <p:sp>
        <p:nvSpPr>
          <p:cNvPr id="2" name="Прямоугольник 1"/>
          <p:cNvSpPr/>
          <p:nvPr/>
        </p:nvSpPr>
        <p:spPr>
          <a:xfrm>
            <a:off x="251519" y="908720"/>
            <a:ext cx="8640961" cy="738151"/>
          </a:xfrm>
          <a:prstGeom prst="rect">
            <a:avLst/>
          </a:prstGeom>
        </p:spPr>
        <p:txBody>
          <a:bodyPr wrap="square">
            <a:spAutoFit/>
          </a:bodyPr>
          <a:lstStyle/>
          <a:p>
            <a:pPr indent="352425" algn="just">
              <a:lnSpc>
                <a:spcPct val="150000"/>
              </a:lnSpc>
            </a:pPr>
            <a:r>
              <a:rPr lang="ru-RU" sz="1500" dirty="0">
                <a:latin typeface="Verdana" panose="020B0604030504040204" pitchFamily="34" charset="0"/>
                <a:ea typeface="Verdana" panose="020B0604030504040204" pitchFamily="34" charset="0"/>
                <a:cs typeface="Verdana" panose="020B0604030504040204" pitchFamily="34" charset="0"/>
              </a:rPr>
              <a:t>Нестабильность параметров рабочего режима вельц-печи снижает ее производительность при повышенном потреблении топлива.</a:t>
            </a:r>
          </a:p>
        </p:txBody>
      </p:sp>
      <p:sp>
        <p:nvSpPr>
          <p:cNvPr id="11" name="Заголовок 1"/>
          <p:cNvSpPr txBox="1">
            <a:spLocks/>
          </p:cNvSpPr>
          <p:nvPr/>
        </p:nvSpPr>
        <p:spPr>
          <a:xfrm>
            <a:off x="251520" y="1803313"/>
            <a:ext cx="8640960" cy="5455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500" b="1" dirty="0">
                <a:latin typeface="Verdana" panose="020B0604030504040204" pitchFamily="34" charset="0"/>
                <a:ea typeface="Verdana" panose="020B0604030504040204" pitchFamily="34" charset="0"/>
                <a:cs typeface="Verdana" panose="020B0604030504040204" pitchFamily="34" charset="0"/>
              </a:rPr>
              <a:t>Подход к решению данной технической проблемы</a:t>
            </a: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580233" y="2348880"/>
            <a:ext cx="7952207" cy="3816424"/>
          </a:xfrm>
          <a:prstGeom prst="rect">
            <a:avLst/>
          </a:prstGeom>
          <a:noFill/>
          <a:ln w="9525">
            <a:noFill/>
            <a:miter lim="800000"/>
            <a:headEnd/>
            <a:tailEnd/>
          </a:ln>
        </p:spPr>
      </p:pic>
    </p:spTree>
    <p:extLst>
      <p:ext uri="{BB962C8B-B14F-4D97-AF65-F5344CB8AC3E}">
        <p14:creationId xmlns:p14="http://schemas.microsoft.com/office/powerpoint/2010/main" val="1709872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4294967295"/>
          </p:nvPr>
        </p:nvSpPr>
        <p:spPr bwMode="auto">
          <a:xfrm>
            <a:off x="8462963" y="6426795"/>
            <a:ext cx="149225"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CC9F84A2-4C11-4C08-9153-8D5DEB212D2B}" type="slidenum">
              <a:rPr lang="en-US" altLang="ru-RU" sz="1700">
                <a:solidFill>
                  <a:srgbClr val="004F9F"/>
                </a:solidFill>
                <a:latin typeface="Verdana" panose="020B0604030504040204" pitchFamily="34" charset="0"/>
                <a:sym typeface="Verdana" panose="020B0604030504040204" pitchFamily="34" charset="0"/>
              </a:rPr>
              <a:pPr eaLnBrk="1" hangingPunct="1"/>
              <a:t>4</a:t>
            </a:fld>
            <a:endParaRPr lang="en-US" altLang="ru-RU" sz="1700" dirty="0">
              <a:solidFill>
                <a:srgbClr val="004F9F"/>
              </a:solidFill>
              <a:latin typeface="Verdana" panose="020B0604030504040204" pitchFamily="34" charset="0"/>
              <a:sym typeface="Verdana" panose="020B0604030504040204" pitchFamily="34" charset="0"/>
            </a:endParaRPr>
          </a:p>
        </p:txBody>
      </p:sp>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900" b="1" dirty="0">
                <a:solidFill>
                  <a:srgbClr val="004F9F"/>
                </a:solidFill>
                <a:latin typeface="Verdana" panose="020B0604030504040204" pitchFamily="34" charset="0"/>
                <a:ea typeface="Verdana" panose="020B0604030504040204" pitchFamily="34" charset="0"/>
                <a:cs typeface="Verdana" panose="020B0604030504040204" pitchFamily="34" charset="0"/>
              </a:rPr>
              <a:t>Цель диссертационной работы и задачи исследований</a:t>
            </a:r>
          </a:p>
        </p:txBody>
      </p:sp>
      <p:sp>
        <p:nvSpPr>
          <p:cNvPr id="2" name="Прямоугольник 1"/>
          <p:cNvSpPr/>
          <p:nvPr/>
        </p:nvSpPr>
        <p:spPr>
          <a:xfrm>
            <a:off x="251519" y="908720"/>
            <a:ext cx="8640961" cy="5221942"/>
          </a:xfrm>
          <a:prstGeom prst="rect">
            <a:avLst/>
          </a:prstGeom>
        </p:spPr>
        <p:txBody>
          <a:bodyPr wrap="square">
            <a:spAutoFit/>
          </a:bodyPr>
          <a:lstStyle/>
          <a:p>
            <a:pPr indent="352425">
              <a:lnSpc>
                <a:spcPts val="2500"/>
              </a:lnSpc>
            </a:pPr>
            <a:r>
              <a:rPr lang="ru-RU" sz="1700" b="1" dirty="0">
                <a:latin typeface="Verdana" panose="020B0604030504040204" pitchFamily="34" charset="0"/>
                <a:ea typeface="Verdana" panose="020B0604030504040204" pitchFamily="34" charset="0"/>
                <a:cs typeface="Verdana" panose="020B0604030504040204" pitchFamily="34" charset="0"/>
              </a:rPr>
              <a:t>Цель</a:t>
            </a:r>
            <a:r>
              <a:rPr lang="ru-RU" sz="1700" dirty="0">
                <a:latin typeface="Verdana" panose="020B0604030504040204" pitchFamily="34" charset="0"/>
                <a:ea typeface="Verdana" panose="020B0604030504040204" pitchFamily="34" charset="0"/>
                <a:cs typeface="Verdana" panose="020B0604030504040204" pitchFamily="34" charset="0"/>
              </a:rPr>
              <a:t> - повышение качества технологического процесса вельцевания цинка с использованием средств автоматизации при увеличении объемов производства и снижении энергетических затрат</a:t>
            </a:r>
            <a:r>
              <a:rPr lang="ru-RU" sz="1700" dirty="0" smtClean="0">
                <a:latin typeface="Verdana" panose="020B0604030504040204" pitchFamily="34" charset="0"/>
                <a:ea typeface="Verdana" panose="020B0604030504040204" pitchFamily="34" charset="0"/>
                <a:cs typeface="Verdana" panose="020B0604030504040204" pitchFamily="34" charset="0"/>
              </a:rPr>
              <a:t>.</a:t>
            </a:r>
          </a:p>
          <a:p>
            <a:pPr indent="363538">
              <a:lnSpc>
                <a:spcPts val="2500"/>
              </a:lnSpc>
            </a:pPr>
            <a:endParaRPr lang="ru-RU" sz="1700" b="1" dirty="0" smtClean="0">
              <a:latin typeface="Verdana" panose="020B0604030504040204" pitchFamily="34" charset="0"/>
              <a:ea typeface="Verdana" panose="020B0604030504040204" pitchFamily="34" charset="0"/>
              <a:cs typeface="Verdana" panose="020B0604030504040204" pitchFamily="34" charset="0"/>
            </a:endParaRPr>
          </a:p>
          <a:p>
            <a:pPr indent="363538">
              <a:lnSpc>
                <a:spcPts val="2500"/>
              </a:lnSpc>
            </a:pPr>
            <a:r>
              <a:rPr lang="ru-RU" sz="1700" b="1" dirty="0" smtClean="0">
                <a:latin typeface="Verdana" panose="020B0604030504040204" pitchFamily="34" charset="0"/>
                <a:ea typeface="Verdana" panose="020B0604030504040204" pitchFamily="34" charset="0"/>
                <a:cs typeface="Verdana" panose="020B0604030504040204" pitchFamily="34" charset="0"/>
              </a:rPr>
              <a:t>Задачи </a:t>
            </a:r>
            <a:r>
              <a:rPr lang="ru-RU" altLang="ru-RU" sz="1700" b="1" dirty="0" smtClean="0">
                <a:latin typeface="Verdana" panose="020B0604030504040204" pitchFamily="34" charset="0"/>
                <a:ea typeface="Verdana" panose="020B0604030504040204" pitchFamily="34" charset="0"/>
                <a:cs typeface="Verdana" panose="020B0604030504040204" pitchFamily="34" charset="0"/>
              </a:rPr>
              <a:t>исследований</a:t>
            </a:r>
            <a:r>
              <a:rPr lang="ru-RU" sz="170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a:lnSpc>
                <a:spcPts val="2500"/>
              </a:lnSpc>
              <a:buAutoNum type="arabicPeriod"/>
            </a:pPr>
            <a:r>
              <a:rPr lang="ru-RU" sz="1700" dirty="0" smtClean="0">
                <a:latin typeface="Verdana" panose="020B0604030504040204" pitchFamily="34" charset="0"/>
                <a:ea typeface="Verdana" panose="020B0604030504040204" pitchFamily="34" charset="0"/>
                <a:cs typeface="Verdana" panose="020B0604030504040204" pitchFamily="34" charset="0"/>
              </a:rPr>
              <a:t>Разработка </a:t>
            </a:r>
            <a:r>
              <a:rPr lang="ru-RU" sz="1700" dirty="0">
                <a:latin typeface="Verdana" panose="020B0604030504040204" pitchFamily="34" charset="0"/>
                <a:ea typeface="Verdana" panose="020B0604030504040204" pitchFamily="34" charset="0"/>
                <a:cs typeface="Verdana" panose="020B0604030504040204" pitchFamily="34" charset="0"/>
              </a:rPr>
              <a:t>методов эффективного управления вельц-процессом по критериям максимального объема выхода конечного продукта   вельц-окиси цинка, и снижения энергетических затрат.</a:t>
            </a:r>
          </a:p>
          <a:p>
            <a:pPr marL="342900" indent="-342900">
              <a:lnSpc>
                <a:spcPts val="2500"/>
              </a:lnSpc>
              <a:buAutoNum type="arabicPeriod"/>
            </a:pPr>
            <a:r>
              <a:rPr lang="ru-RU" sz="1700" dirty="0" smtClean="0">
                <a:latin typeface="Verdana" panose="020B0604030504040204" pitchFamily="34" charset="0"/>
                <a:ea typeface="Verdana" panose="020B0604030504040204" pitchFamily="34" charset="0"/>
                <a:cs typeface="Verdana" panose="020B0604030504040204" pitchFamily="34" charset="0"/>
              </a:rPr>
              <a:t>Разработка </a:t>
            </a:r>
            <a:r>
              <a:rPr lang="ru-RU" sz="1700" dirty="0">
                <a:latin typeface="Verdana" panose="020B0604030504040204" pitchFamily="34" charset="0"/>
                <a:ea typeface="Verdana" panose="020B0604030504040204" pitchFamily="34" charset="0"/>
                <a:cs typeface="Verdana" panose="020B0604030504040204" pitchFamily="34" charset="0"/>
              </a:rPr>
              <a:t>методов стабилизации параметров технологического процесса вельцевания цинковых кеков на основе управления тепловым балансом вельц-печи.</a:t>
            </a:r>
          </a:p>
          <a:p>
            <a:pPr marL="342900" indent="-342900">
              <a:lnSpc>
                <a:spcPts val="2500"/>
              </a:lnSpc>
              <a:buAutoNum type="arabicPeriod"/>
            </a:pPr>
            <a:r>
              <a:rPr lang="ru-RU" sz="1700" dirty="0" smtClean="0">
                <a:latin typeface="Verdana" panose="020B0604030504040204" pitchFamily="34" charset="0"/>
                <a:ea typeface="Verdana" panose="020B0604030504040204" pitchFamily="34" charset="0"/>
                <a:cs typeface="Verdana" panose="020B0604030504040204" pitchFamily="34" charset="0"/>
              </a:rPr>
              <a:t>Разработка </a:t>
            </a:r>
            <a:r>
              <a:rPr lang="ru-RU" sz="1700" dirty="0">
                <a:latin typeface="Verdana" panose="020B0604030504040204" pitchFamily="34" charset="0"/>
                <a:ea typeface="Verdana" panose="020B0604030504040204" pitchFamily="34" charset="0"/>
                <a:cs typeface="Verdana" panose="020B0604030504040204" pitchFamily="34" charset="0"/>
              </a:rPr>
              <a:t>структуры и алгоритмического обеспечения АСУ ТП процессом вельцевания цинковых кеков.</a:t>
            </a:r>
          </a:p>
          <a:p>
            <a:pPr marL="342900" indent="-342900">
              <a:lnSpc>
                <a:spcPts val="2500"/>
              </a:lnSpc>
              <a:buAutoNum type="arabicPeriod"/>
            </a:pPr>
            <a:r>
              <a:rPr lang="ru-RU" sz="1700" dirty="0" smtClean="0">
                <a:latin typeface="Verdana" panose="020B0604030504040204" pitchFamily="34" charset="0"/>
                <a:ea typeface="Verdana" panose="020B0604030504040204" pitchFamily="34" charset="0"/>
                <a:cs typeface="Verdana" panose="020B0604030504040204" pitchFamily="34" charset="0"/>
              </a:rPr>
              <a:t>Внедрение </a:t>
            </a:r>
            <a:r>
              <a:rPr lang="ru-RU" sz="1700" dirty="0">
                <a:latin typeface="Verdana" panose="020B0604030504040204" pitchFamily="34" charset="0"/>
                <a:ea typeface="Verdana" panose="020B0604030504040204" pitchFamily="34" charset="0"/>
                <a:cs typeface="Verdana" panose="020B0604030504040204" pitchFamily="34" charset="0"/>
              </a:rPr>
              <a:t>разработанных методов повышения эффективности управления вельц-процессом в практику цинкового производства </a:t>
            </a:r>
            <a:r>
              <a:rPr lang="ru-RU" sz="1700" dirty="0" smtClean="0">
                <a:latin typeface="Verdana" panose="020B0604030504040204" pitchFamily="34" charset="0"/>
                <a:ea typeface="Verdana" panose="020B0604030504040204" pitchFamily="34" charset="0"/>
                <a:cs typeface="Verdana" panose="020B0604030504040204" pitchFamily="34" charset="0"/>
              </a:rPr>
              <a:t/>
            </a:r>
            <a:br>
              <a:rPr lang="ru-RU" sz="1700" dirty="0" smtClean="0">
                <a:latin typeface="Verdana" panose="020B0604030504040204" pitchFamily="34" charset="0"/>
                <a:ea typeface="Verdana" panose="020B0604030504040204" pitchFamily="34" charset="0"/>
                <a:cs typeface="Verdana" panose="020B0604030504040204" pitchFamily="34" charset="0"/>
              </a:rPr>
            </a:br>
            <a:r>
              <a:rPr lang="ru-RU" sz="1700" dirty="0" smtClean="0">
                <a:latin typeface="Verdana" panose="020B0604030504040204" pitchFamily="34" charset="0"/>
                <a:ea typeface="Verdana" panose="020B0604030504040204" pitchFamily="34" charset="0"/>
                <a:cs typeface="Verdana" panose="020B0604030504040204" pitchFamily="34" charset="0"/>
              </a:rPr>
              <a:t>ОАО </a:t>
            </a:r>
            <a:r>
              <a:rPr lang="ru-RU" sz="1700" dirty="0">
                <a:latin typeface="Verdana" panose="020B0604030504040204" pitchFamily="34" charset="0"/>
                <a:ea typeface="Verdana" panose="020B0604030504040204" pitchFamily="34" charset="0"/>
                <a:cs typeface="Verdana" panose="020B0604030504040204" pitchFamily="34" charset="0"/>
              </a:rPr>
              <a:t>«ЧЦЗ».</a:t>
            </a: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Tree>
    <p:extLst>
      <p:ext uri="{BB962C8B-B14F-4D97-AF65-F5344CB8AC3E}">
        <p14:creationId xmlns:p14="http://schemas.microsoft.com/office/powerpoint/2010/main" val="2835055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4294967295"/>
          </p:nvPr>
        </p:nvSpPr>
        <p:spPr bwMode="auto">
          <a:xfrm>
            <a:off x="8462963" y="6426795"/>
            <a:ext cx="149225"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CC9F84A2-4C11-4C08-9153-8D5DEB212D2B}" type="slidenum">
              <a:rPr lang="en-US" altLang="ru-RU" sz="1700">
                <a:solidFill>
                  <a:srgbClr val="004F9F"/>
                </a:solidFill>
                <a:latin typeface="Verdana" panose="020B0604030504040204" pitchFamily="34" charset="0"/>
                <a:sym typeface="Verdana" panose="020B0604030504040204" pitchFamily="34" charset="0"/>
              </a:rPr>
              <a:pPr eaLnBrk="1" hangingPunct="1"/>
              <a:t>5</a:t>
            </a:fld>
            <a:endParaRPr lang="en-US" altLang="ru-RU" sz="1700" dirty="0">
              <a:solidFill>
                <a:srgbClr val="004F9F"/>
              </a:solidFill>
              <a:latin typeface="Verdana" panose="020B0604030504040204" pitchFamily="34" charset="0"/>
              <a:sym typeface="Verdana" panose="020B0604030504040204" pitchFamily="34" charset="0"/>
            </a:endParaRPr>
          </a:p>
        </p:txBody>
      </p:sp>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900" b="1" dirty="0">
                <a:solidFill>
                  <a:srgbClr val="004F9F"/>
                </a:solidFill>
                <a:latin typeface="Verdana" panose="020B0604030504040204" pitchFamily="34" charset="0"/>
                <a:ea typeface="Verdana" panose="020B0604030504040204" pitchFamily="34" charset="0"/>
                <a:cs typeface="Verdana" panose="020B0604030504040204" pitchFamily="34" charset="0"/>
              </a:rPr>
              <a:t>Общая структура процесса </a:t>
            </a:r>
            <a:r>
              <a:rPr lang="ru-RU" altLang="ru-RU" sz="1900"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вельцевания цинковых </a:t>
            </a:r>
            <a:r>
              <a:rPr lang="ru-RU" altLang="ru-RU" sz="1900" b="1" dirty="0">
                <a:solidFill>
                  <a:srgbClr val="004F9F"/>
                </a:solidFill>
                <a:latin typeface="Verdana" panose="020B0604030504040204" pitchFamily="34" charset="0"/>
                <a:ea typeface="Verdana" panose="020B0604030504040204" pitchFamily="34" charset="0"/>
                <a:cs typeface="Verdana" panose="020B0604030504040204" pitchFamily="34" charset="0"/>
              </a:rPr>
              <a:t>кеков</a:t>
            </a: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graphicFrame>
        <p:nvGraphicFramePr>
          <p:cNvPr id="9" name="Объект 8"/>
          <p:cNvGraphicFramePr>
            <a:graphicFrameLocks noChangeAspect="1"/>
          </p:cNvGraphicFramePr>
          <p:nvPr>
            <p:extLst>
              <p:ext uri="{D42A27DB-BD31-4B8C-83A1-F6EECF244321}">
                <p14:modId xmlns:p14="http://schemas.microsoft.com/office/powerpoint/2010/main" val="88568377"/>
              </p:ext>
            </p:extLst>
          </p:nvPr>
        </p:nvGraphicFramePr>
        <p:xfrm>
          <a:off x="899592" y="980728"/>
          <a:ext cx="7314093" cy="4967758"/>
        </p:xfrm>
        <a:graphic>
          <a:graphicData uri="http://schemas.openxmlformats.org/presentationml/2006/ole">
            <mc:AlternateContent xmlns:mc="http://schemas.openxmlformats.org/markup-compatibility/2006">
              <mc:Choice xmlns:v="urn:schemas-microsoft-com:vml" Requires="v">
                <p:oleObj spid="_x0000_s1093" r:id="rId4" imgW="4801286" imgH="3258236" progId="Visio.Drawing.11">
                  <p:embed/>
                </p:oleObj>
              </mc:Choice>
              <mc:Fallback>
                <p:oleObj r:id="rId4" imgW="4801286" imgH="3258236" progId="Visio.Drawing.11">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980728"/>
                        <a:ext cx="7314093" cy="49677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23274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4294967295"/>
          </p:nvPr>
        </p:nvSpPr>
        <p:spPr bwMode="auto">
          <a:xfrm>
            <a:off x="8462963" y="6426795"/>
            <a:ext cx="149225"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CC9F84A2-4C11-4C08-9153-8D5DEB212D2B}" type="slidenum">
              <a:rPr lang="en-US" altLang="ru-RU" sz="1700">
                <a:solidFill>
                  <a:srgbClr val="004F9F"/>
                </a:solidFill>
                <a:latin typeface="Verdana" panose="020B0604030504040204" pitchFamily="34" charset="0"/>
                <a:sym typeface="Verdana" panose="020B0604030504040204" pitchFamily="34" charset="0"/>
              </a:rPr>
              <a:pPr eaLnBrk="1" hangingPunct="1"/>
              <a:t>6</a:t>
            </a:fld>
            <a:endParaRPr lang="en-US" altLang="ru-RU" sz="1700" dirty="0">
              <a:solidFill>
                <a:srgbClr val="004F9F"/>
              </a:solidFill>
              <a:latin typeface="Verdana" panose="020B0604030504040204" pitchFamily="34" charset="0"/>
              <a:sym typeface="Verdana" panose="020B0604030504040204" pitchFamily="34" charset="0"/>
            </a:endParaRPr>
          </a:p>
        </p:txBody>
      </p:sp>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endParaRPr lang="ru-RU" altLang="ru-RU" sz="1900" b="1" dirty="0">
              <a:solidFill>
                <a:srgbClr val="004F9F"/>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pic>
        <p:nvPicPr>
          <p:cNvPr id="2" name="Изображение 1"/>
          <p:cNvPicPr>
            <a:picLocks noChangeAspect="1"/>
          </p:cNvPicPr>
          <p:nvPr/>
        </p:nvPicPr>
        <p:blipFill>
          <a:blip r:embed="rId3"/>
          <a:stretch>
            <a:fillRect/>
          </a:stretch>
        </p:blipFill>
        <p:spPr>
          <a:xfrm>
            <a:off x="982057" y="1772816"/>
            <a:ext cx="6830303" cy="3240360"/>
          </a:xfrm>
          <a:prstGeom prst="rect">
            <a:avLst/>
          </a:prstGeom>
        </p:spPr>
      </p:pic>
      <p:sp>
        <p:nvSpPr>
          <p:cNvPr id="6" name="Прямоугольник 5"/>
          <p:cNvSpPr/>
          <p:nvPr/>
        </p:nvSpPr>
        <p:spPr>
          <a:xfrm>
            <a:off x="1115616" y="188640"/>
            <a:ext cx="7128792" cy="369332"/>
          </a:xfrm>
          <a:prstGeom prst="rect">
            <a:avLst/>
          </a:prstGeom>
        </p:spPr>
        <p:txBody>
          <a:bodyPr wrap="square">
            <a:spAutoFit/>
          </a:bodyPr>
          <a:lstStyle/>
          <a:p>
            <a:r>
              <a:rPr lang="ru-RU" b="1" dirty="0">
                <a:solidFill>
                  <a:schemeClr val="accent1"/>
                </a:solidFill>
                <a:latin typeface="Verdana"/>
                <a:cs typeface="Verdana"/>
              </a:rPr>
              <a:t>Контроль теплового режима вращающейся печи </a:t>
            </a:r>
            <a:endParaRPr lang="ru-RU" b="1" dirty="0">
              <a:solidFill>
                <a:schemeClr val="accent1"/>
              </a:solidFill>
              <a:latin typeface="Verdana"/>
              <a:cs typeface="Verdana"/>
            </a:endParaRPr>
          </a:p>
        </p:txBody>
      </p:sp>
    </p:spTree>
    <p:extLst>
      <p:ext uri="{BB962C8B-B14F-4D97-AF65-F5344CB8AC3E}">
        <p14:creationId xmlns:p14="http://schemas.microsoft.com/office/powerpoint/2010/main" val="31448649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4294967295"/>
          </p:nvPr>
        </p:nvSpPr>
        <p:spPr bwMode="auto">
          <a:xfrm>
            <a:off x="8462963" y="6426795"/>
            <a:ext cx="149225"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CC9F84A2-4C11-4C08-9153-8D5DEB212D2B}" type="slidenum">
              <a:rPr lang="en-US" altLang="ru-RU" sz="1700">
                <a:solidFill>
                  <a:srgbClr val="004F9F"/>
                </a:solidFill>
                <a:latin typeface="Verdana" panose="020B0604030504040204" pitchFamily="34" charset="0"/>
                <a:sym typeface="Verdana" panose="020B0604030504040204" pitchFamily="34" charset="0"/>
              </a:rPr>
              <a:pPr eaLnBrk="1" hangingPunct="1"/>
              <a:t>7</a:t>
            </a:fld>
            <a:endParaRPr lang="en-US" altLang="ru-RU" sz="1700" dirty="0">
              <a:solidFill>
                <a:srgbClr val="004F9F"/>
              </a:solidFill>
              <a:latin typeface="Verdana" panose="020B0604030504040204" pitchFamily="34" charset="0"/>
              <a:sym typeface="Verdana" panose="020B0604030504040204" pitchFamily="34" charset="0"/>
            </a:endParaRPr>
          </a:p>
        </p:txBody>
      </p:sp>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rPr>
              <a:t>Р</a:t>
            </a:r>
            <a:r>
              <a:rPr lang="ru-RU" altLang="ru-RU" sz="1700" b="1" dirty="0" smtClean="0">
                <a:solidFill>
                  <a:srgbClr val="004F9F"/>
                </a:solidFill>
                <a:latin typeface="Verdana" panose="020B0604030504040204" pitchFamily="34" charset="0"/>
                <a:ea typeface="Verdana" panose="020B0604030504040204" pitchFamily="34" charset="0"/>
                <a:cs typeface="Verdana" panose="020B0604030504040204" pitchFamily="34" charset="0"/>
              </a:rPr>
              <a:t>езультаты экспериментальных исследований</a:t>
            </a:r>
            <a:endPar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6" name="Rectangle 7"/>
          <p:cNvSpPr>
            <a:spLocks noChangeArrowheads="1"/>
          </p:cNvSpPr>
          <p:nvPr/>
        </p:nvSpPr>
        <p:spPr bwMode="auto">
          <a:xfrm>
            <a:off x="1012774" y="1547315"/>
            <a:ext cx="13051219" cy="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2" name="Изображение 1"/>
          <p:cNvPicPr>
            <a:picLocks noChangeAspect="1"/>
          </p:cNvPicPr>
          <p:nvPr/>
        </p:nvPicPr>
        <p:blipFill>
          <a:blip r:embed="rId3"/>
          <a:stretch>
            <a:fillRect/>
          </a:stretch>
        </p:blipFill>
        <p:spPr>
          <a:xfrm>
            <a:off x="2267743" y="1268760"/>
            <a:ext cx="4658733" cy="2736304"/>
          </a:xfrm>
          <a:prstGeom prst="rect">
            <a:avLst/>
          </a:prstGeom>
        </p:spPr>
      </p:pic>
      <p:sp>
        <p:nvSpPr>
          <p:cNvPr id="3" name="Прямоугольник 2"/>
          <p:cNvSpPr/>
          <p:nvPr/>
        </p:nvSpPr>
        <p:spPr>
          <a:xfrm>
            <a:off x="899592" y="4293096"/>
            <a:ext cx="7920880" cy="1015663"/>
          </a:xfrm>
          <a:prstGeom prst="rect">
            <a:avLst/>
          </a:prstGeom>
        </p:spPr>
        <p:txBody>
          <a:bodyPr wrap="square">
            <a:spAutoFit/>
          </a:bodyPr>
          <a:lstStyle/>
          <a:p>
            <a:r>
              <a:rPr lang="ru-RU" sz="1500" dirty="0">
                <a:latin typeface="Verdana"/>
                <a:cs typeface="Verdana"/>
              </a:rPr>
              <a:t>Графики изменения температур и содержания цинка в шихте по длине печи. 1 – температура газового потока, 2 – температура шихты, 3 – содержание цинка в %. Сплошные линии – результат моделирования, пунктир – данные </a:t>
            </a:r>
            <a:r>
              <a:rPr lang="ru-RU" sz="1500" dirty="0" smtClean="0">
                <a:latin typeface="Verdana"/>
                <a:cs typeface="Verdana"/>
              </a:rPr>
              <a:t>эксперимента. </a:t>
            </a:r>
            <a:endParaRPr lang="ru-RU" sz="1500" dirty="0">
              <a:latin typeface="Verdana"/>
              <a:cs typeface="Verdana"/>
            </a:endParaRPr>
          </a:p>
        </p:txBody>
      </p:sp>
    </p:spTree>
    <p:extLst>
      <p:ext uri="{BB962C8B-B14F-4D97-AF65-F5344CB8AC3E}">
        <p14:creationId xmlns:p14="http://schemas.microsoft.com/office/powerpoint/2010/main" val="3312719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ChangeAspect="1"/>
          </p:cNvGraphicFramePr>
          <p:nvPr>
            <p:extLst>
              <p:ext uri="{D42A27DB-BD31-4B8C-83A1-F6EECF244321}">
                <p14:modId xmlns:p14="http://schemas.microsoft.com/office/powerpoint/2010/main" val="2893664299"/>
              </p:ext>
            </p:extLst>
          </p:nvPr>
        </p:nvGraphicFramePr>
        <p:xfrm>
          <a:off x="1012774" y="1043260"/>
          <a:ext cx="7146121" cy="4041924"/>
        </p:xfrm>
        <a:graphic>
          <a:graphicData uri="http://schemas.openxmlformats.org/presentationml/2006/ole">
            <mc:AlternateContent xmlns:mc="http://schemas.openxmlformats.org/markup-compatibility/2006">
              <mc:Choice xmlns:v="urn:schemas-microsoft-com:vml" Requires="v">
                <p:oleObj spid="_x0000_s2123" name="Visio" r:id="rId4" imgW="6159770" imgH="3497151" progId="Visio.Drawing.11">
                  <p:embed/>
                </p:oleObj>
              </mc:Choice>
              <mc:Fallback>
                <p:oleObj name="Visio" r:id="rId4" imgW="6159770" imgH="3497151" progId="Visio.Drawing.11">
                  <p:embed/>
                  <p:pic>
                    <p:nvPicPr>
                      <p:cNvPr id="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774" y="1043260"/>
                        <a:ext cx="7146121" cy="4041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2" name="Номер слайда 3"/>
          <p:cNvSpPr>
            <a:spLocks noGrp="1"/>
          </p:cNvSpPr>
          <p:nvPr>
            <p:ph type="sldNum" sz="quarter" idx="4294967295"/>
          </p:nvPr>
        </p:nvSpPr>
        <p:spPr bwMode="auto">
          <a:xfrm>
            <a:off x="8462963" y="6426795"/>
            <a:ext cx="149225"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CC9F84A2-4C11-4C08-9153-8D5DEB212D2B}" type="slidenum">
              <a:rPr lang="en-US" altLang="ru-RU" sz="1700">
                <a:solidFill>
                  <a:srgbClr val="004F9F"/>
                </a:solidFill>
                <a:latin typeface="Verdana" panose="020B0604030504040204" pitchFamily="34" charset="0"/>
                <a:sym typeface="Verdana" panose="020B0604030504040204" pitchFamily="34" charset="0"/>
              </a:rPr>
              <a:pPr eaLnBrk="1" hangingPunct="1"/>
              <a:t>8</a:t>
            </a:fld>
            <a:endParaRPr lang="en-US" altLang="ru-RU" sz="1700" dirty="0">
              <a:solidFill>
                <a:srgbClr val="004F9F"/>
              </a:solidFill>
              <a:latin typeface="Verdana" panose="020B0604030504040204" pitchFamily="34" charset="0"/>
              <a:sym typeface="Verdana" panose="020B0604030504040204" pitchFamily="34" charset="0"/>
            </a:endParaRPr>
          </a:p>
        </p:txBody>
      </p:sp>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900" b="1" dirty="0">
                <a:solidFill>
                  <a:srgbClr val="004F9F"/>
                </a:solidFill>
                <a:latin typeface="Verdana" panose="020B0604030504040204" pitchFamily="34" charset="0"/>
                <a:ea typeface="Verdana" panose="020B0604030504040204" pitchFamily="34" charset="0"/>
                <a:cs typeface="Verdana" panose="020B0604030504040204" pitchFamily="34" charset="0"/>
              </a:rPr>
              <a:t>Общий вид экстремальных характеристик вельц-печи</a:t>
            </a: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2" name="Text Box 2"/>
          <p:cNvSpPr txBox="1">
            <a:spLocks noChangeArrowheads="1"/>
          </p:cNvSpPr>
          <p:nvPr/>
        </p:nvSpPr>
        <p:spPr bwMode="auto">
          <a:xfrm>
            <a:off x="2123728" y="3356992"/>
            <a:ext cx="360040" cy="5217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ru-RU" sz="2000" b="1" i="0" u="none" strike="noStrike" cap="none" normalizeH="0" baseline="0" dirty="0" smtClean="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I</a:t>
            </a:r>
            <a:endParaRPr kumimoji="0" lang="ru-RU" altLang="ru-RU" sz="2000" b="0" i="0" u="none" strike="noStrike" cap="none" normalizeH="0" baseline="0" dirty="0" smtClean="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p:txBody>
      </p:sp>
      <p:sp>
        <p:nvSpPr>
          <p:cNvPr id="3" name="Text Box 3"/>
          <p:cNvSpPr txBox="1">
            <a:spLocks noChangeArrowheads="1"/>
          </p:cNvSpPr>
          <p:nvPr/>
        </p:nvSpPr>
        <p:spPr bwMode="auto">
          <a:xfrm>
            <a:off x="3347864" y="1175505"/>
            <a:ext cx="645418" cy="563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ru-RU" sz="2000" b="1" i="0" u="none" strike="noStrike" cap="none" normalizeH="0" baseline="0" dirty="0" smtClean="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II</a:t>
            </a:r>
            <a:endParaRPr kumimoji="0" lang="ru-RU" altLang="ru-RU" sz="2000" b="0" i="0" u="none" strike="noStrike" cap="none" normalizeH="0" baseline="0" dirty="0" smtClean="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p:txBody>
      </p:sp>
      <p:sp>
        <p:nvSpPr>
          <p:cNvPr id="4" name="Text Box 4"/>
          <p:cNvSpPr txBox="1">
            <a:spLocks noChangeArrowheads="1"/>
          </p:cNvSpPr>
          <p:nvPr/>
        </p:nvSpPr>
        <p:spPr bwMode="auto">
          <a:xfrm>
            <a:off x="7598990" y="1121541"/>
            <a:ext cx="645418" cy="563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ru-RU" sz="2000" b="1" i="0" u="none" strike="noStrike" cap="none" normalizeH="0" baseline="0" dirty="0" smtClean="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III</a:t>
            </a:r>
            <a:endParaRPr kumimoji="0" lang="ru-RU" altLang="ru-RU" sz="2000" b="0" i="0" u="none" strike="noStrike" cap="none" normalizeH="0" baseline="0" dirty="0" smtClean="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p:txBody>
      </p:sp>
      <p:sp>
        <p:nvSpPr>
          <p:cNvPr id="5" name="Text Box 5"/>
          <p:cNvSpPr txBox="1">
            <a:spLocks noChangeArrowheads="1"/>
          </p:cNvSpPr>
          <p:nvPr/>
        </p:nvSpPr>
        <p:spPr bwMode="auto">
          <a:xfrm>
            <a:off x="6677568" y="3356992"/>
            <a:ext cx="645418" cy="563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ru-RU" sz="2000" b="1" i="0" u="none" strike="noStrike" cap="none" normalizeH="0" baseline="0" dirty="0" smtClean="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IV</a:t>
            </a:r>
            <a:endParaRPr kumimoji="0" lang="ru-RU" altLang="ru-RU" sz="2000" b="0" i="0" u="none" strike="noStrike" cap="none" normalizeH="0" baseline="0" dirty="0" smtClean="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Rectangle 7"/>
          <p:cNvSpPr>
            <a:spLocks noChangeArrowheads="1"/>
          </p:cNvSpPr>
          <p:nvPr/>
        </p:nvSpPr>
        <p:spPr bwMode="auto">
          <a:xfrm>
            <a:off x="1012774" y="1547315"/>
            <a:ext cx="13051219" cy="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8" name="Oval 10"/>
          <p:cNvSpPr>
            <a:spLocks noChangeArrowheads="1"/>
          </p:cNvSpPr>
          <p:nvPr/>
        </p:nvSpPr>
        <p:spPr bwMode="auto">
          <a:xfrm>
            <a:off x="5181827" y="1871436"/>
            <a:ext cx="90488" cy="90487"/>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sz="1700">
              <a:latin typeface="Verdana" panose="020B0604030504040204" pitchFamily="34" charset="0"/>
              <a:ea typeface="Verdana" panose="020B0604030504040204" pitchFamily="34" charset="0"/>
              <a:cs typeface="Verdana" panose="020B0604030504040204" pitchFamily="34" charset="0"/>
            </a:endParaRPr>
          </a:p>
        </p:txBody>
      </p:sp>
      <p:sp>
        <p:nvSpPr>
          <p:cNvPr id="10" name="Text Box 11"/>
          <p:cNvSpPr txBox="1">
            <a:spLocks noChangeArrowheads="1"/>
          </p:cNvSpPr>
          <p:nvPr/>
        </p:nvSpPr>
        <p:spPr bwMode="auto">
          <a:xfrm>
            <a:off x="5724128" y="1556792"/>
            <a:ext cx="418705" cy="3146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ru-RU" sz="2000" b="1" i="0" u="none" strike="noStrike" cap="none" normalizeH="0" baseline="0" dirty="0" err="1" smtClean="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x</a:t>
            </a:r>
            <a:r>
              <a:rPr kumimoji="0" lang="en-US" altLang="ru-RU" sz="2000" b="0" i="0" u="none" strike="noStrike" cap="none" normalizeH="0" baseline="-25000" dirty="0" err="1" smtClean="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opt</a:t>
            </a:r>
            <a:endParaRPr kumimoji="0" lang="ru-RU" altLang="ru-RU" sz="2000" b="0" i="0" u="none" strike="noStrike" cap="none" normalizeH="0" baseline="0" dirty="0" smtClean="0">
              <a:ln>
                <a:noFill/>
              </a:ln>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2" name="Прямая соединительная линия 11"/>
          <p:cNvCxnSpPr/>
          <p:nvPr/>
        </p:nvCxnSpPr>
        <p:spPr bwMode="auto">
          <a:xfrm flipV="1">
            <a:off x="5385761" y="1741919"/>
            <a:ext cx="299595" cy="143689"/>
          </a:xfrm>
          <a:prstGeom prst="line">
            <a:avLst/>
          </a:prstGeom>
          <a:solidFill>
            <a:srgbClr val="4F81BD"/>
          </a:solidFill>
          <a:ln w="12700" cap="flat" cmpd="sng" algn="ctr">
            <a:solidFill>
              <a:srgbClr val="000000"/>
            </a:solidFill>
            <a:prstDash val="solid"/>
            <a:round/>
            <a:headEnd type="none" w="med" len="med"/>
            <a:tailEnd type="none" w="med" len="med"/>
          </a:ln>
          <a:effectLst/>
        </p:spPr>
      </p:cxnSp>
      <p:sp>
        <p:nvSpPr>
          <p:cNvPr id="19" name="Прямоугольник 18"/>
          <p:cNvSpPr/>
          <p:nvPr/>
        </p:nvSpPr>
        <p:spPr>
          <a:xfrm>
            <a:off x="251520" y="5067761"/>
            <a:ext cx="8640961" cy="1169551"/>
          </a:xfrm>
          <a:prstGeom prst="rect">
            <a:avLst/>
          </a:prstGeom>
        </p:spPr>
        <p:txBody>
          <a:bodyPr wrap="square">
            <a:spAutoFit/>
          </a:bodyPr>
          <a:lstStyle/>
          <a:p>
            <a:pPr>
              <a:lnSpc>
                <a:spcPts val="2100"/>
              </a:lnSpc>
            </a:pPr>
            <a:r>
              <a:rPr lang="en-US" sz="1500" i="1" dirty="0">
                <a:latin typeface="Verdana" panose="020B0604030504040204" pitchFamily="34" charset="0"/>
                <a:ea typeface="Verdana" panose="020B0604030504040204" pitchFamily="34" charset="0"/>
                <a:cs typeface="Verdana" panose="020B0604030504040204" pitchFamily="34" charset="0"/>
              </a:rPr>
              <a:t>W</a:t>
            </a:r>
            <a:r>
              <a:rPr lang="ru-RU" sz="1500" i="1" baseline="-25000" dirty="0">
                <a:latin typeface="Verdana" panose="020B0604030504040204" pitchFamily="34" charset="0"/>
                <a:ea typeface="Verdana" panose="020B0604030504040204" pitchFamily="34" charset="0"/>
                <a:cs typeface="Verdana" panose="020B0604030504040204" pitchFamily="34" charset="0"/>
              </a:rPr>
              <a:t>о</a:t>
            </a:r>
            <a:r>
              <a:rPr lang="ru-RU" sz="1500" dirty="0">
                <a:latin typeface="Verdana" panose="020B0604030504040204" pitchFamily="34" charset="0"/>
                <a:ea typeface="Verdana" panose="020B0604030504040204" pitchFamily="34" charset="0"/>
                <a:cs typeface="Verdana" panose="020B0604030504040204" pitchFamily="34" charset="0"/>
              </a:rPr>
              <a:t> ‑ выработка вельц-окиси; </a:t>
            </a:r>
            <a:r>
              <a:rPr lang="en-US" sz="1500" i="1" dirty="0">
                <a:latin typeface="Verdana" panose="020B0604030504040204" pitchFamily="34" charset="0"/>
                <a:ea typeface="Verdana" panose="020B0604030504040204" pitchFamily="34" charset="0"/>
                <a:cs typeface="Verdana" panose="020B0604030504040204" pitchFamily="34" charset="0"/>
              </a:rPr>
              <a:t>W</a:t>
            </a:r>
            <a:r>
              <a:rPr lang="ru-RU" sz="1500" i="1" baseline="-25000" dirty="0">
                <a:latin typeface="Verdana" panose="020B0604030504040204" pitchFamily="34" charset="0"/>
                <a:ea typeface="Verdana" panose="020B0604030504040204" pitchFamily="34" charset="0"/>
                <a:cs typeface="Verdana" panose="020B0604030504040204" pitchFamily="34" charset="0"/>
              </a:rPr>
              <a:t>о</a:t>
            </a:r>
            <a:r>
              <a:rPr lang="en-US" sz="1500" baseline="30000" dirty="0">
                <a:latin typeface="Verdana" panose="020B0604030504040204" pitchFamily="34" charset="0"/>
                <a:ea typeface="Verdana" panose="020B0604030504040204" pitchFamily="34" charset="0"/>
                <a:cs typeface="Verdana" panose="020B0604030504040204" pitchFamily="34" charset="0"/>
              </a:rPr>
              <a:t>max</a:t>
            </a:r>
            <a:r>
              <a:rPr lang="en-US" sz="1500" dirty="0">
                <a:latin typeface="Verdana" panose="020B0604030504040204" pitchFamily="34" charset="0"/>
                <a:ea typeface="Verdana" panose="020B0604030504040204" pitchFamily="34" charset="0"/>
                <a:cs typeface="Verdana" panose="020B0604030504040204" pitchFamily="34" charset="0"/>
              </a:rPr>
              <a:t> </a:t>
            </a:r>
            <a:r>
              <a:rPr lang="ru-RU" sz="1500" dirty="0">
                <a:latin typeface="Verdana" panose="020B0604030504040204" pitchFamily="34" charset="0"/>
                <a:ea typeface="Verdana" panose="020B0604030504040204" pitchFamily="34" charset="0"/>
                <a:cs typeface="Verdana" panose="020B0604030504040204" pitchFamily="34" charset="0"/>
              </a:rPr>
              <a:t>– максимальная выработка вельц-окиси; </a:t>
            </a:r>
            <a:r>
              <a:rPr lang="en-US" sz="1500" i="1" dirty="0">
                <a:latin typeface="Verdana" panose="020B0604030504040204" pitchFamily="34" charset="0"/>
                <a:ea typeface="Verdana" panose="020B0604030504040204" pitchFamily="34" charset="0"/>
                <a:cs typeface="Verdana" panose="020B0604030504040204" pitchFamily="34" charset="0"/>
              </a:rPr>
              <a:t>V</a:t>
            </a:r>
            <a:r>
              <a:rPr lang="ru-RU" sz="1500" i="1" baseline="-25000" dirty="0">
                <a:latin typeface="Verdana" panose="020B0604030504040204" pitchFamily="34" charset="0"/>
                <a:ea typeface="Verdana" panose="020B0604030504040204" pitchFamily="34" charset="0"/>
                <a:cs typeface="Verdana" panose="020B0604030504040204" pitchFamily="34" charset="0"/>
              </a:rPr>
              <a:t>к</a:t>
            </a:r>
            <a:r>
              <a:rPr lang="ru-RU" sz="1500" dirty="0">
                <a:latin typeface="Verdana" panose="020B0604030504040204" pitchFamily="34" charset="0"/>
                <a:ea typeface="Verdana" panose="020B0604030504040204" pitchFamily="34" charset="0"/>
                <a:cs typeface="Verdana" panose="020B0604030504040204" pitchFamily="34" charset="0"/>
              </a:rPr>
              <a:t> – расход коксовой мелочи; </a:t>
            </a:r>
            <a:r>
              <a:rPr lang="ru-RU" sz="1500" i="1" dirty="0">
                <a:latin typeface="Verdana" panose="020B0604030504040204" pitchFamily="34" charset="0"/>
                <a:ea typeface="Verdana" panose="020B0604030504040204" pitchFamily="34" charset="0"/>
                <a:cs typeface="Verdana" panose="020B0604030504040204" pitchFamily="34" charset="0"/>
              </a:rPr>
              <a:t>О</a:t>
            </a:r>
            <a:r>
              <a:rPr lang="ru-RU" sz="1500" baseline="-25000" dirty="0">
                <a:latin typeface="Verdana" panose="020B0604030504040204" pitchFamily="34" charset="0"/>
                <a:ea typeface="Verdana" panose="020B0604030504040204" pitchFamily="34" charset="0"/>
                <a:cs typeface="Verdana" panose="020B0604030504040204" pitchFamily="34" charset="0"/>
              </a:rPr>
              <a:t>2</a:t>
            </a:r>
            <a:r>
              <a:rPr lang="ru-RU" sz="1500" dirty="0">
                <a:latin typeface="Verdana" panose="020B0604030504040204" pitchFamily="34" charset="0"/>
                <a:ea typeface="Verdana" panose="020B0604030504040204" pitchFamily="34" charset="0"/>
                <a:cs typeface="Verdana" panose="020B0604030504040204" pitchFamily="34" charset="0"/>
              </a:rPr>
              <a:t> ‑ объем дутья; </a:t>
            </a:r>
            <a:r>
              <a:rPr lang="en-US" sz="1500" i="1" dirty="0">
                <a:latin typeface="Verdana" panose="020B0604030504040204" pitchFamily="34" charset="0"/>
                <a:ea typeface="Verdana" panose="020B0604030504040204" pitchFamily="34" charset="0"/>
                <a:cs typeface="Verdana" panose="020B0604030504040204" pitchFamily="34" charset="0"/>
              </a:rPr>
              <a:t>L</a:t>
            </a:r>
            <a:r>
              <a:rPr lang="ru-RU" sz="1500" i="1" baseline="-25000" dirty="0" err="1">
                <a:latin typeface="Verdana" panose="020B0604030504040204" pitchFamily="34" charset="0"/>
                <a:ea typeface="Verdana" panose="020B0604030504040204" pitchFamily="34" charset="0"/>
                <a:cs typeface="Verdana" panose="020B0604030504040204" pitchFamily="34" charset="0"/>
              </a:rPr>
              <a:t>кр</a:t>
            </a:r>
            <a:r>
              <a:rPr lang="ru-RU" sz="1500" dirty="0">
                <a:latin typeface="Verdana" panose="020B0604030504040204" pitchFamily="34" charset="0"/>
                <a:ea typeface="Verdana" panose="020B0604030504040204" pitchFamily="34" charset="0"/>
                <a:cs typeface="Verdana" panose="020B0604030504040204" pitchFamily="34" charset="0"/>
              </a:rPr>
              <a:t> – траектория крутого восхождения; </a:t>
            </a:r>
            <a:r>
              <a:rPr lang="en-US" sz="1500" b="1" dirty="0" err="1">
                <a:latin typeface="Verdana" panose="020B0604030504040204" pitchFamily="34" charset="0"/>
                <a:ea typeface="Verdana" panose="020B0604030504040204" pitchFamily="34" charset="0"/>
                <a:cs typeface="Verdana" panose="020B0604030504040204" pitchFamily="34" charset="0"/>
              </a:rPr>
              <a:t>x</a:t>
            </a:r>
            <a:r>
              <a:rPr lang="en-US" sz="1500" baseline="-25000" dirty="0" err="1">
                <a:latin typeface="Verdana" panose="020B0604030504040204" pitchFamily="34" charset="0"/>
                <a:ea typeface="Verdana" panose="020B0604030504040204" pitchFamily="34" charset="0"/>
                <a:cs typeface="Verdana" panose="020B0604030504040204" pitchFamily="34" charset="0"/>
              </a:rPr>
              <a:t>opt</a:t>
            </a:r>
            <a:r>
              <a:rPr lang="ru-RU" sz="1500" dirty="0">
                <a:latin typeface="Verdana" panose="020B0604030504040204" pitchFamily="34" charset="0"/>
                <a:ea typeface="Verdana" panose="020B0604030504040204" pitchFamily="34" charset="0"/>
                <a:cs typeface="Verdana" panose="020B0604030504040204" pitchFamily="34" charset="0"/>
              </a:rPr>
              <a:t> – оптимальное значение вектора режимных параметров; </a:t>
            </a:r>
            <a:r>
              <a:rPr lang="en-US" sz="1500" b="1" dirty="0">
                <a:latin typeface="Verdana" panose="020B0604030504040204" pitchFamily="34" charset="0"/>
                <a:ea typeface="Verdana" panose="020B0604030504040204" pitchFamily="34" charset="0"/>
                <a:cs typeface="Verdana" panose="020B0604030504040204" pitchFamily="34" charset="0"/>
              </a:rPr>
              <a:t>I</a:t>
            </a:r>
            <a:r>
              <a:rPr lang="ru-RU" sz="1500" dirty="0">
                <a:latin typeface="Verdana" panose="020B0604030504040204" pitchFamily="34" charset="0"/>
                <a:ea typeface="Verdana" panose="020B0604030504040204" pitchFamily="34" charset="0"/>
                <a:cs typeface="Verdana" panose="020B0604030504040204" pitchFamily="34" charset="0"/>
              </a:rPr>
              <a:t>, </a:t>
            </a:r>
            <a:r>
              <a:rPr lang="en-US" sz="1500" b="1" dirty="0">
                <a:latin typeface="Verdana" panose="020B0604030504040204" pitchFamily="34" charset="0"/>
                <a:ea typeface="Verdana" panose="020B0604030504040204" pitchFamily="34" charset="0"/>
                <a:cs typeface="Verdana" panose="020B0604030504040204" pitchFamily="34" charset="0"/>
              </a:rPr>
              <a:t>II</a:t>
            </a:r>
            <a:r>
              <a:rPr lang="ru-RU" sz="1500" dirty="0">
                <a:latin typeface="Verdana" panose="020B0604030504040204" pitchFamily="34" charset="0"/>
                <a:ea typeface="Verdana" panose="020B0604030504040204" pitchFamily="34" charset="0"/>
                <a:cs typeface="Verdana" panose="020B0604030504040204" pitchFamily="34" charset="0"/>
              </a:rPr>
              <a:t>, </a:t>
            </a:r>
            <a:r>
              <a:rPr lang="en-US" sz="1500" b="1" dirty="0">
                <a:latin typeface="Verdana" panose="020B0604030504040204" pitchFamily="34" charset="0"/>
                <a:ea typeface="Verdana" panose="020B0604030504040204" pitchFamily="34" charset="0"/>
                <a:cs typeface="Verdana" panose="020B0604030504040204" pitchFamily="34" charset="0"/>
              </a:rPr>
              <a:t>III</a:t>
            </a:r>
            <a:r>
              <a:rPr lang="ru-RU" sz="1500" dirty="0">
                <a:latin typeface="Verdana" panose="020B0604030504040204" pitchFamily="34" charset="0"/>
                <a:ea typeface="Verdana" panose="020B0604030504040204" pitchFamily="34" charset="0"/>
                <a:cs typeface="Verdana" panose="020B0604030504040204" pitchFamily="34" charset="0"/>
              </a:rPr>
              <a:t>, </a:t>
            </a:r>
            <a:r>
              <a:rPr lang="en-US" sz="1500" b="1" dirty="0">
                <a:latin typeface="Verdana" panose="020B0604030504040204" pitchFamily="34" charset="0"/>
                <a:ea typeface="Verdana" panose="020B0604030504040204" pitchFamily="34" charset="0"/>
                <a:cs typeface="Verdana" panose="020B0604030504040204" pitchFamily="34" charset="0"/>
              </a:rPr>
              <a:t>IV</a:t>
            </a:r>
            <a:r>
              <a:rPr lang="en-US" sz="1500" dirty="0">
                <a:latin typeface="Verdana" panose="020B0604030504040204" pitchFamily="34" charset="0"/>
                <a:ea typeface="Verdana" panose="020B0604030504040204" pitchFamily="34" charset="0"/>
                <a:cs typeface="Verdana" panose="020B0604030504040204" pitchFamily="34" charset="0"/>
              </a:rPr>
              <a:t> </a:t>
            </a:r>
            <a:r>
              <a:rPr lang="ru-RU" sz="1500" dirty="0">
                <a:latin typeface="Verdana" panose="020B0604030504040204" pitchFamily="34" charset="0"/>
                <a:ea typeface="Verdana" panose="020B0604030504040204" pitchFamily="34" charset="0"/>
                <a:cs typeface="Verdana" panose="020B0604030504040204" pitchFamily="34" charset="0"/>
              </a:rPr>
              <a:t>– характерные области диаграммы режимов.</a:t>
            </a:r>
          </a:p>
        </p:txBody>
      </p:sp>
    </p:spTree>
    <p:extLst>
      <p:ext uri="{BB962C8B-B14F-4D97-AF65-F5344CB8AC3E}">
        <p14:creationId xmlns:p14="http://schemas.microsoft.com/office/powerpoint/2010/main" val="17729533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4294967295"/>
          </p:nvPr>
        </p:nvSpPr>
        <p:spPr bwMode="auto">
          <a:xfrm>
            <a:off x="8462963" y="6426795"/>
            <a:ext cx="149225"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eaLnBrk="1" hangingPunct="1"/>
            <a:fld id="{CC9F84A2-4C11-4C08-9153-8D5DEB212D2B}" type="slidenum">
              <a:rPr lang="en-US" altLang="ru-RU" sz="1700">
                <a:solidFill>
                  <a:srgbClr val="004F9F"/>
                </a:solidFill>
                <a:latin typeface="Verdana" panose="020B0604030504040204" pitchFamily="34" charset="0"/>
                <a:sym typeface="Verdana" panose="020B0604030504040204" pitchFamily="34" charset="0"/>
              </a:rPr>
              <a:pPr eaLnBrk="1" hangingPunct="1"/>
              <a:t>9</a:t>
            </a:fld>
            <a:endParaRPr lang="en-US" altLang="ru-RU" sz="1700" dirty="0">
              <a:solidFill>
                <a:srgbClr val="004F9F"/>
              </a:solidFill>
              <a:latin typeface="Verdana" panose="020B0604030504040204" pitchFamily="34" charset="0"/>
              <a:sym typeface="Verdana" panose="020B0604030504040204" pitchFamily="34" charset="0"/>
            </a:endParaRPr>
          </a:p>
        </p:txBody>
      </p:sp>
      <p:sp>
        <p:nvSpPr>
          <p:cNvPr id="5123" name="Line 1"/>
          <p:cNvSpPr>
            <a:spLocks noChangeShapeType="1"/>
          </p:cNvSpPr>
          <p:nvPr/>
        </p:nvSpPr>
        <p:spPr bwMode="auto">
          <a:xfrm>
            <a:off x="414338" y="630932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4" name="Line 3"/>
          <p:cNvSpPr>
            <a:spLocks noChangeShapeType="1"/>
          </p:cNvSpPr>
          <p:nvPr/>
        </p:nvSpPr>
        <p:spPr bwMode="auto">
          <a:xfrm>
            <a:off x="414338" y="188640"/>
            <a:ext cx="8315325" cy="1588"/>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dirty="0"/>
          </a:p>
        </p:txBody>
      </p:sp>
      <p:sp>
        <p:nvSpPr>
          <p:cNvPr id="5125" name="Line 4"/>
          <p:cNvSpPr>
            <a:spLocks noChangeShapeType="1"/>
          </p:cNvSpPr>
          <p:nvPr/>
        </p:nvSpPr>
        <p:spPr bwMode="auto">
          <a:xfrm>
            <a:off x="415925" y="763117"/>
            <a:ext cx="8315325" cy="1587"/>
          </a:xfrm>
          <a:prstGeom prst="line">
            <a:avLst/>
          </a:prstGeom>
          <a:noFill/>
          <a:ln w="12700">
            <a:solidFill>
              <a:srgbClr val="004F9F"/>
            </a:solidFill>
            <a:round/>
            <a:headEnd/>
            <a:tailEnd/>
          </a:ln>
          <a:extLst>
            <a:ext uri="{909E8E84-426E-40dd-AFC4-6F175D3DCCD1}">
              <a14:hiddenFill xmlns:a14="http://schemas.microsoft.com/office/drawing/2010/main">
                <a:noFill/>
              </a14:hiddenFill>
            </a:ext>
          </a:extLst>
        </p:spPr>
        <p:txBody>
          <a:bodyPr lIns="80165" tIns="40083" rIns="80165" bIns="40083"/>
          <a:lstStyle/>
          <a:p>
            <a:endParaRPr lang="ru-RU"/>
          </a:p>
        </p:txBody>
      </p:sp>
      <p:sp>
        <p:nvSpPr>
          <p:cNvPr id="5126" name="Rectangle 7"/>
          <p:cNvSpPr>
            <a:spLocks/>
          </p:cNvSpPr>
          <p:nvPr/>
        </p:nvSpPr>
        <p:spPr bwMode="auto">
          <a:xfrm>
            <a:off x="422275" y="205310"/>
            <a:ext cx="8308975" cy="55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ヒラギノ角ゴ ProN W3"/>
                <a:cs typeface="ヒラギノ角ゴ ProN W3"/>
              </a:defRPr>
            </a:lvl1pPr>
            <a:lvl2pPr marL="742950" indent="-285750" eaLnBrk="0" hangingPunct="0">
              <a:defRPr>
                <a:solidFill>
                  <a:schemeClr val="tx1"/>
                </a:solidFill>
                <a:latin typeface="Arial" panose="020B0604020202020204" pitchFamily="34" charset="0"/>
                <a:ea typeface="ヒラギノ角ゴ ProN W3"/>
                <a:cs typeface="ヒラギノ角ゴ ProN W3"/>
              </a:defRPr>
            </a:lvl2pPr>
            <a:lvl3pPr marL="1143000" indent="-228600" eaLnBrk="0" hangingPunct="0">
              <a:defRPr>
                <a:solidFill>
                  <a:schemeClr val="tx1"/>
                </a:solidFill>
                <a:latin typeface="Arial" panose="020B0604020202020204" pitchFamily="34" charset="0"/>
                <a:ea typeface="ヒラギノ角ゴ ProN W3"/>
                <a:cs typeface="ヒラギノ角ゴ ProN W3"/>
              </a:defRPr>
            </a:lvl3pPr>
            <a:lvl4pPr marL="1600200" indent="-228600" eaLnBrk="0" hangingPunct="0">
              <a:defRPr>
                <a:solidFill>
                  <a:schemeClr val="tx1"/>
                </a:solidFill>
                <a:latin typeface="Arial" panose="020B0604020202020204" pitchFamily="34" charset="0"/>
                <a:ea typeface="ヒラギノ角ゴ ProN W3"/>
                <a:cs typeface="ヒラギノ角ゴ ProN W3"/>
              </a:defRPr>
            </a:lvl4pPr>
            <a:lvl5pPr marL="2057400" indent="-228600" eaLnBrk="0" hangingPunct="0">
              <a:defRPr>
                <a:solidFill>
                  <a:schemeClr val="tx1"/>
                </a:solidFill>
                <a:latin typeface="Arial" panose="020B0604020202020204" pitchFamily="34" charset="0"/>
                <a:ea typeface="ヒラギノ角ゴ ProN W3"/>
                <a:cs typeface="ヒラギノ角ゴ ProN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pPr algn="ctr" eaLnBrk="1" hangingPunct="1"/>
            <a:r>
              <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rPr>
              <a:t>Характеристики и предписания действий оператора </a:t>
            </a:r>
          </a:p>
          <a:p>
            <a:pPr algn="ctr" eaLnBrk="1" hangingPunct="1"/>
            <a:r>
              <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rPr>
              <a:t>при нахождении процесса в областях </a:t>
            </a:r>
            <a:r>
              <a:rPr lang="en-US"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rPr>
              <a:t>I, IV</a:t>
            </a:r>
            <a:endParaRPr lang="ru-RU" altLang="ru-RU" sz="1700" b="1" dirty="0">
              <a:solidFill>
                <a:srgbClr val="004F9F"/>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
          <p:cNvSpPr>
            <a:spLocks/>
          </p:cNvSpPr>
          <p:nvPr/>
        </p:nvSpPr>
        <p:spPr bwMode="auto">
          <a:xfrm>
            <a:off x="422275" y="6376813"/>
            <a:ext cx="6742014" cy="436563"/>
          </a:xfrm>
          <a:prstGeom prst="rect">
            <a:avLst/>
          </a:prstGeom>
          <a:noFill/>
          <a:ln>
            <a:noFill/>
          </a:ln>
          <a:extLst/>
        </p:spPr>
        <p:txBody>
          <a:bodyPr lIns="0" tIns="0" rIns="35628" bIns="0"/>
          <a:lstStyle/>
          <a:p>
            <a:pPr marL="33338">
              <a:lnSpc>
                <a:spcPct val="120000"/>
              </a:lnSpc>
              <a:defRPr/>
            </a:pPr>
            <a:r>
              <a:rPr lang="ru-RU" sz="1100" dirty="0" err="1">
                <a:solidFill>
                  <a:srgbClr val="004F9F"/>
                </a:solidFill>
                <a:latin typeface="Verdana" pitchFamily="34" charset="0"/>
              </a:rPr>
              <a:t>Вернергольд</a:t>
            </a:r>
            <a:r>
              <a:rPr lang="ru-RU" sz="1100" dirty="0">
                <a:solidFill>
                  <a:srgbClr val="004F9F"/>
                </a:solidFill>
                <a:latin typeface="Verdana" pitchFamily="34" charset="0"/>
              </a:rPr>
              <a:t> </a:t>
            </a:r>
            <a:r>
              <a:rPr lang="ru-RU" sz="1100" dirty="0" smtClean="0">
                <a:solidFill>
                  <a:srgbClr val="004F9F"/>
                </a:solidFill>
                <a:latin typeface="Verdana" pitchFamily="34" charset="0"/>
              </a:rPr>
              <a:t>А.Р.</a:t>
            </a:r>
          </a:p>
          <a:p>
            <a:pPr marL="33338">
              <a:lnSpc>
                <a:spcPct val="120000"/>
              </a:lnSpc>
              <a:defRPr/>
            </a:pPr>
            <a:r>
              <a:rPr lang="ru-RU" sz="1100" dirty="0" smtClean="0">
                <a:solidFill>
                  <a:srgbClr val="004F9F"/>
                </a:solidFill>
                <a:latin typeface="Verdana" pitchFamily="34" charset="0"/>
              </a:rPr>
              <a:t>Методы </a:t>
            </a:r>
            <a:r>
              <a:rPr lang="ru-RU" sz="1100" dirty="0">
                <a:solidFill>
                  <a:srgbClr val="004F9F"/>
                </a:solidFill>
                <a:latin typeface="Verdana" pitchFamily="34" charset="0"/>
              </a:rPr>
              <a:t>и модели автоматизированного управления </a:t>
            </a:r>
            <a:r>
              <a:rPr lang="ru-RU" sz="1100" dirty="0" smtClean="0">
                <a:solidFill>
                  <a:srgbClr val="004F9F"/>
                </a:solidFill>
                <a:latin typeface="Verdana" pitchFamily="34" charset="0"/>
              </a:rPr>
              <a:t>эффективностью вельц-процессов</a:t>
            </a:r>
            <a:endParaRPr lang="ru-RU" sz="1100" dirty="0">
              <a:solidFill>
                <a:srgbClr val="004F9F"/>
              </a:solidFill>
              <a:latin typeface="Verdana" pitchFamily="34" charset="0"/>
            </a:endParaRPr>
          </a:p>
          <a:p>
            <a:pPr marL="33338">
              <a:lnSpc>
                <a:spcPct val="120000"/>
              </a:lnSpc>
              <a:defRPr/>
            </a:pPr>
            <a:endParaRPr lang="ru-RU" sz="1100" dirty="0">
              <a:solidFill>
                <a:srgbClr val="004F9F"/>
              </a:solidFill>
              <a:latin typeface="Verdana" pitchFamily="34" charset="0"/>
            </a:endParaRPr>
          </a:p>
        </p:txBody>
      </p:sp>
      <p:sp>
        <p:nvSpPr>
          <p:cNvPr id="6" name="Rectangle 7"/>
          <p:cNvSpPr>
            <a:spLocks noChangeArrowheads="1"/>
          </p:cNvSpPr>
          <p:nvPr/>
        </p:nvSpPr>
        <p:spPr bwMode="auto">
          <a:xfrm>
            <a:off x="1012774" y="1547315"/>
            <a:ext cx="13051219" cy="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4" name="Таблица 13"/>
          <p:cNvGraphicFramePr>
            <a:graphicFrameLocks noGrp="1"/>
          </p:cNvGraphicFramePr>
          <p:nvPr>
            <p:extLst>
              <p:ext uri="{D42A27DB-BD31-4B8C-83A1-F6EECF244321}">
                <p14:modId xmlns:p14="http://schemas.microsoft.com/office/powerpoint/2010/main" val="1246129086"/>
              </p:ext>
            </p:extLst>
          </p:nvPr>
        </p:nvGraphicFramePr>
        <p:xfrm>
          <a:off x="179512" y="1124744"/>
          <a:ext cx="8784976" cy="4547413"/>
        </p:xfrm>
        <a:graphic>
          <a:graphicData uri="http://schemas.openxmlformats.org/drawingml/2006/table">
            <a:tbl>
              <a:tblPr>
                <a:tableStyleId>{5C22544A-7EE6-4342-B048-85BDC9FD1C3A}</a:tableStyleId>
              </a:tblPr>
              <a:tblGrid>
                <a:gridCol w="1080120"/>
                <a:gridCol w="3384376"/>
                <a:gridCol w="4320480"/>
              </a:tblGrid>
              <a:tr h="1698083">
                <a:tc rowSpan="4">
                  <a:txBody>
                    <a:bodyPr/>
                    <a:lstStyle/>
                    <a:p>
                      <a:pPr marL="0" indent="0" algn="l">
                        <a:spcAft>
                          <a:spcPts val="0"/>
                        </a:spcAft>
                        <a:tabLst>
                          <a:tab pos="2511425" algn="l"/>
                        </a:tabLst>
                      </a:pPr>
                      <a:r>
                        <a:rPr lang="ru-RU" sz="1200" dirty="0">
                          <a:effectLst/>
                          <a:latin typeface="Verdana" panose="020B0604030504040204" pitchFamily="34" charset="0"/>
                          <a:ea typeface="Verdana" panose="020B0604030504040204" pitchFamily="34" charset="0"/>
                          <a:cs typeface="Verdana" panose="020B0604030504040204" pitchFamily="34" charset="0"/>
                        </a:rPr>
                        <a:t>Низкая температура сходящего из печи материала. Следы горения цинка.</a:t>
                      </a:r>
                    </a:p>
                  </a:txBody>
                  <a:tcPr marL="36737" marR="36737" marT="0" marB="0"/>
                </a:tc>
                <a:tc>
                  <a:txBody>
                    <a:bodyPr/>
                    <a:lstStyle/>
                    <a:p>
                      <a:pPr marL="0" indent="0" algn="just">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Перегрузка печи.</a:t>
                      </a:r>
                    </a:p>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Снижение содержания цинка в шихте, увеличение ее влажности, содержания свинца и серы. </a:t>
                      </a:r>
                    </a:p>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Недостаток коксовой мелочи в шихте.</a:t>
                      </a:r>
                    </a:p>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Недостаток флюсующей добавки известняка в шихте.</a:t>
                      </a:r>
                    </a:p>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Неудовлетворительное перемешивание шихты при значительной дозировке тонкой фракции коксовой мелочи. </a:t>
                      </a:r>
                    </a:p>
                  </a:txBody>
                  <a:tcPr marL="36737" marR="36737" marT="0" marB="0"/>
                </a:tc>
                <a:tc>
                  <a:txBody>
                    <a:bodyPr/>
                    <a:lstStyle/>
                    <a:p>
                      <a:pPr marL="0" indent="0" algn="just">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Снизить загрузку вельц-печи.</a:t>
                      </a:r>
                    </a:p>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Увеличить расход коксовой мелочи.</a:t>
                      </a:r>
                    </a:p>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Скорректировать состав шихты для следующей загрузки.</a:t>
                      </a:r>
                    </a:p>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Нормализовать перемешивание шихты грейфером или в барабане-смесителе при следующих загрузках. </a:t>
                      </a:r>
                    </a:p>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Уменьшить долю тонкой фракции коксовой мелочи в шихте.</a:t>
                      </a:r>
                    </a:p>
                    <a:p>
                      <a:pPr indent="457200" algn="just">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 </a:t>
                      </a:r>
                    </a:p>
                  </a:txBody>
                  <a:tcPr marL="36737" marR="36737" marT="0" marB="0"/>
                </a:tc>
              </a:tr>
              <a:tr h="636781">
                <a:tc vMerge="1">
                  <a:txBody>
                    <a:bodyPr/>
                    <a:lstStyle/>
                    <a:p>
                      <a:endParaRPr lang="ru-RU"/>
                    </a:p>
                  </a:txBody>
                  <a:tcPr/>
                </a:tc>
                <a:tc>
                  <a:txBody>
                    <a:bodyPr/>
                    <a:lstStyle/>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Недостаточная тяга печи. Занижена подача воздуха на материал.</a:t>
                      </a:r>
                    </a:p>
                  </a:txBody>
                  <a:tcPr marL="36737" marR="36737" marT="0" marB="0"/>
                </a:tc>
                <a:tc>
                  <a:txBody>
                    <a:bodyPr/>
                    <a:lstStyle/>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Увеличить тягу печи. Увеличить принудительную подачу воздуха в печь и на слой материала. При необходимости разогреть материал газом.</a:t>
                      </a:r>
                    </a:p>
                  </a:txBody>
                  <a:tcPr marL="36737" marR="36737" marT="0" marB="0"/>
                </a:tc>
              </a:tr>
              <a:tr h="849042">
                <a:tc vMerge="1">
                  <a:txBody>
                    <a:bodyPr/>
                    <a:lstStyle/>
                    <a:p>
                      <a:endParaRPr lang="ru-RU"/>
                    </a:p>
                  </a:txBody>
                  <a:tcPr/>
                </a:tc>
                <a:tc>
                  <a:txBody>
                    <a:bodyPr/>
                    <a:lstStyle/>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Общее охлаждение материала в печи в результате остановки, недостаточный разогрев печи при пуске. Преждевременное начало загрузки печи после «сворачивания» ванны.</a:t>
                      </a:r>
                    </a:p>
                  </a:txBody>
                  <a:tcPr marL="36737" marR="36737" marT="0" marB="0"/>
                </a:tc>
                <a:tc>
                  <a:txBody>
                    <a:bodyPr/>
                    <a:lstStyle/>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Сократить либо остановить загрузку вельц-печи. Разогреть материал газовой горелкой. При значительном охлаждении материала выполнить разогрев с вращением печи на вспомогательном приводе.</a:t>
                      </a:r>
                    </a:p>
                  </a:txBody>
                  <a:tcPr marL="36737" marR="36737" marT="0" marB="0"/>
                </a:tc>
              </a:tr>
              <a:tr h="1167432">
                <a:tc vMerge="1">
                  <a:txBody>
                    <a:bodyPr/>
                    <a:lstStyle/>
                    <a:p>
                      <a:endParaRPr lang="ru-RU"/>
                    </a:p>
                  </a:txBody>
                  <a:tcPr/>
                </a:tc>
                <a:tc>
                  <a:txBody>
                    <a:bodyPr/>
                    <a:lstStyle/>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Сокращение массы материала в печи из-за отсутствия шлаковой настыли на разгрузочном конусе. </a:t>
                      </a:r>
                    </a:p>
                  </a:txBody>
                  <a:tcPr marL="36737" marR="36737" marT="0" marB="0"/>
                </a:tc>
                <a:tc>
                  <a:txBody>
                    <a:bodyPr/>
                    <a:lstStyle/>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Увеличить содержание флюсующей добавки известняка в шихте.</a:t>
                      </a:r>
                    </a:p>
                    <a:p>
                      <a:pPr marL="0" indent="0" algn="l">
                        <a:spcAft>
                          <a:spcPts val="0"/>
                        </a:spcAft>
                      </a:pPr>
                      <a:r>
                        <a:rPr lang="ru-RU" sz="1200" dirty="0">
                          <a:effectLst/>
                          <a:latin typeface="Verdana" panose="020B0604030504040204" pitchFamily="34" charset="0"/>
                          <a:ea typeface="Verdana" panose="020B0604030504040204" pitchFamily="34" charset="0"/>
                          <a:cs typeface="Verdana" panose="020B0604030504040204" pitchFamily="34" charset="0"/>
                        </a:rPr>
                        <a:t>Разогреть материал в нижней зоне печи принудительным дутьем до вязкого состояния. «Намотать» и обработать шлаковую </a:t>
                      </a:r>
                      <a:r>
                        <a:rPr lang="ru-RU" sz="1200" dirty="0" err="1">
                          <a:effectLst/>
                          <a:latin typeface="Verdana" panose="020B0604030504040204" pitchFamily="34" charset="0"/>
                          <a:ea typeface="Verdana" panose="020B0604030504040204" pitchFamily="34" charset="0"/>
                          <a:cs typeface="Verdana" panose="020B0604030504040204" pitchFamily="34" charset="0"/>
                        </a:rPr>
                        <a:t>настыль</a:t>
                      </a:r>
                      <a:r>
                        <a:rPr lang="ru-RU" sz="1200" dirty="0">
                          <a:effectLst/>
                          <a:latin typeface="Verdana" panose="020B0604030504040204" pitchFamily="34" charset="0"/>
                          <a:ea typeface="Verdana" panose="020B0604030504040204" pitchFamily="34" charset="0"/>
                          <a:cs typeface="Verdana" panose="020B0604030504040204" pitchFamily="34" charset="0"/>
                        </a:rPr>
                        <a:t> на конусе для удержания в печи горячего материала. </a:t>
                      </a:r>
                    </a:p>
                  </a:txBody>
                  <a:tcPr marL="36737" marR="36737" marT="0" marB="0"/>
                </a:tc>
              </a:tr>
            </a:tbl>
          </a:graphicData>
        </a:graphic>
      </p:graphicFrame>
    </p:spTree>
    <p:extLst>
      <p:ext uri="{BB962C8B-B14F-4D97-AF65-F5344CB8AC3E}">
        <p14:creationId xmlns:p14="http://schemas.microsoft.com/office/powerpoint/2010/main" val="1388420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4F81BD"/>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ITMk3 ССР июль 2013</Template>
  <TotalTime>6386</TotalTime>
  <Words>1568</Words>
  <Application>Microsoft Macintosh PowerPoint</Application>
  <PresentationFormat>Экран (4:3)</PresentationFormat>
  <Paragraphs>209</Paragraphs>
  <Slides>20</Slides>
  <Notes>20</Notes>
  <HiddenSlides>0</HiddenSlides>
  <MMClips>0</MMClips>
  <ScaleCrop>false</ScaleCrop>
  <HeadingPairs>
    <vt:vector size="6" baseType="variant">
      <vt:variant>
        <vt:lpstr>Тема</vt:lpstr>
      </vt:variant>
      <vt:variant>
        <vt:i4>1</vt:i4>
      </vt:variant>
      <vt:variant>
        <vt:lpstr>Внедренные серверы OLE</vt:lpstr>
      </vt:variant>
      <vt:variant>
        <vt:i4>6</vt:i4>
      </vt:variant>
      <vt:variant>
        <vt:lpstr>Заголовки слайдов</vt:lpstr>
      </vt:variant>
      <vt:variant>
        <vt:i4>20</vt:i4>
      </vt:variant>
    </vt:vector>
  </HeadingPairs>
  <TitlesOfParts>
    <vt:vector size="27" baseType="lpstr">
      <vt:lpstr>Office Theme</vt:lpstr>
      <vt:lpstr>Visio.Drawing.11</vt:lpstr>
      <vt:lpstr>Visio</vt:lpstr>
      <vt:lpstr>Equation</vt:lpstr>
      <vt:lpstr>Equation.DSMT4</vt:lpstr>
      <vt:lpstr>Диаграмма</vt:lpstr>
      <vt:lpstr>Точечный рисунок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MMK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стратегический совет</dc:title>
  <dc:creator>Кинаш</dc:creator>
  <cp:lastModifiedBy>apple</cp:lastModifiedBy>
  <cp:revision>371</cp:revision>
  <cp:lastPrinted>2014-03-04T04:51:47Z</cp:lastPrinted>
  <dcterms:created xsi:type="dcterms:W3CDTF">2013-06-04T04:04:18Z</dcterms:created>
  <dcterms:modified xsi:type="dcterms:W3CDTF">2015-05-21T19:06:37Z</dcterms:modified>
</cp:coreProperties>
</file>