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410" r:id="rId2"/>
    <p:sldId id="412" r:id="rId3"/>
    <p:sldId id="481" r:id="rId4"/>
    <p:sldId id="497" r:id="rId5"/>
    <p:sldId id="462" r:id="rId6"/>
    <p:sldId id="463" r:id="rId7"/>
    <p:sldId id="470" r:id="rId8"/>
    <p:sldId id="484" r:id="rId9"/>
    <p:sldId id="464" r:id="rId10"/>
    <p:sldId id="467" r:id="rId11"/>
    <p:sldId id="468" r:id="rId12"/>
    <p:sldId id="496" r:id="rId13"/>
    <p:sldId id="498" r:id="rId14"/>
    <p:sldId id="492" r:id="rId15"/>
    <p:sldId id="493" r:id="rId16"/>
    <p:sldId id="494" r:id="rId17"/>
    <p:sldId id="495" r:id="rId18"/>
    <p:sldId id="490" r:id="rId19"/>
    <p:sldId id="456" r:id="rId20"/>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8">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C6C6C"/>
    <a:srgbClr val="666666"/>
    <a:srgbClr val="BBDC8B"/>
    <a:srgbClr val="06AA68"/>
    <a:srgbClr val="00A84C"/>
    <a:srgbClr val="00D661"/>
    <a:srgbClr val="2960A3"/>
    <a:srgbClr val="3276C8"/>
    <a:srgbClr val="074B7C"/>
    <a:srgbClr val="A9D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79459" autoAdjust="0"/>
  </p:normalViewPr>
  <p:slideViewPr>
    <p:cSldViewPr>
      <p:cViewPr varScale="1">
        <p:scale>
          <a:sx n="131" d="100"/>
          <a:sy n="131" d="100"/>
        </p:scale>
        <p:origin x="2382" y="13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936"/>
    </p:cViewPr>
  </p:sorterViewPr>
  <p:notesViewPr>
    <p:cSldViewPr>
      <p:cViewPr varScale="1">
        <p:scale>
          <a:sx n="100" d="100"/>
          <a:sy n="100" d="100"/>
        </p:scale>
        <p:origin x="-624" y="-84"/>
      </p:cViewPr>
      <p:guideLst>
        <p:guide orient="horz" pos="2141"/>
        <p:guide pos="3128"/>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5" y="0"/>
            <a:ext cx="2945659" cy="496412"/>
          </a:xfrm>
          <a:prstGeom prst="rect">
            <a:avLst/>
          </a:prstGeom>
        </p:spPr>
        <p:txBody>
          <a:bodyPr vert="horz" lIns="91440" tIns="45720" rIns="91440" bIns="45720" rtlCol="0"/>
          <a:lstStyle>
            <a:lvl1pPr algn="r">
              <a:defRPr sz="1200"/>
            </a:lvl1pPr>
          </a:lstStyle>
          <a:p>
            <a:fld id="{A961BACE-8738-40CA-9497-B2A3A0A937D0}" type="datetimeFigureOut">
              <a:rPr lang="ru-RU" smtClean="0"/>
              <a:pPr/>
              <a:t>20.05.2015</a:t>
            </a:fld>
            <a:endParaRPr lang="ru-RU"/>
          </a:p>
        </p:txBody>
      </p:sp>
      <p:sp>
        <p:nvSpPr>
          <p:cNvPr id="4" name="Нижний колонтитул 3"/>
          <p:cNvSpPr>
            <a:spLocks noGrp="1"/>
          </p:cNvSpPr>
          <p:nvPr>
            <p:ph type="ftr" sz="quarter" idx="2"/>
          </p:nvPr>
        </p:nvSpPr>
        <p:spPr>
          <a:xfrm>
            <a:off x="2" y="9430092"/>
            <a:ext cx="2945659" cy="49641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5" y="9430092"/>
            <a:ext cx="2945659" cy="496412"/>
          </a:xfrm>
          <a:prstGeom prst="rect">
            <a:avLst/>
          </a:prstGeom>
        </p:spPr>
        <p:txBody>
          <a:bodyPr vert="horz" lIns="91440" tIns="45720" rIns="91440" bIns="45720" rtlCol="0" anchor="b"/>
          <a:lstStyle>
            <a:lvl1pPr algn="r">
              <a:defRPr sz="1200"/>
            </a:lvl1pPr>
          </a:lstStyle>
          <a:p>
            <a:fld id="{0BE7073C-4D72-4648-90B4-C7493CBF1343}" type="slidenum">
              <a:rPr lang="ru-RU" smtClean="0"/>
              <a:pPr/>
              <a:t>‹#›</a:t>
            </a:fld>
            <a:endParaRPr lang="ru-RU"/>
          </a:p>
        </p:txBody>
      </p:sp>
    </p:spTree>
    <p:extLst>
      <p:ext uri="{BB962C8B-B14F-4D97-AF65-F5344CB8AC3E}">
        <p14:creationId xmlns:p14="http://schemas.microsoft.com/office/powerpoint/2010/main" val="3911894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5" y="0"/>
            <a:ext cx="2945659" cy="496412"/>
          </a:xfrm>
          <a:prstGeom prst="rect">
            <a:avLst/>
          </a:prstGeom>
        </p:spPr>
        <p:txBody>
          <a:bodyPr vert="horz" lIns="91440" tIns="45720" rIns="91440" bIns="45720" rtlCol="0"/>
          <a:lstStyle>
            <a:lvl1pPr algn="r">
              <a:defRPr sz="1200"/>
            </a:lvl1pPr>
          </a:lstStyle>
          <a:p>
            <a:fld id="{106663B0-9754-4E33-A267-1F06F1A94436}" type="datetimeFigureOut">
              <a:rPr lang="ru-RU" smtClean="0"/>
              <a:pPr/>
              <a:t>20.05.2015</a:t>
            </a:fld>
            <a:endParaRPr lang="ru-RU"/>
          </a:p>
        </p:txBody>
      </p:sp>
      <p:sp>
        <p:nvSpPr>
          <p:cNvPr id="4" name="Образ слайда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6"/>
            <a:ext cx="5438140" cy="446770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2" y="9430092"/>
            <a:ext cx="2945659" cy="49641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430092"/>
            <a:ext cx="2945659" cy="496412"/>
          </a:xfrm>
          <a:prstGeom prst="rect">
            <a:avLst/>
          </a:prstGeom>
        </p:spPr>
        <p:txBody>
          <a:bodyPr vert="horz" lIns="91440" tIns="45720" rIns="91440" bIns="45720" rtlCol="0" anchor="b"/>
          <a:lstStyle>
            <a:lvl1pPr algn="r">
              <a:defRPr sz="1200"/>
            </a:lvl1pPr>
          </a:lstStyle>
          <a:p>
            <a:fld id="{D3A9656E-6524-45AD-8DB7-C7E93B3A5146}" type="slidenum">
              <a:rPr lang="ru-RU" smtClean="0"/>
              <a:pPr/>
              <a:t>‹#›</a:t>
            </a:fld>
            <a:endParaRPr lang="ru-RU"/>
          </a:p>
        </p:txBody>
      </p:sp>
    </p:spTree>
    <p:extLst>
      <p:ext uri="{BB962C8B-B14F-4D97-AF65-F5344CB8AC3E}">
        <p14:creationId xmlns:p14="http://schemas.microsoft.com/office/powerpoint/2010/main" val="2730764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3C78380-9D4C-4D1C-8CAF-9A698FED9D0C}" type="slidenum">
              <a:rPr lang="ru-RU" smtClean="0"/>
              <a:pPr/>
              <a:t>1</a:t>
            </a:fld>
            <a:endParaRPr lang="ru-RU"/>
          </a:p>
        </p:txBody>
      </p:sp>
    </p:spTree>
    <p:extLst>
      <p:ext uri="{BB962C8B-B14F-4D97-AF65-F5344CB8AC3E}">
        <p14:creationId xmlns:p14="http://schemas.microsoft.com/office/powerpoint/2010/main" val="996133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10</a:t>
            </a:fld>
            <a:endParaRPr lang="ru-RU"/>
          </a:p>
        </p:txBody>
      </p:sp>
    </p:spTree>
    <p:extLst>
      <p:ext uri="{BB962C8B-B14F-4D97-AF65-F5344CB8AC3E}">
        <p14:creationId xmlns:p14="http://schemas.microsoft.com/office/powerpoint/2010/main" val="33928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11</a:t>
            </a:fld>
            <a:endParaRPr lang="ru-RU"/>
          </a:p>
        </p:txBody>
      </p:sp>
    </p:spTree>
    <p:extLst>
      <p:ext uri="{BB962C8B-B14F-4D97-AF65-F5344CB8AC3E}">
        <p14:creationId xmlns:p14="http://schemas.microsoft.com/office/powerpoint/2010/main" val="354724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Arial" pitchFamily="34" charset="0"/>
                <a:cs typeface="Arial" pitchFamily="34" charset="0"/>
              </a:rPr>
              <a:t>Авторы:</a:t>
            </a:r>
            <a:endParaRPr lang="ru-RU"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Arial" pitchFamily="34" charset="0"/>
                <a:cs typeface="Arial" pitchFamily="34" charset="0"/>
              </a:rPr>
              <a:t>В.С. </a:t>
            </a:r>
            <a:r>
              <a:rPr lang="ru-RU" dirty="0" err="1" smtClean="0">
                <a:latin typeface="Arial" pitchFamily="34" charset="0"/>
                <a:cs typeface="Arial" pitchFamily="34" charset="0"/>
              </a:rPr>
              <a:t>Мурзин</a:t>
            </a:r>
            <a:r>
              <a:rPr lang="ru-RU" dirty="0" smtClean="0">
                <a:latin typeface="Arial" pitchFamily="34" charset="0"/>
                <a:cs typeface="Arial" pitchFamily="34" charset="0"/>
              </a:rPr>
              <a:t> (ООО ГСКБ «</a:t>
            </a:r>
            <a:r>
              <a:rPr lang="ru-RU" dirty="0" err="1" smtClean="0">
                <a:latin typeface="Arial" pitchFamily="34" charset="0"/>
                <a:cs typeface="Arial" pitchFamily="34" charset="0"/>
              </a:rPr>
              <a:t>Трансдизель</a:t>
            </a:r>
            <a:r>
              <a:rPr lang="ru-RU" dirty="0" smtClean="0">
                <a:latin typeface="Arial" pitchFamily="34" charset="0"/>
                <a:cs typeface="Arial"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Arial" pitchFamily="34" charset="0"/>
                <a:cs typeface="Arial" pitchFamily="34" charset="0"/>
              </a:rPr>
              <a:t>В.А. Романов, С.Б. Сапожников, Н.А. </a:t>
            </a:r>
            <a:r>
              <a:rPr lang="ru-RU" dirty="0" err="1" smtClean="0">
                <a:latin typeface="Arial" pitchFamily="34" charset="0"/>
                <a:cs typeface="Arial" pitchFamily="34" charset="0"/>
              </a:rPr>
              <a:t>Хозенюк</a:t>
            </a:r>
            <a:r>
              <a:rPr lang="ru-RU" dirty="0" smtClean="0">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Arial" pitchFamily="34" charset="0"/>
                <a:cs typeface="Arial" pitchFamily="34" charset="0"/>
              </a:rPr>
              <a:t>(Южно-Уральский государственный университет)</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Расчетная оценка тепловых напряжений картера дизельного двигателя промышленного трактора.</a:t>
            </a:r>
            <a:endParaRPr lang="ru-RU"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Arial" pitchFamily="34" charset="0"/>
                <a:cs typeface="Arial" pitchFamily="34" charset="0"/>
              </a:rPr>
              <a:t>Заказчик: </a:t>
            </a:r>
            <a:r>
              <a:rPr lang="ru-RU" dirty="0" smtClean="0"/>
              <a:t>ООО ГСКБ «</a:t>
            </a:r>
            <a:r>
              <a:rPr lang="ru-RU" dirty="0" err="1" smtClean="0"/>
              <a:t>Трансдизель</a:t>
            </a:r>
            <a:r>
              <a:rPr lang="ru-RU"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Дизельный двигатель 4Т 371 (</a:t>
            </a:r>
            <a:r>
              <a:rPr lang="ru-RU" sz="1200" dirty="0" smtClean="0">
                <a:effectLst/>
              </a:rPr>
              <a:t>четырехтактный, рядный, 4-цилиндровый дизельный двигатель жидкостного охлаждения с </a:t>
            </a:r>
            <a:r>
              <a:rPr lang="ru-RU" sz="1200" dirty="0" err="1" smtClean="0">
                <a:effectLst/>
              </a:rPr>
              <a:t>турбонаддувом</a:t>
            </a:r>
            <a:r>
              <a:rPr lang="ru-RU" sz="1200" dirty="0" smtClean="0">
                <a:effectLst/>
                <a:latin typeface="+mn-lt"/>
                <a:cs typeface="Times New Roman"/>
              </a:rPr>
              <a:t>).</a:t>
            </a:r>
            <a:endParaRPr lang="ru-R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разработан на перспективные тракторы Т-1К и Т-1П, для использования в промышленности и сельском хозяйстве.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457200" indent="-457200">
              <a:buFont typeface="Arial" pitchFamily="34" charset="0"/>
              <a:buNone/>
            </a:pPr>
            <a:r>
              <a:rPr lang="ru-RU" sz="1200" dirty="0" smtClean="0"/>
              <a:t>Метод расчета</a:t>
            </a:r>
            <a:r>
              <a:rPr lang="en-US" sz="1200" dirty="0" smtClean="0"/>
              <a:t> </a:t>
            </a:r>
            <a:r>
              <a:rPr lang="ru-RU" sz="1200" dirty="0" smtClean="0"/>
              <a:t>FSI</a:t>
            </a:r>
          </a:p>
          <a:p>
            <a:pPr marL="457200" indent="-457200">
              <a:buFont typeface="Arial" pitchFamily="34" charset="0"/>
              <a:buNone/>
            </a:pPr>
            <a:r>
              <a:rPr lang="ru-RU" sz="1200" dirty="0" smtClean="0"/>
              <a:t>(</a:t>
            </a:r>
            <a:r>
              <a:rPr lang="ru-RU" sz="1200" dirty="0" err="1" smtClean="0"/>
              <a:t>One</a:t>
            </a:r>
            <a:r>
              <a:rPr lang="ru-RU" sz="1200" dirty="0" smtClean="0"/>
              <a:t> </a:t>
            </a:r>
            <a:r>
              <a:rPr lang="ru-RU" sz="1200" dirty="0" err="1" smtClean="0"/>
              <a:t>way</a:t>
            </a:r>
            <a:r>
              <a:rPr lang="ru-RU" sz="1200" dirty="0" smtClean="0"/>
              <a:t> </a:t>
            </a:r>
            <a:r>
              <a:rPr lang="ru-RU" sz="1200" dirty="0" err="1" smtClean="0"/>
              <a:t>Fluid-Structure</a:t>
            </a:r>
            <a:r>
              <a:rPr lang="ru-RU" sz="1200" dirty="0" smtClean="0"/>
              <a:t> </a:t>
            </a:r>
            <a:r>
              <a:rPr lang="ru-RU" sz="1200" dirty="0" err="1" smtClean="0"/>
              <a:t>Interaction</a:t>
            </a:r>
            <a:r>
              <a:rPr lang="ru-RU" sz="1200" dirty="0" smtClean="0"/>
              <a:t> </a:t>
            </a:r>
            <a:r>
              <a:rPr lang="ru-RU" sz="1200" dirty="0" err="1" smtClean="0"/>
              <a:t>analysis</a:t>
            </a:r>
            <a:r>
              <a:rPr lang="ru-RU" sz="1200" dirty="0" smtClean="0"/>
              <a:t>)</a:t>
            </a:r>
          </a:p>
          <a:p>
            <a:pPr marL="514350" indent="-514350"/>
            <a:r>
              <a:rPr lang="ru-RU" sz="1200" dirty="0" smtClean="0"/>
              <a:t>	а.</a:t>
            </a:r>
            <a:r>
              <a:rPr lang="ru-RU" sz="1200" dirty="0" smtClean="0">
                <a:solidFill>
                  <a:srgbClr val="FF0000"/>
                </a:solidFill>
              </a:rPr>
              <a:t> </a:t>
            </a:r>
            <a:r>
              <a:rPr lang="en-US" sz="1200" dirty="0" smtClean="0"/>
              <a:t>CAD</a:t>
            </a:r>
            <a:r>
              <a:rPr lang="ru-RU" sz="1200" dirty="0" smtClean="0"/>
              <a:t> (</a:t>
            </a:r>
            <a:r>
              <a:rPr lang="en-US" sz="1200" dirty="0" smtClean="0"/>
              <a:t>Computer</a:t>
            </a:r>
            <a:r>
              <a:rPr lang="ru-RU" sz="1200" dirty="0" smtClean="0"/>
              <a:t>-</a:t>
            </a:r>
            <a:r>
              <a:rPr lang="en-US" sz="1200" dirty="0" smtClean="0"/>
              <a:t>aided design</a:t>
            </a:r>
            <a:r>
              <a:rPr lang="ru-RU" sz="1200" dirty="0" smtClean="0"/>
              <a:t>). </a:t>
            </a:r>
            <a:r>
              <a:rPr lang="en-US" sz="1200" dirty="0" smtClean="0"/>
              <a:t>Design Modeler</a:t>
            </a:r>
          </a:p>
          <a:p>
            <a:pPr marL="514350" indent="-514350"/>
            <a:r>
              <a:rPr lang="en-US" sz="1200" dirty="0" smtClean="0">
                <a:solidFill>
                  <a:srgbClr val="FF0000"/>
                </a:solidFill>
              </a:rPr>
              <a:t>	</a:t>
            </a:r>
            <a:r>
              <a:rPr lang="ru-RU" sz="1200" dirty="0" smtClean="0"/>
              <a:t>б. CFD (</a:t>
            </a:r>
            <a:r>
              <a:rPr lang="ru-RU" sz="1200" dirty="0" err="1" smtClean="0"/>
              <a:t>Computational</a:t>
            </a:r>
            <a:r>
              <a:rPr lang="ru-RU" sz="1200" dirty="0" smtClean="0"/>
              <a:t> </a:t>
            </a:r>
            <a:r>
              <a:rPr lang="ru-RU" sz="1200" dirty="0" err="1" smtClean="0"/>
              <a:t>Fluid</a:t>
            </a:r>
            <a:r>
              <a:rPr lang="ru-RU" sz="1200" dirty="0" smtClean="0"/>
              <a:t> </a:t>
            </a:r>
            <a:r>
              <a:rPr lang="ru-RU" sz="1200" dirty="0" err="1" smtClean="0"/>
              <a:t>Dynamics</a:t>
            </a:r>
            <a:r>
              <a:rPr lang="ru-RU" sz="1200" dirty="0" smtClean="0"/>
              <a:t>). </a:t>
            </a:r>
            <a:r>
              <a:rPr lang="en-US" sz="1200" dirty="0" err="1" smtClean="0"/>
              <a:t>Ansys</a:t>
            </a:r>
            <a:r>
              <a:rPr lang="en-US" sz="1200" dirty="0" smtClean="0"/>
              <a:t> CFX</a:t>
            </a:r>
          </a:p>
          <a:p>
            <a:pPr marL="514350" indent="-514350"/>
            <a:r>
              <a:rPr lang="en-US" sz="1200" dirty="0" smtClean="0"/>
              <a:t>	</a:t>
            </a:r>
            <a:r>
              <a:rPr lang="ru-RU" sz="1200" dirty="0" smtClean="0"/>
              <a:t>в. </a:t>
            </a:r>
            <a:r>
              <a:rPr lang="en-US" sz="1200" dirty="0" smtClean="0"/>
              <a:t>S</a:t>
            </a:r>
            <a:r>
              <a:rPr lang="ru-RU" sz="1200" dirty="0" err="1" smtClean="0"/>
              <a:t>tructural</a:t>
            </a:r>
            <a:r>
              <a:rPr lang="ru-RU" sz="1200" dirty="0" smtClean="0"/>
              <a:t> </a:t>
            </a:r>
            <a:r>
              <a:rPr lang="ru-RU" sz="1200" dirty="0" err="1" smtClean="0"/>
              <a:t>analysis</a:t>
            </a:r>
            <a:r>
              <a:rPr lang="en-US" sz="1200" dirty="0" smtClean="0"/>
              <a:t>. </a:t>
            </a:r>
            <a:r>
              <a:rPr lang="en-US" sz="1200" dirty="0" err="1" smtClean="0"/>
              <a:t>Ansys</a:t>
            </a:r>
            <a:r>
              <a:rPr lang="en-US" sz="1200" dirty="0" smtClean="0"/>
              <a:t> Simulation</a:t>
            </a:r>
            <a:endParaRPr lang="ru-RU" dirty="0" smtClean="0">
              <a:latin typeface="Arial" pitchFamily="34" charset="0"/>
              <a:cs typeface="Arial" pitchFamily="34" charset="0"/>
            </a:endParaRPr>
          </a:p>
        </p:txBody>
      </p:sp>
      <p:sp>
        <p:nvSpPr>
          <p:cNvPr id="4" name="Номер слайда 3"/>
          <p:cNvSpPr>
            <a:spLocks noGrp="1"/>
          </p:cNvSpPr>
          <p:nvPr>
            <p:ph type="sldNum" sz="quarter" idx="10"/>
          </p:nvPr>
        </p:nvSpPr>
        <p:spPr/>
        <p:txBody>
          <a:bodyPr/>
          <a:lstStyle/>
          <a:p>
            <a:fld id="{D3A9656E-6524-45AD-8DB7-C7E93B3A5146}"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259754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kern="1200" smtClean="0">
                <a:solidFill>
                  <a:schemeClr val="tx1"/>
                </a:solidFill>
                <a:latin typeface="Times New Roman" pitchFamily="18" charset="0"/>
                <a:ea typeface="+mn-ea"/>
                <a:cs typeface="Times New Roman" pitchFamily="18" charset="0"/>
              </a:rPr>
              <a:t>На рисунке</a:t>
            </a:r>
            <a:r>
              <a:rPr lang="ru-RU" sz="1600" b="0" kern="1200" baseline="0" smtClean="0">
                <a:solidFill>
                  <a:schemeClr val="tx1"/>
                </a:solidFill>
                <a:latin typeface="Times New Roman" pitchFamily="18" charset="0"/>
                <a:ea typeface="+mn-ea"/>
                <a:cs typeface="Times New Roman" pitchFamily="18" charset="0"/>
              </a:rPr>
              <a:t> – давления, измеряются в Па (Паскали).</a:t>
            </a:r>
            <a:endParaRPr lang="ru-RU" sz="1600" b="0" kern="1200" smtClean="0">
              <a:solidFill>
                <a:schemeClr val="tx1"/>
              </a:solidFill>
              <a:latin typeface="Times New Roman" pitchFamily="18" charset="0"/>
              <a:ea typeface="+mn-ea"/>
              <a:cs typeface="Times New Roman" pitchFamily="18" charset="0"/>
            </a:endParaRPr>
          </a:p>
          <a:p>
            <a:endParaRPr lang="en-US" sz="1600" b="1" kern="1200" smtClean="0">
              <a:solidFill>
                <a:schemeClr val="tx1"/>
              </a:solidFill>
              <a:latin typeface="Times New Roman" pitchFamily="18" charset="0"/>
              <a:ea typeface="+mn-ea"/>
              <a:cs typeface="Times New Roman" pitchFamily="18" charset="0"/>
            </a:endParaRPr>
          </a:p>
          <a:p>
            <a:r>
              <a:rPr lang="ru-RU" sz="1600" b="1" kern="1200" dirty="0" smtClean="0">
                <a:solidFill>
                  <a:schemeClr val="tx1"/>
                </a:solidFill>
                <a:latin typeface="Times New Roman" pitchFamily="18" charset="0"/>
                <a:ea typeface="+mn-ea"/>
                <a:cs typeface="Times New Roman" pitchFamily="18" charset="0"/>
              </a:rPr>
              <a:t>Заказчик: </a:t>
            </a:r>
            <a:r>
              <a:rPr lang="ru-RU" sz="1600" kern="1200" dirty="0" smtClean="0">
                <a:solidFill>
                  <a:schemeClr val="tx1"/>
                </a:solidFill>
                <a:latin typeface="Times New Roman" pitchFamily="18" charset="0"/>
                <a:ea typeface="+mn-ea"/>
                <a:cs typeface="Times New Roman" pitchFamily="18" charset="0"/>
              </a:rPr>
              <a:t>предприятие ЖКХ.</a:t>
            </a:r>
          </a:p>
          <a:p>
            <a:r>
              <a:rPr lang="ru-RU" sz="1600" b="1" kern="1200" dirty="0" smtClean="0">
                <a:solidFill>
                  <a:schemeClr val="tx1"/>
                </a:solidFill>
                <a:latin typeface="Times New Roman" pitchFamily="18" charset="0"/>
                <a:ea typeface="+mn-ea"/>
                <a:cs typeface="Times New Roman" pitchFamily="18" charset="0"/>
              </a:rPr>
              <a:t>Описание:</a:t>
            </a:r>
            <a:r>
              <a:rPr lang="ru-RU" sz="1600" kern="1200" dirty="0" smtClean="0">
                <a:solidFill>
                  <a:schemeClr val="tx1"/>
                </a:solidFill>
                <a:latin typeface="Times New Roman" pitchFamily="18" charset="0"/>
                <a:ea typeface="+mn-ea"/>
                <a:cs typeface="Times New Roman" pitchFamily="18" charset="0"/>
              </a:rPr>
              <a:t> ЮУрГУ совместно с компанией «</a:t>
            </a:r>
            <a:r>
              <a:rPr lang="ru-RU" sz="1600" kern="1200" dirty="0" err="1" smtClean="0">
                <a:solidFill>
                  <a:schemeClr val="tx1"/>
                </a:solidFill>
                <a:latin typeface="Times New Roman" pitchFamily="18" charset="0"/>
                <a:ea typeface="+mn-ea"/>
                <a:cs typeface="Times New Roman" pitchFamily="18" charset="0"/>
              </a:rPr>
              <a:t>Грид-Инжиниринг</a:t>
            </a:r>
            <a:r>
              <a:rPr lang="ru-RU" sz="1600" kern="1200" dirty="0" smtClean="0">
                <a:solidFill>
                  <a:schemeClr val="tx1"/>
                </a:solidFill>
                <a:latin typeface="Times New Roman" pitchFamily="18" charset="0"/>
                <a:ea typeface="+mn-ea"/>
                <a:cs typeface="Times New Roman" pitchFamily="18" charset="0"/>
              </a:rPr>
              <a:t>» выполняются работы по созданию вычислительного инженерного сервиса для моделирования газодинамических процессов в проточной части вихревого расходомера. Объектом исследования в данной работе является проточная часть вихревого расходомера, внутри которой установлено тело обтекания трапециевидной формы. Вихревой расходомер предназначен для измерения объемного расхода жидких и газообразных сред путем измерения частоты отрыва вихрей с поверхности тела обтекания.</a:t>
            </a:r>
          </a:p>
          <a:p>
            <a:r>
              <a:rPr lang="ru-RU" sz="1600" b="0" kern="1200" dirty="0" smtClean="0">
                <a:solidFill>
                  <a:schemeClr val="tx1"/>
                </a:solidFill>
                <a:latin typeface="Times New Roman" pitchFamily="18" charset="0"/>
                <a:ea typeface="+mn-ea"/>
                <a:cs typeface="Times New Roman" pitchFamily="18" charset="0"/>
              </a:rPr>
              <a:t>Цели работы следующие:</a:t>
            </a:r>
            <a:endParaRPr lang="ru-RU" sz="1600" b="1" kern="1200" dirty="0" smtClean="0">
              <a:solidFill>
                <a:schemeClr val="tx1"/>
              </a:solidFill>
              <a:latin typeface="Times New Roman" pitchFamily="18" charset="0"/>
              <a:ea typeface="+mn-ea"/>
              <a:cs typeface="Times New Roman" pitchFamily="18" charset="0"/>
            </a:endParaRPr>
          </a:p>
          <a:p>
            <a:pPr lvl="0"/>
            <a:r>
              <a:rPr lang="ru-RU" sz="1600" b="0" kern="1200" dirty="0" smtClean="0">
                <a:solidFill>
                  <a:schemeClr val="tx1"/>
                </a:solidFill>
                <a:latin typeface="Times New Roman" pitchFamily="18" charset="0"/>
                <a:ea typeface="+mn-ea"/>
                <a:cs typeface="Times New Roman" pitchFamily="18" charset="0"/>
              </a:rPr>
              <a:t>разработка и оптимизация математической модели и методов моделирования проточной части расходомера при работе в газовой среде;</a:t>
            </a:r>
            <a:endParaRPr lang="ru-RU" sz="1600" b="1" kern="1200" dirty="0" smtClean="0">
              <a:solidFill>
                <a:schemeClr val="tx1"/>
              </a:solidFill>
              <a:latin typeface="Times New Roman" pitchFamily="18" charset="0"/>
              <a:ea typeface="+mn-ea"/>
              <a:cs typeface="Times New Roman" pitchFamily="18" charset="0"/>
            </a:endParaRPr>
          </a:p>
          <a:p>
            <a:pPr lvl="0"/>
            <a:r>
              <a:rPr lang="ru-RU" sz="1600" b="0" kern="1200" dirty="0" smtClean="0">
                <a:solidFill>
                  <a:schemeClr val="tx1"/>
                </a:solidFill>
                <a:latin typeface="Times New Roman" pitchFamily="18" charset="0"/>
                <a:ea typeface="+mn-ea"/>
                <a:cs typeface="Times New Roman" pitchFamily="18" charset="0"/>
              </a:rPr>
              <a:t>исследование и выявление причин несоответствия метрологических характеристик вихревого расходомера для больших скоростей потока – при больших скоростях потока измеряемой среды корректность измерений расходомера пропадает, в силу изменения структуры образуемых вихрей, эту проблему можно устранить путем моделирования соответствующих процессов на суперкомпьютере.</a:t>
            </a:r>
            <a:endParaRPr lang="ru-RU" sz="1600" b="1" kern="1200" dirty="0" smtClean="0">
              <a:solidFill>
                <a:schemeClr val="tx1"/>
              </a:solidFill>
              <a:latin typeface="Times New Roman" pitchFamily="18" charset="0"/>
              <a:ea typeface="+mn-ea"/>
              <a:cs typeface="Times New Roman" pitchFamily="18" charset="0"/>
            </a:endParaRPr>
          </a:p>
          <a:p>
            <a:r>
              <a:rPr lang="ru-RU" sz="1600" b="1" kern="1200" dirty="0" smtClean="0">
                <a:solidFill>
                  <a:srgbClr val="FF0000"/>
                </a:solidFill>
                <a:latin typeface="Times New Roman" pitchFamily="18" charset="0"/>
                <a:ea typeface="+mn-ea"/>
                <a:cs typeface="Times New Roman" pitchFamily="18" charset="0"/>
              </a:rPr>
              <a:t>Данные расчеты позволят найти оптимальную геометрию ответственных деталей расходомера, чтобы повысить и надежность точность измерений для любых типоразмеров расходомера и на любых скоростях измеряемой среды.</a:t>
            </a:r>
          </a:p>
          <a:p>
            <a:endParaRPr lang="ru-RU" sz="1600" kern="1200" dirty="0" smtClean="0">
              <a:solidFill>
                <a:schemeClr val="tx1"/>
              </a:solidFill>
              <a:latin typeface="Times New Roman" pitchFamily="18" charset="0"/>
              <a:ea typeface="+mn-ea"/>
              <a:cs typeface="Times New Roman" pitchFamily="18" charset="0"/>
            </a:endParaRPr>
          </a:p>
          <a:p>
            <a:r>
              <a:rPr lang="ru-RU" sz="1600" kern="1200" dirty="0" smtClean="0">
                <a:solidFill>
                  <a:schemeClr val="tx1"/>
                </a:solidFill>
                <a:latin typeface="Times New Roman" pitchFamily="18" charset="0"/>
                <a:ea typeface="+mn-ea"/>
                <a:cs typeface="Times New Roman" pitchFamily="18" charset="0"/>
              </a:rPr>
              <a:t>В настоящее время готовится к производству новая линейка расходомеров, с помощью проводимых расчетов определяются параметры разрабатываемых измерительных устройств, расчеты ведутся над 15 типоразмерами. Одной из целью проводимых расчетов является поиск возможности прогнозирования поведения расходомеров различных типоразмеров на основе вычисленных данных одного типоразмера.</a:t>
            </a:r>
          </a:p>
          <a:p>
            <a:endParaRPr lang="ru-RU" dirty="0"/>
          </a:p>
        </p:txBody>
      </p:sp>
      <p:sp>
        <p:nvSpPr>
          <p:cNvPr id="4" name="Номер слайда 3"/>
          <p:cNvSpPr>
            <a:spLocks noGrp="1"/>
          </p:cNvSpPr>
          <p:nvPr>
            <p:ph type="sldNum" sz="quarter" idx="10"/>
          </p:nvPr>
        </p:nvSpPr>
        <p:spPr/>
        <p:txBody>
          <a:bodyPr/>
          <a:lstStyle/>
          <a:p>
            <a:pPr>
              <a:defRPr/>
            </a:pPr>
            <a:fld id="{5065AFB6-8B96-4238-A1B8-49C3F34AEDE5}" type="slidenum">
              <a:rPr lang="ru-RU" smtClean="0"/>
              <a:pPr>
                <a:defRPr/>
              </a:pPr>
              <a:t>13</a:t>
            </a:fld>
            <a:endParaRPr lang="ru-RU"/>
          </a:p>
        </p:txBody>
      </p:sp>
    </p:spTree>
    <p:extLst>
      <p:ext uri="{BB962C8B-B14F-4D97-AF65-F5344CB8AC3E}">
        <p14:creationId xmlns:p14="http://schemas.microsoft.com/office/powerpoint/2010/main" val="2814903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kern="1200" dirty="0" smtClean="0">
                <a:solidFill>
                  <a:schemeClr val="tx1"/>
                </a:solidFill>
                <a:latin typeface="+mn-lt"/>
                <a:ea typeface="+mn-ea"/>
                <a:cs typeface="+mn-cs"/>
              </a:rPr>
              <a:t>Авторы: С.А. Созыкин, В.П. </a:t>
            </a:r>
            <a:r>
              <a:rPr lang="ru-RU" sz="1200" kern="1200" dirty="0" err="1" smtClean="0">
                <a:solidFill>
                  <a:schemeClr val="tx1"/>
                </a:solidFill>
                <a:latin typeface="+mn-lt"/>
                <a:ea typeface="+mn-ea"/>
                <a:cs typeface="+mn-cs"/>
              </a:rPr>
              <a:t>Бескачко</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1.  Точная формулировка задачи (на русском языке): Изменение электрического сопротивления углеродной </a:t>
            </a:r>
            <a:r>
              <a:rPr lang="ru-RU" sz="1200" kern="1200" dirty="0" err="1" smtClean="0">
                <a:solidFill>
                  <a:schemeClr val="tx1"/>
                </a:solidFill>
                <a:latin typeface="+mn-lt"/>
                <a:ea typeface="+mn-ea"/>
                <a:cs typeface="+mn-cs"/>
              </a:rPr>
              <a:t>нанотрубки</a:t>
            </a:r>
            <a:r>
              <a:rPr lang="ru-RU" sz="1200" kern="1200" dirty="0" smtClean="0">
                <a:solidFill>
                  <a:schemeClr val="tx1"/>
                </a:solidFill>
                <a:latin typeface="+mn-lt"/>
                <a:ea typeface="+mn-ea"/>
                <a:cs typeface="+mn-cs"/>
              </a:rPr>
              <a:t> с металлическим типом проводимости при ее взаимодействии с атомами различной химической природы </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2.  Описание задачи (2-3 абзаца на русском языке); </a:t>
            </a:r>
          </a:p>
          <a:p>
            <a:r>
              <a:rPr lang="ru-RU" sz="1200" kern="1200" dirty="0" smtClean="0">
                <a:solidFill>
                  <a:schemeClr val="tx1"/>
                </a:solidFill>
                <a:latin typeface="+mn-lt"/>
                <a:ea typeface="+mn-ea"/>
                <a:cs typeface="+mn-cs"/>
              </a:rPr>
              <a:t>Несмотря на большое количество исследований, посвященных изучению свойств заполненных и </a:t>
            </a:r>
            <a:r>
              <a:rPr lang="ru-RU" sz="1200" kern="1200" dirty="0" err="1" smtClean="0">
                <a:solidFill>
                  <a:schemeClr val="tx1"/>
                </a:solidFill>
                <a:latin typeface="+mn-lt"/>
                <a:ea typeface="+mn-ea"/>
                <a:cs typeface="+mn-cs"/>
              </a:rPr>
              <a:t>функционализированных</a:t>
            </a:r>
            <a:r>
              <a:rPr lang="ru-RU" sz="1200" kern="1200" dirty="0" smtClean="0">
                <a:solidFill>
                  <a:schemeClr val="tx1"/>
                </a:solidFill>
                <a:latin typeface="+mn-lt"/>
                <a:ea typeface="+mn-ea"/>
                <a:cs typeface="+mn-cs"/>
              </a:rPr>
              <a:t> УНТ, а также </a:t>
            </a:r>
            <a:r>
              <a:rPr lang="ru-RU" sz="1200" kern="1200" dirty="0" err="1" smtClean="0">
                <a:solidFill>
                  <a:schemeClr val="tx1"/>
                </a:solidFill>
                <a:latin typeface="+mn-lt"/>
                <a:ea typeface="+mn-ea"/>
                <a:cs typeface="+mn-cs"/>
              </a:rPr>
              <a:t>УНТ-содержащих</a:t>
            </a:r>
            <a:r>
              <a:rPr lang="ru-RU" sz="1200" kern="1200" dirty="0" smtClean="0">
                <a:solidFill>
                  <a:schemeClr val="tx1"/>
                </a:solidFill>
                <a:latin typeface="+mn-lt"/>
                <a:ea typeface="+mn-ea"/>
                <a:cs typeface="+mn-cs"/>
              </a:rPr>
              <a:t> композиционных материалов, в настоящее время остается нерешенным ряд фундаментальных вопросов, касающихся взаимодействия углеродных </a:t>
            </a:r>
            <a:r>
              <a:rPr lang="ru-RU" sz="1200" kern="1200" dirty="0" err="1" smtClean="0">
                <a:solidFill>
                  <a:schemeClr val="tx1"/>
                </a:solidFill>
                <a:latin typeface="+mn-lt"/>
                <a:ea typeface="+mn-ea"/>
                <a:cs typeface="+mn-cs"/>
              </a:rPr>
              <a:t>наноструктур</a:t>
            </a:r>
            <a:r>
              <a:rPr lang="ru-RU" sz="1200" kern="1200" dirty="0" smtClean="0">
                <a:solidFill>
                  <a:schemeClr val="tx1"/>
                </a:solidFill>
                <a:latin typeface="+mn-lt"/>
                <a:ea typeface="+mn-ea"/>
                <a:cs typeface="+mn-cs"/>
              </a:rPr>
              <a:t> с окружением. Решение подобного рода задач крайне важно для практического применения углеродных </a:t>
            </a:r>
            <a:r>
              <a:rPr lang="ru-RU" sz="1200" kern="1200" dirty="0" err="1" smtClean="0">
                <a:solidFill>
                  <a:schemeClr val="tx1"/>
                </a:solidFill>
                <a:latin typeface="+mn-lt"/>
                <a:ea typeface="+mn-ea"/>
                <a:cs typeface="+mn-cs"/>
              </a:rPr>
              <a:t>нанотрубок</a:t>
            </a:r>
            <a:r>
              <a:rPr lang="ru-RU" sz="1200" kern="1200" dirty="0" smtClean="0">
                <a:solidFill>
                  <a:schemeClr val="tx1"/>
                </a:solidFill>
                <a:latin typeface="+mn-lt"/>
                <a:ea typeface="+mn-ea"/>
                <a:cs typeface="+mn-cs"/>
              </a:rPr>
              <a:t>. В частности, есть основания ожидать, что </a:t>
            </a:r>
            <a:r>
              <a:rPr lang="ru-RU" sz="1200" kern="1200" dirty="0" err="1" smtClean="0">
                <a:solidFill>
                  <a:schemeClr val="tx1"/>
                </a:solidFill>
                <a:latin typeface="+mn-lt"/>
                <a:ea typeface="+mn-ea"/>
                <a:cs typeface="+mn-cs"/>
              </a:rPr>
              <a:t>инкапсулирование</a:t>
            </a:r>
            <a:r>
              <a:rPr lang="ru-RU" sz="1200" kern="1200" dirty="0" smtClean="0">
                <a:solidFill>
                  <a:schemeClr val="tx1"/>
                </a:solidFill>
                <a:latin typeface="+mn-lt"/>
                <a:ea typeface="+mn-ea"/>
                <a:cs typeface="+mn-cs"/>
              </a:rPr>
              <a:t> трубок позволит управлять их электрическими свойствами вплоть до изменения механизма проводимости с металлического на полупроводниковый и наоборот. Эта возможность привлекает внимание в связи с возрастающим интересом к возможности использования УНТ для разработки элементной базы микроэлектроники. Однако, в настоящее время недостаточно ни экспериментальных, ни теоретических данных о структуре и свойствах таких систем. По этой причине целесообразным является получение таких данных методами компьютерного моделирования, исходящими из первых принципов.</a:t>
            </a:r>
          </a:p>
          <a:p>
            <a:r>
              <a:rPr lang="ru-RU" sz="1200" kern="1200" dirty="0" smtClean="0">
                <a:solidFill>
                  <a:schemeClr val="tx1"/>
                </a:solidFill>
                <a:latin typeface="+mn-lt"/>
                <a:ea typeface="+mn-ea"/>
                <a:cs typeface="+mn-cs"/>
              </a:rPr>
              <a:t>В качестве инструментов исследования применяются хорошо зарекомендовавшие себя при изучении свойств углеродных </a:t>
            </a:r>
            <a:r>
              <a:rPr lang="ru-RU" sz="1200" kern="1200" dirty="0" err="1" smtClean="0">
                <a:solidFill>
                  <a:schemeClr val="tx1"/>
                </a:solidFill>
                <a:latin typeface="+mn-lt"/>
                <a:ea typeface="+mn-ea"/>
                <a:cs typeface="+mn-cs"/>
              </a:rPr>
              <a:t>нанотрубок</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ab</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initio</a:t>
            </a:r>
            <a:r>
              <a:rPr lang="ru-RU" sz="1200" kern="1200" dirty="0" smtClean="0">
                <a:solidFill>
                  <a:schemeClr val="tx1"/>
                </a:solidFill>
                <a:latin typeface="+mn-lt"/>
                <a:ea typeface="+mn-ea"/>
                <a:cs typeface="+mn-cs"/>
              </a:rPr>
              <a:t> квантово-химические пакеты </a:t>
            </a:r>
            <a:r>
              <a:rPr lang="ru-RU" sz="1200" kern="1200" dirty="0" err="1" smtClean="0">
                <a:solidFill>
                  <a:schemeClr val="tx1"/>
                </a:solidFill>
                <a:latin typeface="+mn-lt"/>
                <a:ea typeface="+mn-ea"/>
                <a:cs typeface="+mn-cs"/>
              </a:rPr>
              <a:t>Firefly</a:t>
            </a:r>
            <a:r>
              <a:rPr lang="ru-RU" sz="1200" kern="1200" dirty="0" smtClean="0">
                <a:solidFill>
                  <a:schemeClr val="tx1"/>
                </a:solidFill>
                <a:latin typeface="+mn-lt"/>
                <a:ea typeface="+mn-ea"/>
                <a:cs typeface="+mn-cs"/>
              </a:rPr>
              <a:t> и </a:t>
            </a:r>
            <a:r>
              <a:rPr lang="ru-RU" sz="1200" kern="1200" dirty="0" err="1" smtClean="0">
                <a:solidFill>
                  <a:schemeClr val="tx1"/>
                </a:solidFill>
                <a:latin typeface="+mn-lt"/>
                <a:ea typeface="+mn-ea"/>
                <a:cs typeface="+mn-cs"/>
              </a:rPr>
              <a:t>Siesta</a:t>
            </a:r>
            <a:r>
              <a:rPr lang="ru-RU" sz="1200" kern="1200" dirty="0" smtClean="0">
                <a:solidFill>
                  <a:schemeClr val="tx1"/>
                </a:solidFill>
                <a:latin typeface="+mn-lt"/>
                <a:ea typeface="+mn-ea"/>
                <a:cs typeface="+mn-cs"/>
              </a:rPr>
              <a:t>. В сочетании с эффективным использованием высокопроизводительного кластера </a:t>
            </a:r>
            <a:r>
              <a:rPr lang="ru-RU" sz="1200" kern="1200" dirty="0" err="1" smtClean="0">
                <a:solidFill>
                  <a:schemeClr val="tx1"/>
                </a:solidFill>
                <a:latin typeface="+mn-lt"/>
                <a:ea typeface="+mn-ea"/>
                <a:cs typeface="+mn-cs"/>
              </a:rPr>
              <a:t>ЮУрГУ</a:t>
            </a:r>
            <a:r>
              <a:rPr lang="ru-RU" sz="1200" kern="1200" dirty="0" smtClean="0">
                <a:solidFill>
                  <a:schemeClr val="tx1"/>
                </a:solidFill>
                <a:latin typeface="+mn-lt"/>
                <a:ea typeface="+mn-ea"/>
                <a:cs typeface="+mn-cs"/>
              </a:rPr>
              <a:t> это позволяет исследовать сравнительно большие комплексы «</a:t>
            </a:r>
            <a:r>
              <a:rPr lang="ru-RU" sz="1200" kern="1200" dirty="0" err="1" smtClean="0">
                <a:solidFill>
                  <a:schemeClr val="tx1"/>
                </a:solidFill>
                <a:latin typeface="+mn-lt"/>
                <a:ea typeface="+mn-ea"/>
                <a:cs typeface="+mn-cs"/>
              </a:rPr>
              <a:t>нанотрубка+инкапсулированные</a:t>
            </a:r>
            <a:r>
              <a:rPr lang="ru-RU" sz="1200" kern="1200" dirty="0" smtClean="0">
                <a:solidFill>
                  <a:schemeClr val="tx1"/>
                </a:solidFill>
                <a:latin typeface="+mn-lt"/>
                <a:ea typeface="+mn-ea"/>
                <a:cs typeface="+mn-cs"/>
              </a:rPr>
              <a:t> атомы», интересные в практическом отношении.</a:t>
            </a:r>
          </a:p>
          <a:p>
            <a:r>
              <a:rPr lang="ru-RU" sz="1200" kern="1200" dirty="0" smtClean="0">
                <a:solidFill>
                  <a:schemeClr val="tx1"/>
                </a:solidFill>
                <a:latin typeface="+mn-lt"/>
                <a:ea typeface="+mn-ea"/>
                <a:cs typeface="+mn-cs"/>
              </a:rPr>
              <a:t>На рис. </a:t>
            </a:r>
            <a:r>
              <a:rPr lang="ru-RU" sz="1200" kern="1200" dirty="0" err="1" smtClean="0">
                <a:solidFill>
                  <a:schemeClr val="tx1"/>
                </a:solidFill>
                <a:latin typeface="+mn-lt"/>
                <a:ea typeface="+mn-ea"/>
                <a:cs typeface="+mn-cs"/>
              </a:rPr>
              <a:t>resistance.jpg</a:t>
            </a:r>
            <a:r>
              <a:rPr lang="ru-RU" sz="1200" kern="1200" dirty="0" smtClean="0">
                <a:solidFill>
                  <a:schemeClr val="tx1"/>
                </a:solidFill>
                <a:latin typeface="+mn-lt"/>
                <a:ea typeface="+mn-ea"/>
                <a:cs typeface="+mn-cs"/>
              </a:rPr>
              <a:t> показаны рассчитанные для различных разностей потенциалов электрические сопротивления уединенной УНТ (7,7) (рис. </a:t>
            </a:r>
            <a:r>
              <a:rPr lang="ru-RU" sz="1200" kern="1200" dirty="0" err="1" smtClean="0">
                <a:solidFill>
                  <a:schemeClr val="tx1"/>
                </a:solidFill>
                <a:latin typeface="+mn-lt"/>
                <a:ea typeface="+mn-ea"/>
                <a:cs typeface="+mn-cs"/>
              </a:rPr>
              <a:t>el.jpg</a:t>
            </a:r>
            <a:r>
              <a:rPr lang="ru-RU" sz="1200" kern="1200" dirty="0" smtClean="0">
                <a:solidFill>
                  <a:schemeClr val="tx1"/>
                </a:solidFill>
                <a:latin typeface="+mn-lt"/>
                <a:ea typeface="+mn-ea"/>
                <a:cs typeface="+mn-cs"/>
              </a:rPr>
              <a:t>), а так же УНТ (7,7) содержащие на внешней или внутренней поверхности атом лития, серы и селена. Выбор именно этих элементов объясняется тем, что литий является донором электронов при взаимодействии с УНТ, в то время как сера и селен проявляют акцепторные свойства. Из этого рисунка видно, что сопротивление уединенной </a:t>
            </a:r>
            <a:r>
              <a:rPr lang="ru-RU" sz="1200" kern="1200" dirty="0" err="1" smtClean="0">
                <a:solidFill>
                  <a:schemeClr val="tx1"/>
                </a:solidFill>
                <a:latin typeface="+mn-lt"/>
                <a:ea typeface="+mn-ea"/>
                <a:cs typeface="+mn-cs"/>
              </a:rPr>
              <a:t>нанотрубки</a:t>
            </a:r>
            <a:r>
              <a:rPr lang="ru-RU" sz="1200" kern="1200" dirty="0" smtClean="0">
                <a:solidFill>
                  <a:schemeClr val="tx1"/>
                </a:solidFill>
                <a:latin typeface="+mn-lt"/>
                <a:ea typeface="+mn-ea"/>
                <a:cs typeface="+mn-cs"/>
              </a:rPr>
              <a:t> остается постоянным в исследованном интервале напряжений. Его величина оказалась равна 6.55 кОм, что на 1% больше сопротивления, предсказываемого теорией </a:t>
            </a:r>
            <a:r>
              <a:rPr lang="ru-RU" sz="1200" kern="1200" dirty="0" err="1" smtClean="0">
                <a:solidFill>
                  <a:schemeClr val="tx1"/>
                </a:solidFill>
                <a:latin typeface="+mn-lt"/>
                <a:ea typeface="+mn-ea"/>
                <a:cs typeface="+mn-cs"/>
              </a:rPr>
              <a:t>Ландауэра-Буттикера</a:t>
            </a:r>
            <a:r>
              <a:rPr lang="ru-RU" sz="1200" kern="1200" dirty="0" smtClean="0">
                <a:solidFill>
                  <a:schemeClr val="tx1"/>
                </a:solidFill>
                <a:latin typeface="+mn-lt"/>
                <a:ea typeface="+mn-ea"/>
                <a:cs typeface="+mn-cs"/>
              </a:rPr>
              <a:t> сопротивления для проводника с четырьмя каналами проводимости. Взаимодействие с атомом лития (как внутри </a:t>
            </a:r>
            <a:r>
              <a:rPr lang="ru-RU" sz="1200" kern="1200" dirty="0" err="1" smtClean="0">
                <a:solidFill>
                  <a:schemeClr val="tx1"/>
                </a:solidFill>
                <a:latin typeface="+mn-lt"/>
                <a:ea typeface="+mn-ea"/>
                <a:cs typeface="+mn-cs"/>
              </a:rPr>
              <a:t>нанотрубки</a:t>
            </a:r>
            <a:r>
              <a:rPr lang="ru-RU" sz="1200" kern="1200" dirty="0" smtClean="0">
                <a:solidFill>
                  <a:schemeClr val="tx1"/>
                </a:solidFill>
                <a:latin typeface="+mn-lt"/>
                <a:ea typeface="+mn-ea"/>
                <a:cs typeface="+mn-cs"/>
              </a:rPr>
              <a:t>, так и на ее внешней поверхности) приводит к небольшому (менее 1 %) уменьшению сопротивления. Наличие атомов серы или селена заметно увеличивают сопротивление фрагмента УНТ. Так, внедрение атома селена в полость УНТ приводит к увеличению сопротивления на 2%. </a:t>
            </a:r>
            <a:r>
              <a:rPr lang="ru-RU" sz="1200" kern="1200" dirty="0" err="1" smtClean="0">
                <a:solidFill>
                  <a:schemeClr val="tx1"/>
                </a:solidFill>
                <a:latin typeface="+mn-lt"/>
                <a:ea typeface="+mn-ea"/>
                <a:cs typeface="+mn-cs"/>
              </a:rPr>
              <a:t>Адсорбирование</a:t>
            </a:r>
            <a:r>
              <a:rPr lang="ru-RU" sz="1200" kern="1200" dirty="0" smtClean="0">
                <a:solidFill>
                  <a:schemeClr val="tx1"/>
                </a:solidFill>
                <a:latin typeface="+mn-lt"/>
                <a:ea typeface="+mn-ea"/>
                <a:cs typeface="+mn-cs"/>
              </a:rPr>
              <a:t> атома серы на внешней поверхности </a:t>
            </a:r>
            <a:r>
              <a:rPr lang="ru-RU" sz="1200" kern="1200" dirty="0" err="1" smtClean="0">
                <a:solidFill>
                  <a:schemeClr val="tx1"/>
                </a:solidFill>
                <a:latin typeface="+mn-lt"/>
                <a:ea typeface="+mn-ea"/>
                <a:cs typeface="+mn-cs"/>
              </a:rPr>
              <a:t>нанотрубки</a:t>
            </a:r>
            <a:r>
              <a:rPr lang="ru-RU" sz="1200" kern="1200" dirty="0" smtClean="0">
                <a:solidFill>
                  <a:schemeClr val="tx1"/>
                </a:solidFill>
                <a:latin typeface="+mn-lt"/>
                <a:ea typeface="+mn-ea"/>
                <a:cs typeface="+mn-cs"/>
              </a:rPr>
              <a:t> увеличивает сопротивление на 11-15% (в зависимости от напряжения). Внедрение серы в полость УНТ и </a:t>
            </a:r>
            <a:r>
              <a:rPr lang="ru-RU" sz="1200" kern="1200" dirty="0" err="1" smtClean="0">
                <a:solidFill>
                  <a:schemeClr val="tx1"/>
                </a:solidFill>
                <a:latin typeface="+mn-lt"/>
                <a:ea typeface="+mn-ea"/>
                <a:cs typeface="+mn-cs"/>
              </a:rPr>
              <a:t>адсорбирование</a:t>
            </a:r>
            <a:r>
              <a:rPr lang="ru-RU" sz="1200" kern="1200" dirty="0" smtClean="0">
                <a:solidFill>
                  <a:schemeClr val="tx1"/>
                </a:solidFill>
                <a:latin typeface="+mn-lt"/>
                <a:ea typeface="+mn-ea"/>
                <a:cs typeface="+mn-cs"/>
              </a:rPr>
              <a:t> атома селена на внешней поверхности </a:t>
            </a:r>
            <a:r>
              <a:rPr lang="ru-RU" sz="1200" kern="1200" dirty="0" err="1" smtClean="0">
                <a:solidFill>
                  <a:schemeClr val="tx1"/>
                </a:solidFill>
                <a:latin typeface="+mn-lt"/>
                <a:ea typeface="+mn-ea"/>
                <a:cs typeface="+mn-cs"/>
              </a:rPr>
              <a:t>нанотрубки</a:t>
            </a:r>
            <a:r>
              <a:rPr lang="ru-RU" sz="1200" kern="1200" dirty="0" smtClean="0">
                <a:solidFill>
                  <a:schemeClr val="tx1"/>
                </a:solidFill>
                <a:latin typeface="+mn-lt"/>
                <a:ea typeface="+mn-ea"/>
                <a:cs typeface="+mn-cs"/>
              </a:rPr>
              <a:t> увеличивает сопротивление на величину 15-19%. Этот результат показывает, что даже малые концентрации акцепторных атомов могут заметно уменьшить электрическое сопротивление углеродных </a:t>
            </a:r>
            <a:r>
              <a:rPr lang="ru-RU" sz="1200" kern="1200" dirty="0" err="1" smtClean="0">
                <a:solidFill>
                  <a:schemeClr val="tx1"/>
                </a:solidFill>
                <a:latin typeface="+mn-lt"/>
                <a:ea typeface="+mn-ea"/>
                <a:cs typeface="+mn-cs"/>
              </a:rPr>
              <a:t>нанотрубок</a:t>
            </a:r>
            <a:r>
              <a:rPr lang="ru-RU" sz="1200" kern="1200" dirty="0" smtClean="0">
                <a:solidFill>
                  <a:schemeClr val="tx1"/>
                </a:solidFill>
                <a:latin typeface="+mn-lt"/>
                <a:ea typeface="+mn-ea"/>
                <a:cs typeface="+mn-cs"/>
              </a:rPr>
              <a:t>. В то же время для его заметного уменьшения малых концентраций </a:t>
            </a:r>
            <a:r>
              <a:rPr lang="ru-RU" sz="1200" kern="1200" dirty="0" err="1" smtClean="0">
                <a:solidFill>
                  <a:schemeClr val="tx1"/>
                </a:solidFill>
                <a:latin typeface="+mn-lt"/>
                <a:ea typeface="+mn-ea"/>
                <a:cs typeface="+mn-cs"/>
              </a:rPr>
              <a:t>донорных</a:t>
            </a:r>
            <a:r>
              <a:rPr lang="ru-RU" sz="1200" kern="1200" dirty="0" smtClean="0">
                <a:solidFill>
                  <a:schemeClr val="tx1"/>
                </a:solidFill>
                <a:latin typeface="+mn-lt"/>
                <a:ea typeface="+mn-ea"/>
                <a:cs typeface="+mn-cs"/>
              </a:rPr>
              <a:t> атомов недостаточно. </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3.  Картинки максимального качества (как компьютерные, так и реальные);</a:t>
            </a:r>
          </a:p>
          <a:p>
            <a:r>
              <a:rPr lang="ru-RU" sz="1200" kern="1200" dirty="0" err="1" smtClean="0">
                <a:solidFill>
                  <a:schemeClr val="tx1"/>
                </a:solidFill>
                <a:latin typeface="+mn-lt"/>
                <a:ea typeface="+mn-ea"/>
                <a:cs typeface="+mn-cs"/>
              </a:rPr>
              <a:t>el.jpg</a:t>
            </a:r>
            <a:r>
              <a:rPr lang="ru-RU" sz="1200" kern="1200" dirty="0" smtClean="0">
                <a:solidFill>
                  <a:schemeClr val="tx1"/>
                </a:solidFill>
                <a:latin typeface="+mn-lt"/>
                <a:ea typeface="+mn-ea"/>
                <a:cs typeface="+mn-cs"/>
              </a:rPr>
              <a:t> – модель фрагмента УНТ (7,7) с электродами.</a:t>
            </a:r>
          </a:p>
          <a:p>
            <a:r>
              <a:rPr lang="ru-RU" sz="1200" kern="1200" dirty="0" err="1" smtClean="0">
                <a:solidFill>
                  <a:schemeClr val="tx1"/>
                </a:solidFill>
                <a:latin typeface="+mn-lt"/>
                <a:ea typeface="+mn-ea"/>
                <a:cs typeface="+mn-cs"/>
              </a:rPr>
              <a:t>resistance.jpg</a:t>
            </a:r>
            <a:r>
              <a:rPr lang="ru-RU" sz="1200" kern="1200" dirty="0" smtClean="0">
                <a:solidFill>
                  <a:schemeClr val="tx1"/>
                </a:solidFill>
                <a:latin typeface="+mn-lt"/>
                <a:ea typeface="+mn-ea"/>
                <a:cs typeface="+mn-cs"/>
              </a:rPr>
              <a:t> – зависимость сопротивления УНТ (7,7) от разности потенциалов для уединенной и взаимодействующей с атомами различной химической природы.</a:t>
            </a:r>
          </a:p>
          <a:p>
            <a:r>
              <a:rPr lang="ru-RU" sz="1200" kern="1200" dirty="0" smtClean="0">
                <a:solidFill>
                  <a:schemeClr val="tx1"/>
                </a:solidFill>
                <a:latin typeface="+mn-lt"/>
                <a:ea typeface="+mn-ea"/>
                <a:cs typeface="+mn-cs"/>
              </a:rPr>
              <a:t>4.  Если задача динамическая, то видеоматериалы максимального качества.</a:t>
            </a:r>
          </a:p>
          <a:p>
            <a:r>
              <a:rPr lang="ru-RU" sz="1200" kern="1200" dirty="0" smtClean="0">
                <a:solidFill>
                  <a:schemeClr val="tx1"/>
                </a:solidFill>
                <a:latin typeface="+mn-lt"/>
                <a:ea typeface="+mn-ea"/>
                <a:cs typeface="+mn-cs"/>
              </a:rPr>
              <a:t>Видеоматериалы содержат 3D модель углеродной </a:t>
            </a:r>
            <a:r>
              <a:rPr lang="ru-RU" sz="1200" kern="1200" dirty="0" err="1" smtClean="0">
                <a:solidFill>
                  <a:schemeClr val="tx1"/>
                </a:solidFill>
                <a:latin typeface="+mn-lt"/>
                <a:ea typeface="+mn-ea"/>
                <a:cs typeface="+mn-cs"/>
              </a:rPr>
              <a:t>нанотрубки</a:t>
            </a:r>
            <a:r>
              <a:rPr lang="ru-RU" sz="1200" kern="1200" dirty="0" smtClean="0">
                <a:solidFill>
                  <a:schemeClr val="tx1"/>
                </a:solidFill>
                <a:latin typeface="+mn-lt"/>
                <a:ea typeface="+mn-ea"/>
                <a:cs typeface="+mn-cs"/>
              </a:rPr>
              <a:t> (7,7). Если Вам покажется, что они могут быть полезны, в ближайшее время я постараюсь сделать их в лучшем качестве. </a:t>
            </a:r>
          </a:p>
          <a:p>
            <a:endParaRPr lang="ru-RU" dirty="0"/>
          </a:p>
        </p:txBody>
      </p:sp>
      <p:sp>
        <p:nvSpPr>
          <p:cNvPr id="4" name="Номер слайда 3"/>
          <p:cNvSpPr>
            <a:spLocks noGrp="1"/>
          </p:cNvSpPr>
          <p:nvPr>
            <p:ph type="sldNum" sz="quarter" idx="10"/>
          </p:nvPr>
        </p:nvSpPr>
        <p:spPr/>
        <p:txBody>
          <a:bodyPr/>
          <a:lstStyle/>
          <a:p>
            <a:fld id="{D3A9656E-6524-45AD-8DB7-C7E93B3A5146}" type="slidenum">
              <a:rPr lang="ru-RU" smtClean="0"/>
              <a:pPr/>
              <a:t>14</a:t>
            </a:fld>
            <a:endParaRPr lang="ru-RU"/>
          </a:p>
        </p:txBody>
      </p:sp>
    </p:spTree>
    <p:extLst>
      <p:ext uri="{BB962C8B-B14F-4D97-AF65-F5344CB8AC3E}">
        <p14:creationId xmlns:p14="http://schemas.microsoft.com/office/powerpoint/2010/main" val="1975493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3A9656E-6524-45AD-8DB7-C7E93B3A5146}" type="slidenum">
              <a:rPr lang="ru-RU" smtClean="0"/>
              <a:pPr/>
              <a:t>15</a:t>
            </a:fld>
            <a:endParaRPr lang="ru-RU"/>
          </a:p>
        </p:txBody>
      </p:sp>
    </p:spTree>
    <p:extLst>
      <p:ext uri="{BB962C8B-B14F-4D97-AF65-F5344CB8AC3E}">
        <p14:creationId xmlns:p14="http://schemas.microsoft.com/office/powerpoint/2010/main" val="1216764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3A9656E-6524-45AD-8DB7-C7E93B3A5146}" type="slidenum">
              <a:rPr lang="ru-RU" smtClean="0"/>
              <a:pPr/>
              <a:t>16</a:t>
            </a:fld>
            <a:endParaRPr lang="ru-RU"/>
          </a:p>
        </p:txBody>
      </p:sp>
    </p:spTree>
    <p:extLst>
      <p:ext uri="{BB962C8B-B14F-4D97-AF65-F5344CB8AC3E}">
        <p14:creationId xmlns:p14="http://schemas.microsoft.com/office/powerpoint/2010/main" val="802971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3A9656E-6524-45AD-8DB7-C7E93B3A5146}" type="slidenum">
              <a:rPr lang="ru-RU" smtClean="0"/>
              <a:pPr/>
              <a:t>17</a:t>
            </a:fld>
            <a:endParaRPr lang="ru-RU"/>
          </a:p>
        </p:txBody>
      </p:sp>
    </p:spTree>
    <p:extLst>
      <p:ext uri="{BB962C8B-B14F-4D97-AF65-F5344CB8AC3E}">
        <p14:creationId xmlns:p14="http://schemas.microsoft.com/office/powerpoint/2010/main" val="1827522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3A9656E-6524-45AD-8DB7-C7E93B3A5146}" type="slidenum">
              <a:rPr lang="ru-RU" smtClean="0"/>
              <a:pPr/>
              <a:t>18</a:t>
            </a:fld>
            <a:endParaRPr lang="ru-RU"/>
          </a:p>
        </p:txBody>
      </p:sp>
    </p:spTree>
    <p:extLst>
      <p:ext uri="{BB962C8B-B14F-4D97-AF65-F5344CB8AC3E}">
        <p14:creationId xmlns:p14="http://schemas.microsoft.com/office/powerpoint/2010/main" val="1509658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A9656E-6524-45AD-8DB7-C7E93B3A5146}" type="slidenum">
              <a:rPr lang="ru-RU" smtClean="0"/>
              <a:pPr/>
              <a:t>19</a:t>
            </a:fld>
            <a:endParaRPr lang="ru-RU"/>
          </a:p>
        </p:txBody>
      </p:sp>
    </p:spTree>
    <p:extLst>
      <p:ext uri="{BB962C8B-B14F-4D97-AF65-F5344CB8AC3E}">
        <p14:creationId xmlns:p14="http://schemas.microsoft.com/office/powerpoint/2010/main" val="3431907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pitchFamily="18" charset="0"/>
                <a:cs typeface="Times New Roman" pitchFamily="18" charset="0"/>
              </a:rPr>
              <a:t>Суперкомпьютер РСК Торнадо </a:t>
            </a:r>
            <a:r>
              <a:rPr lang="ru-RU" dirty="0" err="1" smtClean="0">
                <a:latin typeface="Times New Roman" pitchFamily="18" charset="0"/>
                <a:cs typeface="Times New Roman" pitchFamily="18" charset="0"/>
              </a:rPr>
              <a:t>ЮУрГУ</a:t>
            </a:r>
            <a:r>
              <a:rPr lang="ru-RU" dirty="0" smtClean="0">
                <a:latin typeface="Times New Roman" pitchFamily="18" charset="0"/>
                <a:cs typeface="Times New Roman" pitchFamily="18" charset="0"/>
              </a:rPr>
              <a:t>  – это первая за пределами США вычислительная установка, в которой применены новые многоядерные ускорители </a:t>
            </a:r>
            <a:r>
              <a:rPr lang="ru-RU" dirty="0" err="1" smtClean="0">
                <a:latin typeface="Times New Roman" pitchFamily="18" charset="0"/>
                <a:cs typeface="Times New Roman" pitchFamily="18" charset="0"/>
              </a:rPr>
              <a:t>Intel</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Xeon</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Phi</a:t>
            </a:r>
            <a:r>
              <a:rPr lang="ru-RU" dirty="0" smtClean="0">
                <a:latin typeface="Times New Roman" pitchFamily="18" charset="0"/>
                <a:cs typeface="Times New Roman" pitchFamily="18" charset="0"/>
              </a:rPr>
              <a:t>. Кроме того, суперкомпьютер ЮУрГУ отличается высокой </a:t>
            </a:r>
            <a:r>
              <a:rPr lang="ru-RU" dirty="0" err="1" smtClean="0">
                <a:latin typeface="Times New Roman" pitchFamily="18" charset="0"/>
                <a:cs typeface="Times New Roman" pitchFamily="18" charset="0"/>
              </a:rPr>
              <a:t>энергоэффективностью</a:t>
            </a:r>
            <a:r>
              <a:rPr lang="ru-RU" dirty="0" smtClean="0">
                <a:latin typeface="Times New Roman" pitchFamily="18" charset="0"/>
                <a:cs typeface="Times New Roman" pitchFamily="18" charset="0"/>
              </a:rPr>
              <a:t> (занимает </a:t>
            </a:r>
            <a:r>
              <a:rPr lang="en-US" smtClean="0">
                <a:latin typeface="Times New Roman" pitchFamily="18" charset="0"/>
                <a:cs typeface="Times New Roman" pitchFamily="18" charset="0"/>
              </a:rPr>
              <a:t>107</a:t>
            </a:r>
            <a:r>
              <a:rPr lang="ru-RU" smtClean="0">
                <a:latin typeface="Times New Roman" pitchFamily="18" charset="0"/>
                <a:cs typeface="Times New Roman" pitchFamily="18" charset="0"/>
              </a:rPr>
              <a:t> </a:t>
            </a:r>
            <a:r>
              <a:rPr lang="ru-RU" dirty="0" smtClean="0">
                <a:latin typeface="Times New Roman" pitchFamily="18" charset="0"/>
                <a:cs typeface="Times New Roman" pitchFamily="18" charset="0"/>
              </a:rPr>
              <a:t>место в мировом списке GREEN500).</a:t>
            </a:r>
          </a:p>
        </p:txBody>
      </p:sp>
      <p:sp>
        <p:nvSpPr>
          <p:cNvPr id="4" name="Номер слайда 3"/>
          <p:cNvSpPr>
            <a:spLocks noGrp="1"/>
          </p:cNvSpPr>
          <p:nvPr>
            <p:ph type="sldNum" sz="quarter" idx="10"/>
          </p:nvPr>
        </p:nvSpPr>
        <p:spPr/>
        <p:txBody>
          <a:bodyPr/>
          <a:lstStyle/>
          <a:p>
            <a:fld id="{23C78380-9D4C-4D1C-8CAF-9A698FED9D0C}" type="slidenum">
              <a:rPr lang="ru-RU" smtClean="0"/>
              <a:pPr/>
              <a:t>2</a:t>
            </a:fld>
            <a:endParaRPr lang="ru-RU"/>
          </a:p>
        </p:txBody>
      </p:sp>
    </p:spTree>
    <p:extLst>
      <p:ext uri="{BB962C8B-B14F-4D97-AF65-F5344CB8AC3E}">
        <p14:creationId xmlns:p14="http://schemas.microsoft.com/office/powerpoint/2010/main" val="232582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3</a:t>
            </a:fld>
            <a:endParaRPr lang="ru-RU"/>
          </a:p>
        </p:txBody>
      </p:sp>
    </p:spTree>
    <p:extLst>
      <p:ext uri="{BB962C8B-B14F-4D97-AF65-F5344CB8AC3E}">
        <p14:creationId xmlns:p14="http://schemas.microsoft.com/office/powerpoint/2010/main" val="314508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4</a:t>
            </a:fld>
            <a:endParaRPr lang="ru-RU"/>
          </a:p>
        </p:txBody>
      </p:sp>
    </p:spTree>
    <p:extLst>
      <p:ext uri="{BB962C8B-B14F-4D97-AF65-F5344CB8AC3E}">
        <p14:creationId xmlns:p14="http://schemas.microsoft.com/office/powerpoint/2010/main" val="58072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5</a:t>
            </a:fld>
            <a:endParaRPr lang="ru-RU"/>
          </a:p>
        </p:txBody>
      </p:sp>
    </p:spTree>
    <p:extLst>
      <p:ext uri="{BB962C8B-B14F-4D97-AF65-F5344CB8AC3E}">
        <p14:creationId xmlns:p14="http://schemas.microsoft.com/office/powerpoint/2010/main" val="63663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6</a:t>
            </a:fld>
            <a:endParaRPr lang="ru-RU"/>
          </a:p>
        </p:txBody>
      </p:sp>
    </p:spTree>
    <p:extLst>
      <p:ext uri="{BB962C8B-B14F-4D97-AF65-F5344CB8AC3E}">
        <p14:creationId xmlns:p14="http://schemas.microsoft.com/office/powerpoint/2010/main" val="169080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7</a:t>
            </a:fld>
            <a:endParaRPr lang="ru-RU"/>
          </a:p>
        </p:txBody>
      </p:sp>
    </p:spTree>
    <p:extLst>
      <p:ext uri="{BB962C8B-B14F-4D97-AF65-F5344CB8AC3E}">
        <p14:creationId xmlns:p14="http://schemas.microsoft.com/office/powerpoint/2010/main" val="1481430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latin typeface="Arial" charset="0"/>
              </a:rPr>
              <a:t>Пакет: </a:t>
            </a:r>
            <a:r>
              <a:rPr lang="en-US" dirty="0" smtClean="0">
                <a:latin typeface="Arial" charset="0"/>
              </a:rPr>
              <a:t>SFTC Deform</a:t>
            </a:r>
          </a:p>
          <a:p>
            <a:r>
              <a:rPr lang="ru-RU" dirty="0" smtClean="0">
                <a:latin typeface="Arial" charset="0"/>
              </a:rPr>
              <a:t>Количество элементов расчетной сетки: 12</a:t>
            </a:r>
            <a:r>
              <a:rPr lang="ru-RU" baseline="0" dirty="0" smtClean="0">
                <a:latin typeface="Arial" charset="0"/>
              </a:rPr>
              <a:t> 000</a:t>
            </a:r>
            <a:endParaRPr lang="ru-RU" dirty="0" smtClean="0">
              <a:latin typeface="Arial" charset="0"/>
            </a:endParaRPr>
          </a:p>
          <a:p>
            <a:r>
              <a:rPr lang="ru-RU" dirty="0" smtClean="0">
                <a:latin typeface="Arial" charset="0"/>
              </a:rPr>
              <a:t>Заказчик: Арматурный завод</a:t>
            </a:r>
          </a:p>
          <a:p>
            <a:r>
              <a:rPr lang="ru-RU" dirty="0" smtClean="0">
                <a:latin typeface="Arial" charset="0"/>
              </a:rPr>
              <a:t>Исполнитель: ООО «</a:t>
            </a:r>
            <a:r>
              <a:rPr lang="ru-RU" dirty="0" err="1" smtClean="0">
                <a:latin typeface="Arial" charset="0"/>
              </a:rPr>
              <a:t>Грид</a:t>
            </a:r>
            <a:r>
              <a:rPr lang="ru-RU" dirty="0" smtClean="0">
                <a:latin typeface="Arial" charset="0"/>
              </a:rPr>
              <a:t>-Инжиниринг»</a:t>
            </a:r>
          </a:p>
          <a:p>
            <a:r>
              <a:rPr lang="ru-RU" dirty="0" smtClean="0">
                <a:latin typeface="Arial" charset="0"/>
              </a:rPr>
              <a:t>В ходе работ была разработана</a:t>
            </a:r>
            <a:r>
              <a:rPr lang="ru-RU" baseline="0" dirty="0" smtClean="0">
                <a:latin typeface="Arial" charset="0"/>
              </a:rPr>
              <a:t> технология штамповки патрубков шарового крана для нефтепроводов на имеющемся оборудовании, т.е. технология была разработана под минимально обеспечиваемое усилие прессования заготовок. </a:t>
            </a:r>
          </a:p>
          <a:p>
            <a:r>
              <a:rPr lang="ru-RU" dirty="0" smtClean="0">
                <a:solidFill>
                  <a:srgbClr val="000099"/>
                </a:solidFill>
                <a:latin typeface="Arial" charset="0"/>
              </a:rPr>
              <a:t>Был применен метод поэлементной штамповки: финальная операция объемной формовки разбивается на несколько операций объемной формовки, где окончательно форма и размер  соответствует отдельному элементу поковки. При моделировании исследовалось влияние качества смазки и влияние окалины в качестве теплоизолятора. Всего при моделировании рассмотрено 89 вариантов геометрии. </a:t>
            </a:r>
            <a:endParaRPr lang="ru-RU" b="1" dirty="0" smtClean="0">
              <a:solidFill>
                <a:srgbClr val="000099"/>
              </a:solidFill>
              <a:latin typeface="Arial" charset="0"/>
            </a:endParaRPr>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8</a:t>
            </a:fld>
            <a:endParaRPr lang="ru-RU"/>
          </a:p>
        </p:txBody>
      </p:sp>
    </p:spTree>
    <p:extLst>
      <p:ext uri="{BB962C8B-B14F-4D97-AF65-F5344CB8AC3E}">
        <p14:creationId xmlns:p14="http://schemas.microsoft.com/office/powerpoint/2010/main" val="2275799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8195233A-8741-4629-934F-920BAEDB19E9}" type="slidenum">
              <a:rPr lang="ru-RU" smtClean="0"/>
              <a:pPr>
                <a:defRPr/>
              </a:pPr>
              <a:t>9</a:t>
            </a:fld>
            <a:endParaRPr lang="ru-RU"/>
          </a:p>
        </p:txBody>
      </p:sp>
    </p:spTree>
    <p:extLst>
      <p:ext uri="{BB962C8B-B14F-4D97-AF65-F5344CB8AC3E}">
        <p14:creationId xmlns:p14="http://schemas.microsoft.com/office/powerpoint/2010/main" val="361722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Описание задачи 1">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normAutofit/>
          </a:bodyPr>
          <a:lstStyle>
            <a:lvl1pPr>
              <a:defRPr sz="2000" b="1" baseline="0">
                <a:solidFill>
                  <a:schemeClr val="tx1">
                    <a:lumMod val="75000"/>
                    <a:lumOff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ru-RU" dirty="0" smtClean="0"/>
              <a:t>Название задачи</a:t>
            </a:r>
            <a:endParaRPr lang="ru-RU" dirty="0"/>
          </a:p>
        </p:txBody>
      </p:sp>
      <p:sp>
        <p:nvSpPr>
          <p:cNvPr id="3" name="Содержимое 2"/>
          <p:cNvSpPr>
            <a:spLocks noGrp="1"/>
          </p:cNvSpPr>
          <p:nvPr>
            <p:ph idx="1" hasCustomPrompt="1"/>
          </p:nvPr>
        </p:nvSpPr>
        <p:spPr>
          <a:xfrm>
            <a:off x="611560" y="1772816"/>
            <a:ext cx="3888432" cy="1368152"/>
          </a:xfrm>
        </p:spPr>
        <p:txBody>
          <a:bodyPr>
            <a:normAutofit/>
          </a:bodyPr>
          <a:lstStyle>
            <a:lvl1pPr marL="0" indent="0">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Общее описание задачи </a:t>
            </a:r>
          </a:p>
          <a:p>
            <a:pPr lvl="0"/>
            <a:r>
              <a:rPr lang="ru-RU" dirty="0" smtClean="0"/>
              <a:t>(1 предложение)</a:t>
            </a:r>
          </a:p>
        </p:txBody>
      </p:sp>
      <p:sp>
        <p:nvSpPr>
          <p:cNvPr id="4" name="Дата 3"/>
          <p:cNvSpPr>
            <a:spLocks noGrp="1"/>
          </p:cNvSpPr>
          <p:nvPr>
            <p:ph type="dt" sz="half" idx="10"/>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D0C4B47D-D306-429E-994F-B71B2CC1D105}" type="datetime1">
              <a:rPr lang="ru-RU" smtClean="0"/>
              <a:pPr/>
              <a:t>20.05.2015</a:t>
            </a:fld>
            <a:endParaRPr lang="ru-RU" dirty="0"/>
          </a:p>
        </p:txBody>
      </p:sp>
      <p:sp>
        <p:nvSpPr>
          <p:cNvPr id="6" name="Номер слайда 5"/>
          <p:cNvSpPr>
            <a:spLocks noGrp="1"/>
          </p:cNvSpPr>
          <p:nvPr>
            <p:ph type="sldNum" sz="quarter" idx="12"/>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704AAF21-BB22-4188-971B-793AD2F6D03F}" type="slidenum">
              <a:rPr lang="ru-RU" smtClean="0"/>
              <a:pPr/>
              <a:t>‹#›</a:t>
            </a:fld>
            <a:endParaRPr lang="ru-RU" dirty="0"/>
          </a:p>
        </p:txBody>
      </p:sp>
      <p:sp>
        <p:nvSpPr>
          <p:cNvPr id="9" name="Содержимое 2"/>
          <p:cNvSpPr>
            <a:spLocks noGrp="1"/>
          </p:cNvSpPr>
          <p:nvPr>
            <p:ph idx="13" hasCustomPrompt="1"/>
          </p:nvPr>
        </p:nvSpPr>
        <p:spPr>
          <a:xfrm>
            <a:off x="611560" y="3356992"/>
            <a:ext cx="3888432" cy="1512168"/>
          </a:xfrm>
        </p:spPr>
        <p:txBody>
          <a:bodyPr>
            <a:normAutofit/>
          </a:bodyPr>
          <a:lstStyle>
            <a:lvl1pPr marL="0" indent="0">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Технологические особенности решения</a:t>
            </a:r>
          </a:p>
          <a:p>
            <a:pPr lvl="0"/>
            <a:r>
              <a:rPr lang="ru-RU" dirty="0" smtClean="0"/>
              <a:t>(1 предложение)</a:t>
            </a:r>
          </a:p>
        </p:txBody>
      </p:sp>
      <p:sp>
        <p:nvSpPr>
          <p:cNvPr id="10" name="Содержимое 2"/>
          <p:cNvSpPr>
            <a:spLocks noGrp="1"/>
          </p:cNvSpPr>
          <p:nvPr>
            <p:ph idx="14" hasCustomPrompt="1"/>
          </p:nvPr>
        </p:nvSpPr>
        <p:spPr>
          <a:xfrm>
            <a:off x="611560" y="5157192"/>
            <a:ext cx="8064896" cy="1080120"/>
          </a:xfrm>
        </p:spPr>
        <p:txBody>
          <a:bodyPr>
            <a:normAutofit/>
          </a:bodyPr>
          <a:lstStyle>
            <a:lvl1pPr marL="0" marR="0" indent="0" algn="just" defTabSz="914400" rtl="0" eaLnBrk="1" fontAlgn="auto" latinLnBrk="0" hangingPunct="1">
              <a:lnSpc>
                <a:spcPct val="100000"/>
              </a:lnSpc>
              <a:spcBef>
                <a:spcPts val="0"/>
              </a:spcBef>
              <a:spcAft>
                <a:spcPts val="0"/>
              </a:spcAft>
              <a:buClrTx/>
              <a:buSzTx/>
              <a:buFont typeface="Arial" pitchFamily="34" charset="0"/>
              <a:buNone/>
              <a:tabLst/>
              <a:defRPr lang="ru-RU" sz="1600" b="0" i="0" smtClean="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dirty="0" smtClean="0"/>
              <a:t>Результат работы, экономическая выгода от внедрения результата</a:t>
            </a:r>
          </a:p>
        </p:txBody>
      </p:sp>
      <p:sp>
        <p:nvSpPr>
          <p:cNvPr id="11" name="Содержимое 2"/>
          <p:cNvSpPr>
            <a:spLocks noGrp="1"/>
          </p:cNvSpPr>
          <p:nvPr>
            <p:ph idx="15" hasCustomPrompt="1"/>
          </p:nvPr>
        </p:nvSpPr>
        <p:spPr>
          <a:xfrm>
            <a:off x="4788024" y="1772816"/>
            <a:ext cx="3888432" cy="2880320"/>
          </a:xfrm>
        </p:spPr>
        <p:txBody>
          <a:bodyPr anchor="ctr">
            <a:normAutofit/>
          </a:bodyPr>
          <a:lstStyle>
            <a:lvl1pPr marL="0" indent="0" algn="ctr">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Изображение </a:t>
            </a:r>
          </a:p>
          <a:p>
            <a:pPr lvl="0"/>
            <a:r>
              <a:rPr lang="ru-RU" dirty="0" smtClean="0"/>
              <a:t>или анимация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Описание задачи 2">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normAutofit/>
          </a:bodyPr>
          <a:lstStyle>
            <a:lvl1pPr>
              <a:defRPr sz="2000" baseline="0">
                <a:solidFill>
                  <a:schemeClr val="tx1">
                    <a:lumMod val="75000"/>
                    <a:lumOff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ru-RU" dirty="0" smtClean="0"/>
              <a:t>Название задачи</a:t>
            </a:r>
            <a:endParaRPr lang="ru-RU" dirty="0"/>
          </a:p>
        </p:txBody>
      </p:sp>
      <p:sp>
        <p:nvSpPr>
          <p:cNvPr id="3" name="Содержимое 2"/>
          <p:cNvSpPr>
            <a:spLocks noGrp="1"/>
          </p:cNvSpPr>
          <p:nvPr>
            <p:ph idx="1" hasCustomPrompt="1"/>
          </p:nvPr>
        </p:nvSpPr>
        <p:spPr>
          <a:xfrm>
            <a:off x="611560" y="1772816"/>
            <a:ext cx="4248472" cy="1080120"/>
          </a:xfrm>
        </p:spPr>
        <p:txBody>
          <a:bodyPr>
            <a:normAutofit/>
          </a:bodyPr>
          <a:lstStyle>
            <a:lvl1pPr marL="0" indent="0">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Общее описание задачи </a:t>
            </a:r>
          </a:p>
          <a:p>
            <a:pPr lvl="0"/>
            <a:r>
              <a:rPr lang="ru-RU" dirty="0" smtClean="0"/>
              <a:t>(1 предложение)</a:t>
            </a:r>
          </a:p>
        </p:txBody>
      </p:sp>
      <p:sp>
        <p:nvSpPr>
          <p:cNvPr id="4" name="Дата 3"/>
          <p:cNvSpPr>
            <a:spLocks noGrp="1"/>
          </p:cNvSpPr>
          <p:nvPr>
            <p:ph type="dt" sz="half" idx="10"/>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33E6CEB4-6702-44BC-97D5-C1B3F328A3D8}" type="datetime1">
              <a:rPr lang="ru-RU" smtClean="0"/>
              <a:pPr/>
              <a:t>20.05.2015</a:t>
            </a:fld>
            <a:endParaRPr lang="ru-RU" dirty="0"/>
          </a:p>
        </p:txBody>
      </p:sp>
      <p:sp>
        <p:nvSpPr>
          <p:cNvPr id="6" name="Номер слайда 5"/>
          <p:cNvSpPr>
            <a:spLocks noGrp="1"/>
          </p:cNvSpPr>
          <p:nvPr>
            <p:ph type="sldNum" sz="quarter" idx="12"/>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704AAF21-BB22-4188-971B-793AD2F6D03F}" type="slidenum">
              <a:rPr lang="ru-RU" smtClean="0"/>
              <a:pPr/>
              <a:t>‹#›</a:t>
            </a:fld>
            <a:endParaRPr lang="ru-RU"/>
          </a:p>
        </p:txBody>
      </p:sp>
      <p:sp>
        <p:nvSpPr>
          <p:cNvPr id="9" name="Содержимое 2"/>
          <p:cNvSpPr>
            <a:spLocks noGrp="1"/>
          </p:cNvSpPr>
          <p:nvPr>
            <p:ph idx="13" hasCustomPrompt="1"/>
          </p:nvPr>
        </p:nvSpPr>
        <p:spPr>
          <a:xfrm>
            <a:off x="611560" y="3068960"/>
            <a:ext cx="4248472" cy="1080120"/>
          </a:xfrm>
        </p:spPr>
        <p:txBody>
          <a:bodyPr>
            <a:normAutofit/>
          </a:bodyPr>
          <a:lstStyle>
            <a:lvl1pPr marL="0" indent="0">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Технологические особенности решения</a:t>
            </a:r>
          </a:p>
          <a:p>
            <a:pPr lvl="0"/>
            <a:r>
              <a:rPr lang="ru-RU" dirty="0" smtClean="0"/>
              <a:t>(1 предложение)</a:t>
            </a:r>
          </a:p>
        </p:txBody>
      </p:sp>
      <p:sp>
        <p:nvSpPr>
          <p:cNvPr id="10" name="Содержимое 2"/>
          <p:cNvSpPr>
            <a:spLocks noGrp="1"/>
          </p:cNvSpPr>
          <p:nvPr>
            <p:ph idx="14" hasCustomPrompt="1"/>
          </p:nvPr>
        </p:nvSpPr>
        <p:spPr>
          <a:xfrm>
            <a:off x="3563888" y="4653136"/>
            <a:ext cx="5112568" cy="1584176"/>
          </a:xfrm>
        </p:spPr>
        <p:txBody>
          <a:bodyPr>
            <a:normAutofit/>
          </a:bodyPr>
          <a:lstStyle>
            <a:lvl1pPr marL="0" marR="0" indent="0" algn="just" defTabSz="914400" rtl="0" eaLnBrk="1" fontAlgn="auto" latinLnBrk="0" hangingPunct="1">
              <a:lnSpc>
                <a:spcPct val="100000"/>
              </a:lnSpc>
              <a:spcBef>
                <a:spcPts val="0"/>
              </a:spcBef>
              <a:spcAft>
                <a:spcPts val="0"/>
              </a:spcAft>
              <a:buClrTx/>
              <a:buSzTx/>
              <a:buFont typeface="Arial" pitchFamily="34" charset="0"/>
              <a:buNone/>
              <a:tabLst/>
              <a:defRPr lang="ru-RU" sz="1600" b="0" i="0" smtClean="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dirty="0" smtClean="0"/>
              <a:t>Результат работы, экономическая выгода от внедрения результата</a:t>
            </a:r>
          </a:p>
        </p:txBody>
      </p:sp>
      <p:sp>
        <p:nvSpPr>
          <p:cNvPr id="12" name="Содержимое 2"/>
          <p:cNvSpPr>
            <a:spLocks noGrp="1"/>
          </p:cNvSpPr>
          <p:nvPr>
            <p:ph idx="15" hasCustomPrompt="1"/>
          </p:nvPr>
        </p:nvSpPr>
        <p:spPr>
          <a:xfrm>
            <a:off x="5076056" y="1772816"/>
            <a:ext cx="3600400" cy="2592288"/>
          </a:xfrm>
        </p:spPr>
        <p:txBody>
          <a:bodyPr anchor="ctr">
            <a:normAutofit/>
          </a:bodyPr>
          <a:lstStyle>
            <a:lvl1pPr marL="0" indent="0" algn="ctr">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Изображение </a:t>
            </a:r>
          </a:p>
          <a:p>
            <a:pPr lvl="0"/>
            <a:r>
              <a:rPr lang="ru-RU" dirty="0" smtClean="0"/>
              <a:t>или анимация</a:t>
            </a:r>
          </a:p>
        </p:txBody>
      </p:sp>
      <p:sp>
        <p:nvSpPr>
          <p:cNvPr id="13" name="Содержимое 2"/>
          <p:cNvSpPr>
            <a:spLocks noGrp="1"/>
          </p:cNvSpPr>
          <p:nvPr>
            <p:ph idx="16" hasCustomPrompt="1"/>
          </p:nvPr>
        </p:nvSpPr>
        <p:spPr>
          <a:xfrm>
            <a:off x="611560" y="4365104"/>
            <a:ext cx="2664296" cy="1944216"/>
          </a:xfrm>
        </p:spPr>
        <p:txBody>
          <a:bodyPr anchor="ctr">
            <a:normAutofit/>
          </a:bodyPr>
          <a:lstStyle>
            <a:lvl1pPr marL="0" indent="0" algn="ctr">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Изображение </a:t>
            </a:r>
          </a:p>
          <a:p>
            <a:pPr lvl="0"/>
            <a:r>
              <a:rPr lang="ru-RU" dirty="0" smtClean="0"/>
              <a:t>или анимация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Описание задачи 3">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normAutofit/>
          </a:bodyPr>
          <a:lstStyle>
            <a:lvl1pPr>
              <a:defRPr sz="2000" baseline="0">
                <a:solidFill>
                  <a:schemeClr val="tx1">
                    <a:lumMod val="75000"/>
                    <a:lumOff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ru-RU" dirty="0" smtClean="0"/>
              <a:t>Название задачи</a:t>
            </a:r>
            <a:endParaRPr lang="ru-RU" dirty="0"/>
          </a:p>
        </p:txBody>
      </p:sp>
      <p:sp>
        <p:nvSpPr>
          <p:cNvPr id="3" name="Содержимое 2"/>
          <p:cNvSpPr>
            <a:spLocks noGrp="1"/>
          </p:cNvSpPr>
          <p:nvPr>
            <p:ph idx="1" hasCustomPrompt="1"/>
          </p:nvPr>
        </p:nvSpPr>
        <p:spPr>
          <a:xfrm>
            <a:off x="3635896" y="1700808"/>
            <a:ext cx="5040560" cy="1296144"/>
          </a:xfrm>
        </p:spPr>
        <p:txBody>
          <a:bodyPr>
            <a:normAutofit/>
          </a:bodyPr>
          <a:lstStyle>
            <a:lvl1pPr marL="0" indent="0">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Общее описание задачи </a:t>
            </a:r>
          </a:p>
          <a:p>
            <a:pPr lvl="0"/>
            <a:r>
              <a:rPr lang="ru-RU" dirty="0" smtClean="0"/>
              <a:t>(1 предложение)</a:t>
            </a:r>
          </a:p>
        </p:txBody>
      </p:sp>
      <p:sp>
        <p:nvSpPr>
          <p:cNvPr id="4" name="Дата 3"/>
          <p:cNvSpPr>
            <a:spLocks noGrp="1"/>
          </p:cNvSpPr>
          <p:nvPr>
            <p:ph type="dt" sz="half" idx="10"/>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AE2521B3-4DF1-41A4-966D-EBA63B94630A}" type="datetime1">
              <a:rPr lang="ru-RU" smtClean="0"/>
              <a:pPr/>
              <a:t>20.05.2015</a:t>
            </a:fld>
            <a:endParaRPr lang="ru-RU" dirty="0"/>
          </a:p>
        </p:txBody>
      </p:sp>
      <p:sp>
        <p:nvSpPr>
          <p:cNvPr id="9" name="Содержимое 2"/>
          <p:cNvSpPr>
            <a:spLocks noGrp="1"/>
          </p:cNvSpPr>
          <p:nvPr>
            <p:ph idx="13" hasCustomPrompt="1"/>
          </p:nvPr>
        </p:nvSpPr>
        <p:spPr>
          <a:xfrm>
            <a:off x="3635896" y="3356992"/>
            <a:ext cx="5040560" cy="1296144"/>
          </a:xfrm>
        </p:spPr>
        <p:txBody>
          <a:bodyPr>
            <a:normAutofit/>
          </a:bodyPr>
          <a:lstStyle>
            <a:lvl1pPr marL="0" indent="0">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Технологические особенности решения</a:t>
            </a:r>
          </a:p>
          <a:p>
            <a:pPr lvl="0"/>
            <a:r>
              <a:rPr lang="ru-RU" dirty="0" smtClean="0"/>
              <a:t>(1 предложение)</a:t>
            </a:r>
          </a:p>
        </p:txBody>
      </p:sp>
      <p:sp>
        <p:nvSpPr>
          <p:cNvPr id="10" name="Содержимое 2"/>
          <p:cNvSpPr>
            <a:spLocks noGrp="1"/>
          </p:cNvSpPr>
          <p:nvPr>
            <p:ph idx="14" hasCustomPrompt="1"/>
          </p:nvPr>
        </p:nvSpPr>
        <p:spPr>
          <a:xfrm>
            <a:off x="3635896" y="4941168"/>
            <a:ext cx="5040560" cy="1296144"/>
          </a:xfrm>
        </p:spPr>
        <p:txBody>
          <a:bodyPr>
            <a:normAutofit/>
          </a:bodyPr>
          <a:lstStyle>
            <a:lvl1pPr marL="0" marR="0" indent="0" algn="just" defTabSz="914400" rtl="0" eaLnBrk="1" fontAlgn="auto" latinLnBrk="0" hangingPunct="1">
              <a:lnSpc>
                <a:spcPct val="100000"/>
              </a:lnSpc>
              <a:spcBef>
                <a:spcPts val="0"/>
              </a:spcBef>
              <a:spcAft>
                <a:spcPts val="0"/>
              </a:spcAft>
              <a:buClrTx/>
              <a:buSzTx/>
              <a:buFont typeface="Arial" pitchFamily="34" charset="0"/>
              <a:buNone/>
              <a:tabLst/>
              <a:defRPr lang="ru-RU" sz="1600" b="0" i="0" smtClean="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dirty="0" smtClean="0"/>
              <a:t>Результат работы, экономическая выгода от внедрения результата</a:t>
            </a:r>
          </a:p>
        </p:txBody>
      </p:sp>
      <p:sp>
        <p:nvSpPr>
          <p:cNvPr id="13" name="Содержимое 2"/>
          <p:cNvSpPr>
            <a:spLocks noGrp="1"/>
          </p:cNvSpPr>
          <p:nvPr>
            <p:ph idx="15" hasCustomPrompt="1"/>
          </p:nvPr>
        </p:nvSpPr>
        <p:spPr>
          <a:xfrm>
            <a:off x="395536" y="1700808"/>
            <a:ext cx="3024336" cy="2232248"/>
          </a:xfrm>
        </p:spPr>
        <p:txBody>
          <a:bodyPr anchor="ctr">
            <a:normAutofit/>
          </a:bodyPr>
          <a:lstStyle>
            <a:lvl1pPr marL="0" indent="0" algn="ctr">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Изображение </a:t>
            </a:r>
          </a:p>
          <a:p>
            <a:pPr lvl="0"/>
            <a:r>
              <a:rPr lang="ru-RU" dirty="0" smtClean="0"/>
              <a:t>или анимация</a:t>
            </a:r>
          </a:p>
        </p:txBody>
      </p:sp>
      <p:sp>
        <p:nvSpPr>
          <p:cNvPr id="14" name="Содержимое 2"/>
          <p:cNvSpPr>
            <a:spLocks noGrp="1"/>
          </p:cNvSpPr>
          <p:nvPr>
            <p:ph idx="16" hasCustomPrompt="1"/>
          </p:nvPr>
        </p:nvSpPr>
        <p:spPr>
          <a:xfrm>
            <a:off x="395536" y="4149080"/>
            <a:ext cx="3024336" cy="2160240"/>
          </a:xfrm>
        </p:spPr>
        <p:txBody>
          <a:bodyPr anchor="ctr">
            <a:normAutofit/>
          </a:bodyPr>
          <a:lstStyle>
            <a:lvl1pPr marL="0" indent="0" algn="ctr">
              <a:spcBef>
                <a:spcPts val="0"/>
              </a:spcBef>
              <a:buNone/>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ru-RU" dirty="0" smtClean="0"/>
              <a:t>Изображение </a:t>
            </a:r>
          </a:p>
          <a:p>
            <a:pPr lvl="0"/>
            <a:r>
              <a:rPr lang="ru-RU" dirty="0" smtClean="0"/>
              <a:t>или анимация</a:t>
            </a:r>
          </a:p>
        </p:txBody>
      </p:sp>
      <p:sp>
        <p:nvSpPr>
          <p:cNvPr id="12" name="Номер слайда 5"/>
          <p:cNvSpPr>
            <a:spLocks noGrp="1"/>
          </p:cNvSpPr>
          <p:nvPr>
            <p:ph type="sldNum" sz="quarter" idx="12"/>
          </p:nvPr>
        </p:nvSpPr>
        <p:spPr>
          <a:xfrm>
            <a:off x="8100392" y="6453336"/>
            <a:ext cx="586408" cy="268139"/>
          </a:xfrm>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704AAF21-BB22-4188-971B-793AD2F6D03F}"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ru-RU" dirty="0" smtClean="0"/>
              <a:t>Образец заголовка</a:t>
            </a:r>
            <a:endParaRPr lang="ru-RU" dirty="0"/>
          </a:p>
        </p:txBody>
      </p:sp>
      <p:sp>
        <p:nvSpPr>
          <p:cNvPr id="3" name="Содержимое 2"/>
          <p:cNvSpPr>
            <a:spLocks noGrp="1"/>
          </p:cNvSpPr>
          <p:nvPr>
            <p:ph idx="1"/>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vl2pPr>
              <a:defRPr>
                <a:latin typeface="Arial Unicode MS" panose="020B0604020202020204" pitchFamily="34" charset="-128"/>
                <a:ea typeface="Arial Unicode MS" panose="020B0604020202020204" pitchFamily="34" charset="-128"/>
                <a:cs typeface="Arial Unicode MS" panose="020B0604020202020204" pitchFamily="34" charset="-128"/>
              </a:defRPr>
            </a:lvl2pPr>
            <a:lvl3pPr>
              <a:defRPr>
                <a:latin typeface="Arial Unicode MS" panose="020B0604020202020204" pitchFamily="34" charset="-128"/>
                <a:ea typeface="Arial Unicode MS" panose="020B0604020202020204" pitchFamily="34" charset="-128"/>
                <a:cs typeface="Arial Unicode MS" panose="020B0604020202020204" pitchFamily="34" charset="-128"/>
              </a:defRPr>
            </a:lvl3pPr>
            <a:lvl4pPr>
              <a:defRPr>
                <a:latin typeface="Arial Unicode MS" panose="020B0604020202020204" pitchFamily="34" charset="-128"/>
                <a:ea typeface="Arial Unicode MS" panose="020B0604020202020204" pitchFamily="34" charset="-128"/>
                <a:cs typeface="Arial Unicode MS" panose="020B0604020202020204" pitchFamily="34" charset="-128"/>
              </a:defRPr>
            </a:lvl4pPr>
            <a:lvl5pPr>
              <a:defRPr>
                <a:latin typeface="Arial Unicode MS" panose="020B0604020202020204" pitchFamily="34" charset="-128"/>
                <a:ea typeface="Arial Unicode MS" panose="020B0604020202020204" pitchFamily="34" charset="-128"/>
                <a:cs typeface="Arial Unicode MS" panose="020B0604020202020204" pitchFamily="34" charset="-128"/>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D026707B-A790-46E3-9D46-199342418813}" type="datetime1">
              <a:rPr lang="ru-RU" smtClean="0"/>
              <a:pPr/>
              <a:t>20.05.2015</a:t>
            </a:fld>
            <a:endParaRPr lang="ru-RU" dirty="0"/>
          </a:p>
        </p:txBody>
      </p:sp>
      <p:sp>
        <p:nvSpPr>
          <p:cNvPr id="6" name="Номер слайда 5"/>
          <p:cNvSpPr>
            <a:spLocks noGrp="1"/>
          </p:cNvSpPr>
          <p:nvPr>
            <p:ph type="sldNum" sz="quarter" idx="12"/>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704AAF21-BB22-4188-971B-793AD2F6D03F}"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12" name="Прямоугольник 11"/>
          <p:cNvSpPr/>
          <p:nvPr userDrawn="1"/>
        </p:nvSpPr>
        <p:spPr>
          <a:xfrm>
            <a:off x="0" y="5445224"/>
            <a:ext cx="9144000" cy="1296144"/>
          </a:xfrm>
          <a:prstGeom prst="rect">
            <a:avLst/>
          </a:prstGeom>
          <a:solidFill>
            <a:srgbClr val="A9D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Прямоугольник 12"/>
          <p:cNvSpPr/>
          <p:nvPr userDrawn="1"/>
        </p:nvSpPr>
        <p:spPr>
          <a:xfrm>
            <a:off x="7452320" y="5445224"/>
            <a:ext cx="1691680" cy="129614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Прямоугольник 13"/>
          <p:cNvSpPr/>
          <p:nvPr userDrawn="1"/>
        </p:nvSpPr>
        <p:spPr>
          <a:xfrm>
            <a:off x="0" y="0"/>
            <a:ext cx="9144000" cy="7647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Прямоугольник 14"/>
          <p:cNvSpPr/>
          <p:nvPr userDrawn="1"/>
        </p:nvSpPr>
        <p:spPr>
          <a:xfrm>
            <a:off x="0" y="0"/>
            <a:ext cx="1187624" cy="76470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Заголовок 1"/>
          <p:cNvSpPr>
            <a:spLocks noGrp="1"/>
          </p:cNvSpPr>
          <p:nvPr>
            <p:ph type="ctrTitle"/>
          </p:nvPr>
        </p:nvSpPr>
        <p:spPr>
          <a:xfrm>
            <a:off x="685800" y="2130425"/>
            <a:ext cx="7772400" cy="1470025"/>
          </a:xfrm>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371600" y="3886200"/>
            <a:ext cx="6400800" cy="1487016"/>
          </a:xfrm>
        </p:spPr>
        <p:txBody>
          <a:bodyPr/>
          <a:lstStyle>
            <a:lvl1pPr marL="0" indent="0" algn="ctr">
              <a:buNone/>
              <a:defRPr>
                <a:solidFill>
                  <a:schemeClr val="tx1">
                    <a:tint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06162505-CAA7-4017-9BEC-347447C2536A}" type="datetime1">
              <a:rPr lang="ru-RU" smtClean="0"/>
              <a:pPr/>
              <a:t>20.05.2015</a:t>
            </a:fld>
            <a:endParaRPr lang="ru-RU" dirty="0"/>
          </a:p>
        </p:txBody>
      </p:sp>
      <p:sp>
        <p:nvSpPr>
          <p:cNvPr id="5" name="Нижний колонтитул 4"/>
          <p:cNvSpPr>
            <a:spLocks noGrp="1"/>
          </p:cNvSpPr>
          <p:nvPr>
            <p:ph type="ftr" sz="quarter" idx="11"/>
          </p:nvPr>
        </p:nvSpPr>
        <p:spPr>
          <a:xfrm>
            <a:off x="3124200" y="6414999"/>
            <a:ext cx="2895600" cy="365125"/>
          </a:xfrm>
          <a:prstGeom prst="rect">
            <a:avLst/>
          </a:prstGeom>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endParaRPr lang="ru-RU" dirty="0"/>
          </a:p>
        </p:txBody>
      </p:sp>
      <p:sp>
        <p:nvSpPr>
          <p:cNvPr id="6" name="Номер слайда 5"/>
          <p:cNvSpPr>
            <a:spLocks noGrp="1"/>
          </p:cNvSpPr>
          <p:nvPr>
            <p:ph type="sldNum" sz="quarter" idx="12"/>
          </p:nvPr>
        </p:nvSpPr>
        <p:spPr/>
        <p:txBody>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725C68B6-61C2-468F-89AB-4B9F7531AA68}" type="slidenum">
              <a:rPr lang="ru-RU" smtClean="0"/>
              <a:pPr/>
              <a:t>‹#›</a:t>
            </a:fld>
            <a:endParaRPr lang="ru-RU"/>
          </a:p>
        </p:txBody>
      </p:sp>
      <p:sp>
        <p:nvSpPr>
          <p:cNvPr id="17" name="Прямоугольник 16"/>
          <p:cNvSpPr/>
          <p:nvPr userDrawn="1"/>
        </p:nvSpPr>
        <p:spPr>
          <a:xfrm>
            <a:off x="971600" y="1340768"/>
            <a:ext cx="777686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Нижний колонтитул 3"/>
          <p:cNvSpPr txBox="1">
            <a:spLocks/>
          </p:cNvSpPr>
          <p:nvPr userDrawn="1"/>
        </p:nvSpPr>
        <p:spPr>
          <a:xfrm>
            <a:off x="1187624" y="116632"/>
            <a:ext cx="6295227" cy="504056"/>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schemeClr val="tx1"/>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НАЦИОНАЛЬНЫЙ ИССЛЕДОВАТЕЛЬСКИЙ</a:t>
            </a:r>
            <a:r>
              <a:rPr kumimoji="0" lang="en-US" sz="1100" b="0" i="0" u="none" strike="noStrike" kern="1200" cap="none" spc="0" normalizeH="0" baseline="0" noProof="0" dirty="0" smtClean="0">
                <a:ln>
                  <a:noFill/>
                </a:ln>
                <a:solidFill>
                  <a:schemeClr val="tx1"/>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chemeClr val="tx1"/>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ЮЖНО-УРАЛЬСКИЙ ГОСУДАРСТВЕННЫЙ УНИВЕРСИТЕТ</a:t>
            </a:r>
            <a:endParaRPr kumimoji="0" lang="ru-RU" sz="1400" b="0" i="0" u="none" strike="noStrike" kern="1200" cap="none" spc="0" normalizeH="0" baseline="0" noProof="0" dirty="0">
              <a:ln>
                <a:noFill/>
              </a:ln>
              <a:solidFill>
                <a:schemeClr val="tx1"/>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 name="Picture 3" descr="C:\Users\Alena\Desktop\Герб юургу.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9653" y="52443"/>
            <a:ext cx="535425" cy="669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62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983A28-9F1A-41AC-AB0A-520A8EDA1A94}" type="datetime1">
              <a:rPr lang="ru-RU" smtClean="0"/>
              <a:pPr>
                <a:defRPr/>
              </a:pPr>
              <a:t>20.05.2015</a:t>
            </a:fld>
            <a:endParaRPr lang="ru-RU" dirty="0"/>
          </a:p>
        </p:txBody>
      </p:sp>
      <p:sp>
        <p:nvSpPr>
          <p:cNvPr id="4" name="Номер слайда 17"/>
          <p:cNvSpPr>
            <a:spLocks noGrp="1"/>
          </p:cNvSpPr>
          <p:nvPr>
            <p:ph type="sldNum" sz="quarter" idx="12"/>
          </p:nvPr>
        </p:nvSpPr>
        <p:spPr/>
        <p:txBody>
          <a:bodyPr/>
          <a:lstStyle>
            <a:lvl1pPr>
              <a:defRPr/>
            </a:lvl1pPr>
          </a:lstStyle>
          <a:p>
            <a:pPr>
              <a:defRPr/>
            </a:pPr>
            <a:fld id="{8F70B776-FFF4-4742-B493-0E6BFB64B2AC}" type="slidenum">
              <a:rPr lang="ru-RU"/>
              <a:pPr>
                <a:defRPr/>
              </a:pPr>
              <a:t>‹#›</a:t>
            </a:fld>
            <a:endParaRPr lang="ru-RU" dirty="0"/>
          </a:p>
        </p:txBody>
      </p:sp>
    </p:spTree>
    <p:extLst>
      <p:ext uri="{BB962C8B-B14F-4D97-AF65-F5344CB8AC3E}">
        <p14:creationId xmlns:p14="http://schemas.microsoft.com/office/powerpoint/2010/main" val="2168605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6453336"/>
            <a:ext cx="9144000" cy="288032"/>
          </a:xfrm>
          <a:prstGeom prst="rect">
            <a:avLst/>
          </a:prstGeom>
          <a:solidFill>
            <a:srgbClr val="A9D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Прямоугольник 12"/>
          <p:cNvSpPr/>
          <p:nvPr/>
        </p:nvSpPr>
        <p:spPr>
          <a:xfrm>
            <a:off x="7956376" y="6453336"/>
            <a:ext cx="1187624" cy="288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Прямоугольник 6"/>
          <p:cNvSpPr/>
          <p:nvPr/>
        </p:nvSpPr>
        <p:spPr>
          <a:xfrm>
            <a:off x="0" y="0"/>
            <a:ext cx="6588224" cy="7647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Прямоугольник 7"/>
          <p:cNvSpPr/>
          <p:nvPr/>
        </p:nvSpPr>
        <p:spPr>
          <a:xfrm>
            <a:off x="0" y="0"/>
            <a:ext cx="1187624" cy="764704"/>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Заголовок 1"/>
          <p:cNvSpPr>
            <a:spLocks noGrp="1"/>
          </p:cNvSpPr>
          <p:nvPr>
            <p:ph type="title"/>
          </p:nvPr>
        </p:nvSpPr>
        <p:spPr>
          <a:xfrm>
            <a:off x="1187624" y="764704"/>
            <a:ext cx="7488832" cy="720080"/>
          </a:xfrm>
          <a:prstGeom prst="rect">
            <a:avLst/>
          </a:prstGeom>
          <a:ln>
            <a:noFill/>
          </a:ln>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11560" y="1556792"/>
            <a:ext cx="8064896" cy="475252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395536" y="6453336"/>
            <a:ext cx="2123256" cy="268139"/>
          </a:xfrm>
          <a:prstGeom prst="rect">
            <a:avLst/>
          </a:prstGeom>
        </p:spPr>
        <p:txBody>
          <a:bodyPr vert="horz" lIns="91440" tIns="45720" rIns="91440" bIns="45720" rtlCol="0" anchor="ctr"/>
          <a:lstStyle>
            <a:lvl1pPr algn="l">
              <a:defRPr sz="1200">
                <a:solidFill>
                  <a:schemeClr val="tx1">
                    <a:lumMod val="65000"/>
                    <a:lumOff val="3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512DCB5B-6428-43FD-B0AD-EB78278D687B}" type="datetime1">
              <a:rPr lang="ru-RU" smtClean="0"/>
              <a:pPr/>
              <a:t>20.05.2015</a:t>
            </a:fld>
            <a:endParaRPr lang="ru-RU" dirty="0"/>
          </a:p>
        </p:txBody>
      </p:sp>
      <p:sp>
        <p:nvSpPr>
          <p:cNvPr id="6" name="Номер слайда 5"/>
          <p:cNvSpPr>
            <a:spLocks noGrp="1"/>
          </p:cNvSpPr>
          <p:nvPr>
            <p:ph type="sldNum" sz="quarter" idx="4"/>
          </p:nvPr>
        </p:nvSpPr>
        <p:spPr>
          <a:xfrm>
            <a:off x="8100392" y="6453336"/>
            <a:ext cx="586408" cy="268139"/>
          </a:xfrm>
          <a:prstGeom prst="rect">
            <a:avLst/>
          </a:prstGeom>
        </p:spPr>
        <p:txBody>
          <a:bodyPr vert="horz" lIns="91440" tIns="45720" rIns="91440" bIns="45720" rtlCol="0" anchor="ctr"/>
          <a:lstStyle>
            <a:lvl1pPr algn="r">
              <a:defRPr sz="12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fld id="{704AAF21-BB22-4188-971B-793AD2F6D03F}" type="slidenum">
              <a:rPr lang="ru-RU" smtClean="0"/>
              <a:pPr/>
              <a:t>‹#›</a:t>
            </a:fld>
            <a:endParaRPr lang="ru-RU" dirty="0"/>
          </a:p>
        </p:txBody>
      </p:sp>
      <p:cxnSp>
        <p:nvCxnSpPr>
          <p:cNvPr id="11" name="Прямая соединительная линия 10"/>
          <p:cNvCxnSpPr/>
          <p:nvPr/>
        </p:nvCxnSpPr>
        <p:spPr>
          <a:xfrm>
            <a:off x="1187624" y="1484784"/>
            <a:ext cx="7488832" cy="0"/>
          </a:xfrm>
          <a:prstGeom prst="line">
            <a:avLst/>
          </a:prstGeom>
          <a:ln w="57150">
            <a:solidFill>
              <a:srgbClr val="A9D36B"/>
            </a:solidFill>
          </a:ln>
        </p:spPr>
        <p:style>
          <a:lnRef idx="1">
            <a:schemeClr val="accent1"/>
          </a:lnRef>
          <a:fillRef idx="0">
            <a:schemeClr val="accent1"/>
          </a:fillRef>
          <a:effectRef idx="0">
            <a:schemeClr val="accent1"/>
          </a:effectRef>
          <a:fontRef idx="minor">
            <a:schemeClr val="tx1"/>
          </a:fontRef>
        </p:style>
      </p:cxnSp>
      <p:sp>
        <p:nvSpPr>
          <p:cNvPr id="14" name="Нижний колонтитул 3"/>
          <p:cNvSpPr txBox="1">
            <a:spLocks/>
          </p:cNvSpPr>
          <p:nvPr userDrawn="1"/>
        </p:nvSpPr>
        <p:spPr>
          <a:xfrm>
            <a:off x="1187625" y="116632"/>
            <a:ext cx="5400600" cy="504056"/>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smtClean="0">
                <a:ln>
                  <a:noFill/>
                </a:ln>
                <a:solidFill>
                  <a:schemeClr val="tx1"/>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НАЦИОНАЛЬНЫЙ ИССЛЕДОВАТЕЛЬСКИЙ</a:t>
            </a:r>
            <a:r>
              <a:rPr kumimoji="0" lang="en-US" sz="1100" b="0" i="0" u="none" strike="noStrike" kern="1200" cap="none" spc="0" normalizeH="0" baseline="0" noProof="0" dirty="0" smtClean="0">
                <a:ln>
                  <a:noFill/>
                </a:ln>
                <a:solidFill>
                  <a:schemeClr val="tx1"/>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chemeClr val="tx1"/>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ЮЖНО-УРАЛЬСКИЙ ГОСУДАРСТВЕННЫЙ УНИВЕРСИТЕТ</a:t>
            </a:r>
            <a:endParaRPr kumimoji="0" lang="ru-RU" sz="1400" b="0" i="0" u="none" strike="noStrike" kern="1200" cap="none" spc="0" normalizeH="0" baseline="0" noProof="0" dirty="0">
              <a:ln>
                <a:noFill/>
              </a:ln>
              <a:solidFill>
                <a:schemeClr val="tx1"/>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 name="Picture 3" descr="C:\Users\Alena\Desktop\Герб юургу.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49653" y="52443"/>
            <a:ext cx="535425" cy="66928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62" r:id="rId4"/>
    <p:sldLayoutId id="2147483685" r:id="rId5"/>
    <p:sldLayoutId id="2147483686" r:id="rId6"/>
  </p:sldLayoutIdLst>
  <p:hf sldNum="0" hdr="0" ftr="0" dt="0"/>
  <p:txStyles>
    <p:titleStyle>
      <a:lvl1pPr algn="l" defTabSz="914400" rtl="0" eaLnBrk="1" latinLnBrk="0" hangingPunct="1">
        <a:spcBef>
          <a:spcPct val="0"/>
        </a:spcBef>
        <a:buNone/>
        <a:defRPr sz="2000" b="1" kern="1200">
          <a:solidFill>
            <a:schemeClr val="tx1">
              <a:lumMod val="75000"/>
              <a:lumOff val="2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lgn="l" defTabSz="914400" rtl="0" eaLnBrk="1" latinLnBrk="0" hangingPunct="1">
        <a:spcBef>
          <a:spcPct val="20000"/>
        </a:spcBef>
        <a:buFont typeface="Arial" pitchFamily="34" charset="0"/>
        <a:buChar char="–"/>
        <a:defRPr sz="20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spcBef>
          <a:spcPct val="20000"/>
        </a:spcBef>
        <a:buFont typeface="Arial" pitchFamily="34" charset="0"/>
        <a:buChar char="•"/>
        <a:defRPr sz="18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gif"/></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gif"/><Relationship Id="rId7" Type="http://schemas.openxmlformats.org/officeDocument/2006/relationships/image" Target="../media/image59.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62.gif"/><Relationship Id="rId4" Type="http://schemas.openxmlformats.org/officeDocument/2006/relationships/image" Target="../media/image56.gif"/><Relationship Id="rId9"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forecastsforfilms.com/HurricaneFromSpace2-BPSPP-Ed.jpg" TargetMode="External"/><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 y="764704"/>
            <a:ext cx="9146952" cy="5206842"/>
          </a:xfrm>
          <a:prstGeom prst="rect">
            <a:avLst/>
          </a:prstGeom>
        </p:spPr>
      </p:pic>
      <p:sp>
        <p:nvSpPr>
          <p:cNvPr id="4" name="Заголовок 1"/>
          <p:cNvSpPr>
            <a:spLocks noGrp="1"/>
          </p:cNvSpPr>
          <p:nvPr>
            <p:ph type="ctrTitle"/>
          </p:nvPr>
        </p:nvSpPr>
        <p:spPr>
          <a:xfrm>
            <a:off x="223402" y="2852936"/>
            <a:ext cx="8676456" cy="1224136"/>
          </a:xfrm>
          <a:solidFill>
            <a:schemeClr val="bg1">
              <a:alpha val="69000"/>
            </a:schemeClr>
          </a:solidFill>
        </p:spPr>
        <p:txBody>
          <a:bodyPr>
            <a:noAutofit/>
          </a:bodyPr>
          <a:lstStyle/>
          <a:p>
            <a:pPr algn="ctr"/>
            <a:r>
              <a:rPr lang="ru-RU" sz="4000" dirty="0" smtClean="0">
                <a:solidFill>
                  <a:schemeClr val="tx1"/>
                </a:solidFill>
              </a:rPr>
              <a:t>Суперкомпьютерные технологии </a:t>
            </a:r>
            <a:r>
              <a:rPr lang="ru-RU" sz="4000" dirty="0" smtClean="0">
                <a:solidFill>
                  <a:schemeClr val="tx1"/>
                </a:solidFill>
              </a:rPr>
              <a:t>ЮУрГУ</a:t>
            </a:r>
            <a:endParaRPr lang="ru-RU" sz="4000" b="1"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4572000" y="4797152"/>
            <a:ext cx="4320480" cy="1106547"/>
          </a:xfrm>
          <a:prstGeom prst="rect">
            <a:avLst/>
          </a:prstGeom>
          <a:solidFill>
            <a:schemeClr val="bg1">
              <a:alpha val="69000"/>
            </a:schemeClr>
          </a:solidFill>
          <a:ln>
            <a:noFill/>
          </a:ln>
        </p:spPr>
        <p:txBody>
          <a:bodyPr vert="horz" lIns="91440" tIns="45720" rIns="91440" bIns="45720" rtlCol="0" anchor="ctr">
            <a:noAutofit/>
          </a:bodyPr>
          <a:lstStyle>
            <a:lvl1pPr algn="ctr">
              <a:spcBef>
                <a:spcPct val="0"/>
              </a:spcBef>
              <a:buNone/>
              <a:defRPr sz="2400" b="1">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algn="l"/>
            <a:r>
              <a:rPr lang="ru-RU" sz="1800" dirty="0"/>
              <a:t>Руководитель </a:t>
            </a:r>
            <a:r>
              <a:rPr lang="ru-RU" sz="1800" dirty="0" smtClean="0"/>
              <a:t>лаборатории </a:t>
            </a:r>
            <a:br>
              <a:rPr lang="ru-RU" sz="1800" dirty="0" smtClean="0"/>
            </a:br>
            <a:r>
              <a:rPr lang="ru-RU" sz="1800" dirty="0" smtClean="0"/>
              <a:t>Суперкомпьютерного моделирования, </a:t>
            </a:r>
            <a:br>
              <a:rPr lang="ru-RU" sz="1800" dirty="0" smtClean="0"/>
            </a:br>
            <a:r>
              <a:rPr lang="ru-RU" sz="1800" dirty="0" smtClean="0"/>
              <a:t>к.ф.-м.н., доцент </a:t>
            </a:r>
            <a:br>
              <a:rPr lang="ru-RU" sz="1800" dirty="0" smtClean="0"/>
            </a:br>
            <a:r>
              <a:rPr lang="ru-RU" sz="1800" dirty="0" smtClean="0"/>
              <a:t>Костенецкий </a:t>
            </a:r>
            <a:r>
              <a:rPr lang="ru-RU" sz="1800" dirty="0"/>
              <a:t>П.С</a:t>
            </a:r>
            <a:r>
              <a:rPr lang="ru-RU" sz="1800" dirty="0" smtClean="0"/>
              <a:t>.</a:t>
            </a:r>
            <a:endParaRPr lang="ru-RU" sz="1800" dirty="0"/>
          </a:p>
        </p:txBody>
      </p:sp>
    </p:spTree>
    <p:extLst>
      <p:ext uri="{BB962C8B-B14F-4D97-AF65-F5344CB8AC3E}">
        <p14:creationId xmlns:p14="http://schemas.microsoft.com/office/powerpoint/2010/main" val="153353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496944" cy="638927"/>
          </a:xfrm>
        </p:spPr>
        <p:txBody>
          <a:bodyPr>
            <a:normAutofit/>
          </a:bodyPr>
          <a:lstStyle/>
          <a:p>
            <a:r>
              <a:rPr lang="ru-RU" sz="2400" dirty="0"/>
              <a:t>Электромагнетизм</a:t>
            </a:r>
            <a:endParaRPr lang="ru-RU" sz="2400" dirty="0" smtClean="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704AAF21-BB22-4188-971B-793AD2F6D03F}" type="slidenum">
              <a:rPr lang="ru-RU" smtClean="0"/>
              <a:pPr/>
              <a:t>10</a:t>
            </a:fld>
            <a:endParaRPr lang="ru-RU" dirty="0"/>
          </a:p>
        </p:txBody>
      </p:sp>
      <p:pic>
        <p:nvPicPr>
          <p:cNvPr id="12" name="Picture 1" descr="E:\2011-10-25 Визит делегатов из  СВФУ\2009.10.07 - Материал для книги\Долганина (поля)\Рис. 1. Поле.jpg"/>
          <p:cNvPicPr>
            <a:picLocks noChangeAspect="1" noChangeArrowheads="1"/>
          </p:cNvPicPr>
          <p:nvPr/>
        </p:nvPicPr>
        <p:blipFill>
          <a:blip r:embed="rId3" cstate="print"/>
          <a:srcRect/>
          <a:stretch>
            <a:fillRect/>
          </a:stretch>
        </p:blipFill>
        <p:spPr bwMode="auto">
          <a:xfrm>
            <a:off x="5693829" y="4581128"/>
            <a:ext cx="2190539" cy="1808702"/>
          </a:xfrm>
          <a:prstGeom prst="rect">
            <a:avLst/>
          </a:prstGeom>
          <a:noFill/>
        </p:spPr>
      </p:pic>
      <p:sp>
        <p:nvSpPr>
          <p:cNvPr id="13" name="Прямоугольник 12"/>
          <p:cNvSpPr/>
          <p:nvPr/>
        </p:nvSpPr>
        <p:spPr>
          <a:xfrm>
            <a:off x="4543750" y="3657798"/>
            <a:ext cx="4572000" cy="923330"/>
          </a:xfrm>
          <a:prstGeom prst="rect">
            <a:avLst/>
          </a:prstGeom>
        </p:spPr>
        <p:txBody>
          <a:bodyPr>
            <a:spAutoFit/>
          </a:bodyPr>
          <a:lstStyle/>
          <a:p>
            <a:pPr algn="ctr"/>
            <a:r>
              <a:rPr lang="ru-RU" dirty="0">
                <a:latin typeface="Arial" panose="020B0604020202020204" pitchFamily="34" charset="0"/>
                <a:cs typeface="Arial" panose="020B0604020202020204" pitchFamily="34" charset="0"/>
              </a:rPr>
              <a:t>Определение напряженности электрического поля на поверхности тела человека</a:t>
            </a:r>
          </a:p>
        </p:txBody>
      </p:sp>
      <p:pic>
        <p:nvPicPr>
          <p:cNvPr id="15" name="Picture 3" descr="\\delta.sp.susu.ac.ru\Материалы ЛСМ\2. Презентации, семинары, выставки\2012.06.17 - ISC 2012\Задачи\Исходники задач\Григорьев М.А\Фото Workbench 3D\3D модель со скосом пазов статора\усилия на ротор.PNG"/>
          <p:cNvPicPr>
            <a:picLocks noChangeAspect="1" noChangeArrowheads="1"/>
          </p:cNvPicPr>
          <p:nvPr/>
        </p:nvPicPr>
        <p:blipFill>
          <a:blip r:embed="rId4" cstate="print"/>
          <a:srcRect t="12995" r="9983" b="12431"/>
          <a:stretch>
            <a:fillRect/>
          </a:stretch>
        </p:blipFill>
        <p:spPr bwMode="auto">
          <a:xfrm>
            <a:off x="1140287" y="4293096"/>
            <a:ext cx="2711633" cy="2160240"/>
          </a:xfrm>
          <a:prstGeom prst="rect">
            <a:avLst/>
          </a:prstGeom>
          <a:noFill/>
        </p:spPr>
      </p:pic>
      <p:sp>
        <p:nvSpPr>
          <p:cNvPr id="17" name="Прямоугольник 16"/>
          <p:cNvSpPr/>
          <p:nvPr/>
        </p:nvSpPr>
        <p:spPr>
          <a:xfrm>
            <a:off x="323528" y="3677201"/>
            <a:ext cx="4572000" cy="646331"/>
          </a:xfrm>
          <a:prstGeom prst="rect">
            <a:avLst/>
          </a:prstGeom>
        </p:spPr>
        <p:txBody>
          <a:bodyPr>
            <a:spAutoFit/>
          </a:bodyPr>
          <a:lstStyle/>
          <a:p>
            <a:pPr algn="ctr"/>
            <a:r>
              <a:rPr lang="ru-RU" dirty="0" smtClean="0">
                <a:latin typeface="Arial" panose="020B0604020202020204" pitchFamily="34" charset="0"/>
                <a:cs typeface="Arial" panose="020B0604020202020204" pitchFamily="34" charset="0"/>
              </a:rPr>
              <a:t>Расчет синхронной реактивной машины </a:t>
            </a:r>
            <a:r>
              <a:rPr lang="ru-RU" dirty="0">
                <a:latin typeface="Arial" panose="020B0604020202020204" pitchFamily="34" charset="0"/>
                <a:cs typeface="Arial" panose="020B0604020202020204" pitchFamily="34" charset="0"/>
              </a:rPr>
              <a:t>независимого возбуждения</a:t>
            </a:r>
          </a:p>
        </p:txBody>
      </p:sp>
      <p:pic>
        <p:nvPicPr>
          <p:cNvPr id="18" name="Рисунок 17"/>
          <p:cNvPicPr>
            <a:picLocks noChangeAspect="1"/>
          </p:cNvPicPr>
          <p:nvPr/>
        </p:nvPicPr>
        <p:blipFill>
          <a:blip r:embed="rId5" cstate="print"/>
          <a:stretch>
            <a:fillRect/>
          </a:stretch>
        </p:blipFill>
        <p:spPr>
          <a:xfrm>
            <a:off x="5324505" y="1957292"/>
            <a:ext cx="2764554" cy="1553129"/>
          </a:xfrm>
          <a:prstGeom prst="rect">
            <a:avLst/>
          </a:prstGeom>
        </p:spPr>
      </p:pic>
      <p:sp>
        <p:nvSpPr>
          <p:cNvPr id="19" name="Прямоугольник 18"/>
          <p:cNvSpPr/>
          <p:nvPr/>
        </p:nvSpPr>
        <p:spPr>
          <a:xfrm>
            <a:off x="5268944" y="1524454"/>
            <a:ext cx="2798671" cy="369332"/>
          </a:xfrm>
          <a:prstGeom prst="rect">
            <a:avLst/>
          </a:prstGeom>
        </p:spPr>
        <p:txBody>
          <a:bodyPr wrap="square">
            <a:spAutoFit/>
          </a:bodyPr>
          <a:lstStyle/>
          <a:p>
            <a:pPr algn="ctr"/>
            <a:r>
              <a:rPr lang="ru-RU" dirty="0" smtClean="0">
                <a:latin typeface="Arial" panose="020B0604020202020204" pitchFamily="34" charset="0"/>
                <a:cs typeface="Arial" panose="020B0604020202020204" pitchFamily="34" charset="0"/>
              </a:rPr>
              <a:t>Расчет микросхем</a:t>
            </a:r>
            <a:endParaRPr lang="ru-RU" dirty="0">
              <a:latin typeface="Arial" panose="020B0604020202020204" pitchFamily="34" charset="0"/>
              <a:cs typeface="Arial" panose="020B0604020202020204" pitchFamily="34" charset="0"/>
            </a:endParaRPr>
          </a:p>
        </p:txBody>
      </p:sp>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640" y="1893786"/>
            <a:ext cx="1800200" cy="1558260"/>
          </a:xfrm>
          <a:prstGeom prst="rect">
            <a:avLst/>
          </a:prstGeom>
        </p:spPr>
      </p:pic>
      <p:sp>
        <p:nvSpPr>
          <p:cNvPr id="22" name="Прямоугольник 21"/>
          <p:cNvSpPr/>
          <p:nvPr/>
        </p:nvSpPr>
        <p:spPr>
          <a:xfrm>
            <a:off x="832404" y="1544778"/>
            <a:ext cx="2798671" cy="369332"/>
          </a:xfrm>
          <a:prstGeom prst="rect">
            <a:avLst/>
          </a:prstGeom>
        </p:spPr>
        <p:txBody>
          <a:bodyPr wrap="square">
            <a:spAutoFit/>
          </a:bodyPr>
          <a:lstStyle/>
          <a:p>
            <a:pPr algn="ctr"/>
            <a:r>
              <a:rPr lang="ru-RU" dirty="0" smtClean="0">
                <a:latin typeface="Arial" panose="020B0604020202020204" pitchFamily="34" charset="0"/>
                <a:cs typeface="Arial" panose="020B0604020202020204" pitchFamily="34" charset="0"/>
              </a:rPr>
              <a:t>Расчет антенн</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7711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496944" cy="638927"/>
          </a:xfrm>
        </p:spPr>
        <p:txBody>
          <a:bodyPr>
            <a:normAutofit/>
          </a:bodyPr>
          <a:lstStyle/>
          <a:p>
            <a:r>
              <a:rPr lang="ru-RU" sz="2400" dirty="0"/>
              <a:t>Обработка </a:t>
            </a:r>
            <a:r>
              <a:rPr lang="ru-RU" sz="2400" dirty="0" smtClean="0"/>
              <a:t>металлов</a:t>
            </a:r>
            <a:endParaRPr lang="ru-RU" sz="2400" dirty="0" smtClean="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704AAF21-BB22-4188-971B-793AD2F6D03F}" type="slidenum">
              <a:rPr lang="ru-RU" smtClean="0"/>
              <a:pPr/>
              <a:t>11</a:t>
            </a:fld>
            <a:endParaRPr lang="ru-RU" dirty="0"/>
          </a:p>
        </p:txBody>
      </p:sp>
      <p:sp>
        <p:nvSpPr>
          <p:cNvPr id="9" name="Прямоугольник 8"/>
          <p:cNvSpPr/>
          <p:nvPr/>
        </p:nvSpPr>
        <p:spPr>
          <a:xfrm>
            <a:off x="284021" y="1763524"/>
            <a:ext cx="3995936" cy="369332"/>
          </a:xfrm>
          <a:prstGeom prst="rect">
            <a:avLst/>
          </a:prstGeom>
        </p:spPr>
        <p:txBody>
          <a:bodyPr wrap="square">
            <a:spAutoFit/>
          </a:bodyPr>
          <a:lstStyle/>
          <a:p>
            <a:pPr algn="ctr"/>
            <a:r>
              <a:rPr lang="ru-RU" dirty="0" smtClean="0">
                <a:latin typeface="Arial" panose="020B0604020202020204" pitchFamily="34" charset="0"/>
                <a:cs typeface="Arial" panose="020B0604020202020204" pitchFamily="34" charset="0"/>
              </a:rPr>
              <a:t>Резание металлов</a:t>
            </a:r>
            <a:endParaRPr lang="ru-RU" dirty="0">
              <a:latin typeface="Arial" panose="020B0604020202020204" pitchFamily="34" charset="0"/>
              <a:cs typeface="Arial" panose="020B0604020202020204" pitchFamily="34" charset="0"/>
            </a:endParaRPr>
          </a:p>
        </p:txBody>
      </p:sp>
      <p:sp>
        <p:nvSpPr>
          <p:cNvPr id="14" name="Прямоугольник 13"/>
          <p:cNvSpPr/>
          <p:nvPr/>
        </p:nvSpPr>
        <p:spPr>
          <a:xfrm>
            <a:off x="4392488" y="4509552"/>
            <a:ext cx="4572000" cy="369332"/>
          </a:xfrm>
          <a:prstGeom prst="rect">
            <a:avLst/>
          </a:prstGeom>
        </p:spPr>
        <p:txBody>
          <a:bodyPr>
            <a:spAutoFit/>
          </a:bodyPr>
          <a:lstStyle/>
          <a:p>
            <a:pPr algn="ctr"/>
            <a:r>
              <a:rPr lang="ru-RU" dirty="0" smtClean="0">
                <a:latin typeface="Arial" panose="020B0604020202020204" pitchFamily="34" charset="0"/>
                <a:cs typeface="Arial" panose="020B0604020202020204" pitchFamily="34" charset="0"/>
              </a:rPr>
              <a:t>Моделирование процесса сверления</a:t>
            </a:r>
            <a:endParaRPr lang="ru-RU" dirty="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7020272" y="4941168"/>
            <a:ext cx="1435820" cy="141958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5004048" y="4869160"/>
            <a:ext cx="1872208" cy="1426926"/>
          </a:xfrm>
          <a:prstGeom prst="rect">
            <a:avLst/>
          </a:prstGeom>
          <a:noFill/>
          <a:ln w="9525">
            <a:noFill/>
            <a:miter lim="800000"/>
            <a:headEnd/>
            <a:tailEnd/>
          </a:ln>
        </p:spPr>
      </p:pic>
      <p:sp>
        <p:nvSpPr>
          <p:cNvPr id="13" name="Прямоугольник 12"/>
          <p:cNvSpPr/>
          <p:nvPr/>
        </p:nvSpPr>
        <p:spPr>
          <a:xfrm>
            <a:off x="4716016" y="1717358"/>
            <a:ext cx="3982885" cy="369332"/>
          </a:xfrm>
          <a:prstGeom prst="rect">
            <a:avLst/>
          </a:prstGeom>
        </p:spPr>
        <p:txBody>
          <a:bodyPr wrap="none">
            <a:spAutoFit/>
          </a:bodyPr>
          <a:lstStyle/>
          <a:p>
            <a:r>
              <a:rPr lang="ru-RU" dirty="0">
                <a:latin typeface="Arial" panose="020B0604020202020204" pitchFamily="34" charset="0"/>
                <a:cs typeface="Arial" panose="020B0604020202020204" pitchFamily="34" charset="0"/>
              </a:rPr>
              <a:t>Моделирование процесса прокатки</a:t>
            </a:r>
          </a:p>
        </p:txBody>
      </p:sp>
      <p:pic>
        <p:nvPicPr>
          <p:cNvPr id="4" name="Рисунок 3"/>
          <p:cNvPicPr>
            <a:picLocks noChangeAspect="1"/>
          </p:cNvPicPr>
          <p:nvPr/>
        </p:nvPicPr>
        <p:blipFill rotWithShape="1">
          <a:blip r:embed="rId5"/>
          <a:srcRect t="11961" r="8812"/>
          <a:stretch/>
        </p:blipFill>
        <p:spPr>
          <a:xfrm>
            <a:off x="499898" y="2348880"/>
            <a:ext cx="3352022" cy="1922798"/>
          </a:xfrm>
          <a:prstGeom prst="rect">
            <a:avLst/>
          </a:prstGeom>
        </p:spPr>
      </p:pic>
      <p:pic>
        <p:nvPicPr>
          <p:cNvPr id="5" name="Рисунок 4"/>
          <p:cNvPicPr>
            <a:picLocks noChangeAspect="1"/>
          </p:cNvPicPr>
          <p:nvPr/>
        </p:nvPicPr>
        <p:blipFill>
          <a:blip r:embed="rId6"/>
          <a:stretch>
            <a:fillRect/>
          </a:stretch>
        </p:blipFill>
        <p:spPr>
          <a:xfrm>
            <a:off x="653459" y="4934531"/>
            <a:ext cx="3257060" cy="1486098"/>
          </a:xfrm>
          <a:prstGeom prst="rect">
            <a:avLst/>
          </a:prstGeom>
        </p:spPr>
      </p:pic>
      <p:sp>
        <p:nvSpPr>
          <p:cNvPr id="15" name="Прямоугольник 14"/>
          <p:cNvSpPr/>
          <p:nvPr/>
        </p:nvSpPr>
        <p:spPr>
          <a:xfrm>
            <a:off x="284021" y="4509552"/>
            <a:ext cx="3995936" cy="369332"/>
          </a:xfrm>
          <a:prstGeom prst="rect">
            <a:avLst/>
          </a:prstGeom>
        </p:spPr>
        <p:txBody>
          <a:bodyPr wrap="square">
            <a:spAutoFit/>
          </a:bodyPr>
          <a:lstStyle/>
          <a:p>
            <a:pPr algn="ctr"/>
            <a:r>
              <a:rPr lang="ru-RU" dirty="0" smtClean="0">
                <a:latin typeface="Arial" panose="020B0604020202020204" pitchFamily="34" charset="0"/>
                <a:cs typeface="Arial" panose="020B0604020202020204" pitchFamily="34" charset="0"/>
              </a:rPr>
              <a:t>Штамповка</a:t>
            </a:r>
            <a:endParaRPr lang="ru-RU" dirty="0">
              <a:latin typeface="Arial" panose="020B0604020202020204" pitchFamily="34" charset="0"/>
              <a:cs typeface="Arial" panose="020B0604020202020204" pitchFamily="34" charset="0"/>
            </a:endParaRPr>
          </a:p>
        </p:txBody>
      </p:sp>
      <p:pic>
        <p:nvPicPr>
          <p:cNvPr id="5122" name="Picture 2" descr="http://www.tesis.com.ru/img/software/deform/platforms_1.jpg"/>
          <p:cNvPicPr>
            <a:picLocks noChangeAspect="1" noChangeArrowheads="1"/>
          </p:cNvPicPr>
          <p:nvPr/>
        </p:nvPicPr>
        <p:blipFill rotWithShape="1">
          <a:blip r:embed="rId7">
            <a:extLst>
              <a:ext uri="{28A0092B-C50C-407E-A947-70E740481C1C}">
                <a14:useLocalDpi xmlns:a14="http://schemas.microsoft.com/office/drawing/2010/main" val="0"/>
              </a:ext>
            </a:extLst>
          </a:blip>
          <a:srcRect b="12922"/>
          <a:stretch/>
        </p:blipFill>
        <p:spPr bwMode="auto">
          <a:xfrm>
            <a:off x="4832968" y="2297347"/>
            <a:ext cx="3600400" cy="221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62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Расчетная оценка тепловых напряжений картера дизельного двигателя промышленного трактора</a:t>
            </a:r>
            <a:endParaRPr lang="ru-RU" dirty="0"/>
          </a:p>
        </p:txBody>
      </p:sp>
      <p:sp>
        <p:nvSpPr>
          <p:cNvPr id="12" name="Содержимое 2"/>
          <p:cNvSpPr>
            <a:spLocks noGrp="1"/>
          </p:cNvSpPr>
          <p:nvPr>
            <p:ph idx="1"/>
          </p:nvPr>
        </p:nvSpPr>
        <p:spPr>
          <a:xfrm>
            <a:off x="6695728" y="1556792"/>
            <a:ext cx="2340768" cy="432048"/>
          </a:xfrm>
        </p:spPr>
        <p:txBody>
          <a:bodyPr>
            <a:normAutofit lnSpcReduction="10000"/>
          </a:bodyPr>
          <a:lstStyle/>
          <a:p>
            <a:pPr algn="ctr"/>
            <a:r>
              <a:rPr lang="ru-RU" sz="1200" dirty="0" smtClean="0"/>
              <a:t>Задиры поршня четвертого цилиндра</a:t>
            </a:r>
            <a:endParaRPr lang="ru-RU" sz="1200" dirty="0"/>
          </a:p>
        </p:txBody>
      </p:sp>
      <p:sp>
        <p:nvSpPr>
          <p:cNvPr id="14" name="Содержимое 2"/>
          <p:cNvSpPr>
            <a:spLocks noGrp="1"/>
          </p:cNvSpPr>
          <p:nvPr>
            <p:ph idx="13"/>
          </p:nvPr>
        </p:nvSpPr>
        <p:spPr>
          <a:xfrm>
            <a:off x="179512" y="1556792"/>
            <a:ext cx="2664296" cy="504056"/>
          </a:xfrm>
        </p:spPr>
        <p:txBody>
          <a:bodyPr>
            <a:normAutofit lnSpcReduction="10000"/>
          </a:bodyPr>
          <a:lstStyle/>
          <a:p>
            <a:r>
              <a:rPr lang="ru-RU" sz="1500" b="1" dirty="0" smtClean="0"/>
              <a:t>Заказчик:</a:t>
            </a:r>
            <a:r>
              <a:rPr lang="ru-RU" sz="1500" dirty="0" smtClean="0"/>
              <a:t/>
            </a:r>
            <a:br>
              <a:rPr lang="ru-RU" sz="1500" dirty="0" smtClean="0"/>
            </a:br>
            <a:r>
              <a:rPr lang="ru-RU" sz="1500" dirty="0" smtClean="0"/>
              <a:t> ООО ГСКБ «</a:t>
            </a:r>
            <a:r>
              <a:rPr lang="ru-RU" sz="1500" dirty="0" err="1" smtClean="0"/>
              <a:t>Трансдизель</a:t>
            </a:r>
            <a:r>
              <a:rPr lang="ru-RU" sz="1500" dirty="0" smtClean="0"/>
              <a:t>»</a:t>
            </a:r>
            <a:endParaRPr lang="ru-RU" sz="1500" dirty="0"/>
          </a:p>
        </p:txBody>
      </p:sp>
      <p:sp>
        <p:nvSpPr>
          <p:cNvPr id="16" name="Содержимое 2"/>
          <p:cNvSpPr>
            <a:spLocks noGrp="1"/>
          </p:cNvSpPr>
          <p:nvPr>
            <p:ph idx="14"/>
          </p:nvPr>
        </p:nvSpPr>
        <p:spPr>
          <a:xfrm>
            <a:off x="179512" y="3004897"/>
            <a:ext cx="4176464" cy="1152128"/>
          </a:xfrm>
        </p:spPr>
        <p:txBody>
          <a:bodyPr>
            <a:normAutofit/>
          </a:bodyPr>
          <a:lstStyle/>
          <a:p>
            <a:pPr algn="l"/>
            <a:r>
              <a:rPr lang="ru-RU" sz="1500" b="1" dirty="0" smtClean="0"/>
              <a:t>Эффект:</a:t>
            </a:r>
            <a:r>
              <a:rPr lang="ru-RU" sz="1500" dirty="0" smtClean="0"/>
              <a:t/>
            </a:r>
            <a:br>
              <a:rPr lang="ru-RU" sz="1500" dirty="0" smtClean="0"/>
            </a:br>
            <a:r>
              <a:rPr lang="ru-RU" sz="1500" dirty="0" smtClean="0"/>
              <a:t>Даны рекомендации по изменению конструкции, которые позволили увеличить долговечность двигателя</a:t>
            </a:r>
            <a:endParaRPr lang="ru-RU" sz="1500" dirty="0"/>
          </a:p>
        </p:txBody>
      </p:sp>
      <p:sp>
        <p:nvSpPr>
          <p:cNvPr id="18" name="Содержимое 2"/>
          <p:cNvSpPr>
            <a:spLocks noGrp="1"/>
          </p:cNvSpPr>
          <p:nvPr>
            <p:ph idx="15"/>
          </p:nvPr>
        </p:nvSpPr>
        <p:spPr>
          <a:xfrm>
            <a:off x="755576" y="4005064"/>
            <a:ext cx="2232248" cy="432048"/>
          </a:xfrm>
        </p:spPr>
        <p:txBody>
          <a:bodyPr>
            <a:normAutofit lnSpcReduction="10000"/>
          </a:bodyPr>
          <a:lstStyle/>
          <a:p>
            <a:pPr algn="ctr"/>
            <a:r>
              <a:rPr lang="ru-RU" sz="1200" dirty="0" smtClean="0"/>
              <a:t>Поля скоростей и давлений в потоке (</a:t>
            </a:r>
            <a:r>
              <a:rPr lang="en-US" sz="1200" dirty="0" err="1" smtClean="0"/>
              <a:t>Ansys</a:t>
            </a:r>
            <a:r>
              <a:rPr lang="en-US" sz="1200" dirty="0" smtClean="0"/>
              <a:t> CFX</a:t>
            </a:r>
            <a:r>
              <a:rPr lang="ru-RU" sz="1200" dirty="0" smtClean="0"/>
              <a:t>)</a:t>
            </a:r>
            <a:endParaRPr lang="ru-RU" sz="1200" dirty="0"/>
          </a:p>
        </p:txBody>
      </p:sp>
      <p:sp>
        <p:nvSpPr>
          <p:cNvPr id="15" name="Содержимое 5"/>
          <p:cNvSpPr>
            <a:spLocks noGrp="1"/>
          </p:cNvSpPr>
          <p:nvPr>
            <p:ph idx="4294967295"/>
          </p:nvPr>
        </p:nvSpPr>
        <p:spPr>
          <a:xfrm>
            <a:off x="179512" y="1989138"/>
            <a:ext cx="3671888" cy="1008062"/>
          </a:xfrm>
        </p:spPr>
        <p:txBody>
          <a:bodyPr>
            <a:noAutofit/>
          </a:bodyPr>
          <a:lstStyle/>
          <a:p>
            <a:pPr marL="0" indent="0">
              <a:buNone/>
            </a:pPr>
            <a:r>
              <a:rPr lang="ru-RU" sz="1500" b="1" dirty="0" smtClean="0"/>
              <a:t>Цель исследования:</a:t>
            </a:r>
          </a:p>
          <a:p>
            <a:pPr marL="0" indent="0">
              <a:buNone/>
            </a:pPr>
            <a:r>
              <a:rPr lang="ru-RU" sz="1500" dirty="0" smtClean="0"/>
              <a:t>Определить причины выхода из стоя двигателей и дать рекомендации по их устранению</a:t>
            </a:r>
          </a:p>
        </p:txBody>
      </p:sp>
      <p:sp>
        <p:nvSpPr>
          <p:cNvPr id="23" name="Содержимое 2"/>
          <p:cNvSpPr>
            <a:spLocks noGrp="1"/>
          </p:cNvSpPr>
          <p:nvPr>
            <p:ph idx="4294967295"/>
          </p:nvPr>
        </p:nvSpPr>
        <p:spPr>
          <a:xfrm>
            <a:off x="4800920" y="1557486"/>
            <a:ext cx="1931320" cy="287338"/>
          </a:xfrm>
        </p:spPr>
        <p:txBody>
          <a:bodyPr>
            <a:noAutofit/>
          </a:bodyPr>
          <a:lstStyle/>
          <a:p>
            <a:pPr marL="0" indent="0" algn="ctr">
              <a:buNone/>
            </a:pPr>
            <a:r>
              <a:rPr lang="en-US" sz="1200" dirty="0" smtClean="0"/>
              <a:t>CAD </a:t>
            </a:r>
            <a:r>
              <a:rPr lang="ru-RU" sz="1200" dirty="0" smtClean="0"/>
              <a:t>модель</a:t>
            </a:r>
          </a:p>
        </p:txBody>
      </p:sp>
      <p:sp>
        <p:nvSpPr>
          <p:cNvPr id="28" name="Содержимое 2"/>
          <p:cNvSpPr>
            <a:spLocks noGrp="1"/>
          </p:cNvSpPr>
          <p:nvPr>
            <p:ph idx="4294967295"/>
          </p:nvPr>
        </p:nvSpPr>
        <p:spPr>
          <a:xfrm>
            <a:off x="4019525" y="3969432"/>
            <a:ext cx="2233612" cy="431800"/>
          </a:xfrm>
        </p:spPr>
        <p:txBody>
          <a:bodyPr>
            <a:normAutofit fontScale="92500" lnSpcReduction="10000"/>
          </a:bodyPr>
          <a:lstStyle/>
          <a:p>
            <a:pPr marL="0" indent="0" algn="ctr">
              <a:buNone/>
            </a:pPr>
            <a:r>
              <a:rPr lang="ru-RU" sz="1200" dirty="0" smtClean="0"/>
              <a:t>Распределения температур </a:t>
            </a:r>
          </a:p>
          <a:p>
            <a:pPr marL="0" indent="0" algn="ctr">
              <a:buNone/>
            </a:pPr>
            <a:r>
              <a:rPr lang="ru-RU" sz="1200" dirty="0" smtClean="0"/>
              <a:t>(</a:t>
            </a:r>
            <a:r>
              <a:rPr lang="en-US" sz="1200" dirty="0" err="1" smtClean="0"/>
              <a:t>Ansys</a:t>
            </a:r>
            <a:r>
              <a:rPr lang="en-US" sz="1200" dirty="0" smtClean="0"/>
              <a:t> CFX</a:t>
            </a:r>
            <a:r>
              <a:rPr lang="ru-RU" sz="1200" dirty="0" smtClean="0"/>
              <a:t>)</a:t>
            </a:r>
            <a:endParaRPr lang="ru-RU" sz="1200" dirty="0"/>
          </a:p>
        </p:txBody>
      </p:sp>
      <p:sp>
        <p:nvSpPr>
          <p:cNvPr id="29" name="Содержимое 2"/>
          <p:cNvSpPr>
            <a:spLocks noGrp="1"/>
          </p:cNvSpPr>
          <p:nvPr>
            <p:ph idx="4294967295"/>
          </p:nvPr>
        </p:nvSpPr>
        <p:spPr>
          <a:xfrm>
            <a:off x="6767562" y="3907856"/>
            <a:ext cx="2233612" cy="431800"/>
          </a:xfrm>
        </p:spPr>
        <p:txBody>
          <a:bodyPr>
            <a:normAutofit lnSpcReduction="10000"/>
          </a:bodyPr>
          <a:lstStyle/>
          <a:p>
            <a:pPr marL="0" indent="0" algn="ctr">
              <a:buNone/>
            </a:pPr>
            <a:r>
              <a:rPr lang="ru-RU" sz="1200" dirty="0" smtClean="0"/>
              <a:t>Деформации</a:t>
            </a:r>
            <a:r>
              <a:rPr lang="en-US" sz="1200" dirty="0" smtClean="0"/>
              <a:t> </a:t>
            </a:r>
            <a:br>
              <a:rPr lang="en-US" sz="1200" dirty="0" smtClean="0"/>
            </a:br>
            <a:r>
              <a:rPr lang="ru-RU" sz="1200" dirty="0" smtClean="0"/>
              <a:t>(</a:t>
            </a:r>
            <a:r>
              <a:rPr lang="en-US" sz="1200" dirty="0" err="1" smtClean="0"/>
              <a:t>Ansys</a:t>
            </a:r>
            <a:r>
              <a:rPr lang="ru-RU" sz="1200" dirty="0" smtClean="0"/>
              <a:t>)</a:t>
            </a:r>
            <a:endParaRPr lang="ru-RU" sz="120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2116222"/>
            <a:ext cx="1296144" cy="131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10"/>
          <p:cNvSpPr>
            <a:spLocks noChangeShapeType="1"/>
          </p:cNvSpPr>
          <p:nvPr/>
        </p:nvSpPr>
        <p:spPr bwMode="auto">
          <a:xfrm>
            <a:off x="3419872" y="5301208"/>
            <a:ext cx="221050" cy="0"/>
          </a:xfrm>
          <a:prstGeom prst="line">
            <a:avLst/>
          </a:prstGeom>
          <a:noFill/>
          <a:ln w="38100">
            <a:solidFill>
              <a:schemeClr val="tx1"/>
            </a:solidFill>
            <a:round/>
            <a:headEnd/>
            <a:tailEnd type="triangle" w="med" len="med"/>
          </a:ln>
          <a:effectLst>
            <a:outerShdw dist="35921" dir="2700000" algn="ctr" rotWithShape="0">
              <a:schemeClr val="bg2"/>
            </a:outerShdw>
          </a:effectLst>
        </p:spPr>
        <p:txBody>
          <a:bodyPr/>
          <a:lstStyle/>
          <a:p>
            <a:endParaRPr lang="ru-RU">
              <a:solidFill>
                <a:prstClr val="black"/>
              </a:solidFill>
            </a:endParaRPr>
          </a:p>
        </p:txBody>
      </p:sp>
      <p:sp>
        <p:nvSpPr>
          <p:cNvPr id="31" name="Line 10"/>
          <p:cNvSpPr>
            <a:spLocks noChangeShapeType="1"/>
          </p:cNvSpPr>
          <p:nvPr/>
        </p:nvSpPr>
        <p:spPr bwMode="auto">
          <a:xfrm>
            <a:off x="6228184" y="5301208"/>
            <a:ext cx="221050" cy="0"/>
          </a:xfrm>
          <a:prstGeom prst="line">
            <a:avLst/>
          </a:prstGeom>
          <a:noFill/>
          <a:ln w="38100">
            <a:solidFill>
              <a:schemeClr val="tx1"/>
            </a:solidFill>
            <a:round/>
            <a:headEnd/>
            <a:tailEnd type="triangle" w="med" len="med"/>
          </a:ln>
          <a:effectLst>
            <a:outerShdw dist="35921" dir="2700000" algn="ctr" rotWithShape="0">
              <a:schemeClr val="bg2"/>
            </a:outerShdw>
          </a:effectLst>
        </p:spPr>
        <p:txBody>
          <a:bodyPr/>
          <a:lstStyle/>
          <a:p>
            <a:endParaRPr lang="ru-RU">
              <a:solidFill>
                <a:prstClr val="black"/>
              </a:solidFill>
            </a:endParaRPr>
          </a:p>
        </p:txBody>
      </p:sp>
      <p:pic>
        <p:nvPicPr>
          <p:cNvPr id="1026" name="Picture 2"/>
          <p:cNvPicPr>
            <a:picLocks noChangeAspect="1" noChangeArrowheads="1"/>
          </p:cNvPicPr>
          <p:nvPr/>
        </p:nvPicPr>
        <p:blipFill>
          <a:blip r:embed="rId4" cstate="print"/>
          <a:srcRect/>
          <a:stretch>
            <a:fillRect/>
          </a:stretch>
        </p:blipFill>
        <p:spPr bwMode="auto">
          <a:xfrm>
            <a:off x="4788024" y="1916832"/>
            <a:ext cx="2160240" cy="2088232"/>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3959250" y="4403592"/>
            <a:ext cx="2191900" cy="1977736"/>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6767562" y="4437112"/>
            <a:ext cx="2052910" cy="1962150"/>
          </a:xfrm>
          <a:prstGeom prst="rect">
            <a:avLst/>
          </a:prstGeom>
          <a:noFill/>
          <a:ln w="9525">
            <a:noFill/>
            <a:miter lim="800000"/>
            <a:headEnd/>
            <a:tailEnd/>
          </a:ln>
        </p:spPr>
      </p:pic>
      <p:pic>
        <p:nvPicPr>
          <p:cNvPr id="20" name="Picture 3" descr="D:\1111.gif"/>
          <p:cNvPicPr>
            <a:picLocks noChangeAspect="1" noChangeArrowheads="1" noCrop="1"/>
          </p:cNvPicPr>
          <p:nvPr/>
        </p:nvPicPr>
        <p:blipFill>
          <a:blip r:embed="rId7" cstate="print"/>
          <a:srcRect/>
          <a:stretch>
            <a:fillRect/>
          </a:stretch>
        </p:blipFill>
        <p:spPr bwMode="auto">
          <a:xfrm>
            <a:off x="827584" y="4439189"/>
            <a:ext cx="2304256" cy="1942139"/>
          </a:xfrm>
          <a:prstGeom prst="rect">
            <a:avLst/>
          </a:prstGeom>
          <a:noFill/>
        </p:spPr>
      </p:pic>
      <p:sp>
        <p:nvSpPr>
          <p:cNvPr id="4" name="Номер слайда 3"/>
          <p:cNvSpPr>
            <a:spLocks noGrp="1"/>
          </p:cNvSpPr>
          <p:nvPr>
            <p:ph type="sldNum" sz="quarter" idx="12"/>
          </p:nvPr>
        </p:nvSpPr>
        <p:spPr/>
        <p:txBody>
          <a:bodyPr/>
          <a:lstStyle/>
          <a:p>
            <a:fld id="{704AAF21-BB22-4188-971B-793AD2F6D03F}" type="slidenum">
              <a:rPr lang="ru-RU" smtClean="0"/>
              <a:pPr/>
              <a:t>12</a:t>
            </a:fld>
            <a:endParaRPr lang="ru-RU" dirty="0"/>
          </a:p>
        </p:txBody>
      </p:sp>
    </p:spTree>
    <p:extLst>
      <p:ext uri="{BB962C8B-B14F-4D97-AF65-F5344CB8AC3E}">
        <p14:creationId xmlns:p14="http://schemas.microsoft.com/office/powerpoint/2010/main" val="1878988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0" y="620688"/>
            <a:ext cx="9144000" cy="936104"/>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algn="ctr" eaLnBrk="0" hangingPunct="0"/>
            <a:r>
              <a:rPr kumimoji="0" lang="en-US" sz="2400" b="1" i="0" u="none" strike="noStrike" kern="1200" cap="none" spc="0" normalizeH="0" baseline="0" noProof="0" dirty="0" smtClean="0">
                <a:ln>
                  <a:noFill/>
                </a:ln>
                <a:solidFill>
                  <a:schemeClr val="bg2">
                    <a:lumMod val="25000"/>
                  </a:schemeClr>
                </a:solidFill>
                <a:effectLst/>
                <a:uLnTx/>
                <a:uFillTx/>
                <a:latin typeface="Arial" charset="0"/>
                <a:ea typeface="+mj-ea"/>
                <a:cs typeface="Arial" charset="0"/>
              </a:rPr>
              <a:t> </a:t>
            </a:r>
            <a:r>
              <a:rPr lang="ru-RU" sz="2400" b="1" dirty="0" smtClean="0">
                <a:solidFill>
                  <a:schemeClr val="bg2">
                    <a:lumMod val="25000"/>
                  </a:schemeClr>
                </a:solidFill>
                <a:ea typeface="+mj-ea"/>
              </a:rPr>
              <a:t>Суперкомпьютерное моделирование проточной части </a:t>
            </a:r>
            <a:br>
              <a:rPr lang="ru-RU" sz="2400" b="1" dirty="0" smtClean="0">
                <a:solidFill>
                  <a:schemeClr val="bg2">
                    <a:lumMod val="25000"/>
                  </a:schemeClr>
                </a:solidFill>
                <a:ea typeface="+mj-ea"/>
              </a:rPr>
            </a:br>
            <a:r>
              <a:rPr lang="ru-RU" sz="2400" b="1" dirty="0" smtClean="0">
                <a:solidFill>
                  <a:schemeClr val="bg2">
                    <a:lumMod val="25000"/>
                  </a:schemeClr>
                </a:solidFill>
                <a:ea typeface="+mj-ea"/>
              </a:rPr>
              <a:t>вихревого расходомера</a:t>
            </a:r>
            <a:r>
              <a:rPr lang="en-US" sz="2400" b="1" dirty="0" smtClean="0">
                <a:solidFill>
                  <a:schemeClr val="bg2">
                    <a:lumMod val="25000"/>
                  </a:schemeClr>
                </a:solidFill>
                <a:ea typeface="+mj-ea"/>
              </a:rPr>
              <a:t> Rosemount 8700</a:t>
            </a:r>
            <a:endParaRPr kumimoji="0" lang="ru-RU" sz="2000" b="1" i="0" u="none" strike="noStrike" kern="1200" cap="none" spc="0" normalizeH="0" baseline="0" noProof="0" dirty="0" smtClean="0">
              <a:ln>
                <a:noFill/>
              </a:ln>
              <a:solidFill>
                <a:schemeClr val="bg2">
                  <a:lumMod val="25000"/>
                </a:schemeClr>
              </a:solidFill>
              <a:effectLst/>
              <a:uLnTx/>
              <a:uFillTx/>
              <a:latin typeface="Arial" charset="0"/>
              <a:ea typeface="+mj-ea"/>
              <a:cs typeface="Arial" charset="0"/>
            </a:endParaRPr>
          </a:p>
        </p:txBody>
      </p:sp>
      <p:sp>
        <p:nvSpPr>
          <p:cNvPr id="6" name="Прямоугольник 5"/>
          <p:cNvSpPr/>
          <p:nvPr/>
        </p:nvSpPr>
        <p:spPr>
          <a:xfrm>
            <a:off x="179390" y="1615149"/>
            <a:ext cx="4248590" cy="5389937"/>
          </a:xfrm>
          <a:prstGeom prst="rect">
            <a:avLst/>
          </a:prstGeom>
        </p:spPr>
        <p:txBody>
          <a:bodyPr wrap="square">
            <a:spAutoFit/>
          </a:bodyPr>
          <a:lstStyle/>
          <a:p>
            <a:pPr>
              <a:lnSpc>
                <a:spcPct val="90000"/>
              </a:lnSpc>
            </a:pPr>
            <a:endParaRPr lang="en-US" b="1" dirty="0" smtClean="0"/>
          </a:p>
          <a:p>
            <a:pPr>
              <a:lnSpc>
                <a:spcPct val="90000"/>
              </a:lnSpc>
            </a:pPr>
            <a:r>
              <a:rPr lang="ru-RU" b="1" dirty="0" smtClean="0"/>
              <a:t>Заказчик:</a:t>
            </a:r>
            <a:r>
              <a:rPr lang="ru-RU" dirty="0" smtClean="0"/>
              <a:t/>
            </a:r>
            <a:br>
              <a:rPr lang="ru-RU" dirty="0" smtClean="0"/>
            </a:br>
            <a:endParaRPr lang="en-US" b="1" dirty="0" smtClean="0"/>
          </a:p>
          <a:p>
            <a:pPr>
              <a:lnSpc>
                <a:spcPct val="90000"/>
              </a:lnSpc>
            </a:pPr>
            <a:r>
              <a:rPr lang="ru-RU" b="1" dirty="0" smtClean="0"/>
              <a:t>Цель исследования:</a:t>
            </a:r>
          </a:p>
          <a:p>
            <a:pPr>
              <a:lnSpc>
                <a:spcPct val="90000"/>
              </a:lnSpc>
            </a:pPr>
            <a:r>
              <a:rPr lang="ru-RU" dirty="0" smtClean="0"/>
              <a:t>выявление причин несоответствия метрологических характеристик вихревого расходомера для больших скоростей потока </a:t>
            </a:r>
          </a:p>
          <a:p>
            <a:pPr>
              <a:lnSpc>
                <a:spcPct val="90000"/>
              </a:lnSpc>
            </a:pPr>
            <a:endParaRPr lang="ru-RU" dirty="0" smtClean="0"/>
          </a:p>
          <a:p>
            <a:pPr>
              <a:lnSpc>
                <a:spcPct val="90000"/>
              </a:lnSpc>
            </a:pPr>
            <a:r>
              <a:rPr lang="ru-RU" b="1" dirty="0" smtClean="0"/>
              <a:t>Эффект:</a:t>
            </a:r>
            <a:endParaRPr lang="ru-RU" dirty="0" smtClean="0"/>
          </a:p>
          <a:p>
            <a:pPr marL="273050" indent="-273050" eaLnBrk="0" hangingPunct="0">
              <a:lnSpc>
                <a:spcPct val="90000"/>
              </a:lnSpc>
              <a:spcBef>
                <a:spcPct val="20000"/>
              </a:spcBef>
              <a:buClr>
                <a:srgbClr val="0BD0D9"/>
              </a:buClr>
              <a:buSzPct val="95000"/>
              <a:buFont typeface="Wingdings 2" pitchFamily="18" charset="2"/>
              <a:buChar char=""/>
              <a:defRPr/>
            </a:pPr>
            <a:r>
              <a:rPr lang="ru-RU" dirty="0" smtClean="0"/>
              <a:t>найдена оптимальная геометрия ответственных деталей расходомера</a:t>
            </a:r>
          </a:p>
          <a:p>
            <a:pPr marL="273050" indent="-273050" eaLnBrk="0" hangingPunct="0">
              <a:lnSpc>
                <a:spcPct val="90000"/>
              </a:lnSpc>
              <a:spcBef>
                <a:spcPct val="20000"/>
              </a:spcBef>
              <a:buClr>
                <a:srgbClr val="0BD0D9"/>
              </a:buClr>
              <a:buSzPct val="95000"/>
              <a:buFont typeface="Wingdings 2" pitchFamily="18" charset="2"/>
              <a:buChar char=""/>
              <a:defRPr/>
            </a:pPr>
            <a:r>
              <a:rPr lang="ru-RU" dirty="0" smtClean="0"/>
              <a:t>готовится к производству новая линейка расходомеров</a:t>
            </a:r>
          </a:p>
          <a:p>
            <a:pPr marL="273050" indent="-273050" eaLnBrk="0" hangingPunct="0">
              <a:lnSpc>
                <a:spcPct val="90000"/>
              </a:lnSpc>
              <a:spcBef>
                <a:spcPct val="20000"/>
              </a:spcBef>
              <a:buClr>
                <a:srgbClr val="0BD0D9"/>
              </a:buClr>
              <a:buSzPct val="95000"/>
              <a:buFont typeface="Wingdings 2" pitchFamily="18" charset="2"/>
              <a:buChar char=""/>
              <a:defRPr/>
            </a:pPr>
            <a:r>
              <a:rPr lang="ru-RU" dirty="0" smtClean="0"/>
              <a:t>прогнозируется поведение расходомеров различных типоразмеров на основе вычисленных данных одного типоразмера</a:t>
            </a:r>
            <a:endParaRPr lang="ru-RU" dirty="0"/>
          </a:p>
        </p:txBody>
      </p:sp>
      <p:pic>
        <p:nvPicPr>
          <p:cNvPr id="31129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47580" y="1556740"/>
            <a:ext cx="1603484" cy="784258"/>
          </a:xfrm>
          <a:prstGeom prst="rect">
            <a:avLst/>
          </a:prstGeom>
          <a:noFill/>
          <a:ln w="9525">
            <a:noFill/>
            <a:miter lim="800000"/>
            <a:headEnd/>
            <a:tailEnd/>
          </a:ln>
        </p:spPr>
      </p:pic>
      <p:grpSp>
        <p:nvGrpSpPr>
          <p:cNvPr id="3" name="Группа 10"/>
          <p:cNvGrpSpPr/>
          <p:nvPr/>
        </p:nvGrpSpPr>
        <p:grpSpPr>
          <a:xfrm>
            <a:off x="4343842" y="2060810"/>
            <a:ext cx="4476748" cy="3500462"/>
            <a:chOff x="4024342" y="2500306"/>
            <a:chExt cx="4762500" cy="3810000"/>
          </a:xfrm>
        </p:grpSpPr>
        <p:pic>
          <p:nvPicPr>
            <p:cNvPr id="9" name="Picture 1" descr="\\delta\Материалы ЛСМ\2. Презентации, семинары, выставки\2011.07.20 - ISC 2011\Презентация\Быстрая анимация\slide8_Расходомер.gif"/>
            <p:cNvPicPr>
              <a:picLocks noChangeAspect="1" noChangeArrowheads="1" noCrop="1"/>
            </p:cNvPicPr>
            <p:nvPr/>
          </p:nvPicPr>
          <p:blipFill>
            <a:blip r:embed="rId4" cstate="print"/>
            <a:srcRect/>
            <a:stretch>
              <a:fillRect/>
            </a:stretch>
          </p:blipFill>
          <p:spPr bwMode="auto">
            <a:xfrm>
              <a:off x="4024342" y="2500306"/>
              <a:ext cx="4762500" cy="3810000"/>
            </a:xfrm>
            <a:prstGeom prst="rect">
              <a:avLst/>
            </a:prstGeom>
            <a:noFill/>
          </p:spPr>
        </p:pic>
        <p:pic>
          <p:nvPicPr>
            <p:cNvPr id="10" name="Picture 1"/>
            <p:cNvPicPr>
              <a:picLocks noChangeAspect="1" noChangeArrowheads="1"/>
            </p:cNvPicPr>
            <p:nvPr/>
          </p:nvPicPr>
          <p:blipFill>
            <a:blip r:embed="rId5" cstate="print"/>
            <a:srcRect/>
            <a:stretch>
              <a:fillRect/>
            </a:stretch>
          </p:blipFill>
          <p:spPr bwMode="auto">
            <a:xfrm>
              <a:off x="7880469" y="2520854"/>
              <a:ext cx="885825" cy="695325"/>
            </a:xfrm>
            <a:prstGeom prst="rect">
              <a:avLst/>
            </a:prstGeom>
            <a:noFill/>
            <a:ln w="9525">
              <a:noFill/>
              <a:miter lim="800000"/>
              <a:headEnd/>
              <a:tailEnd/>
            </a:ln>
            <a:effectLst/>
          </p:spPr>
        </p:pic>
      </p:grpSp>
      <p:sp>
        <p:nvSpPr>
          <p:cNvPr id="11" name="Прямоугольник 10"/>
          <p:cNvSpPr/>
          <p:nvPr/>
        </p:nvSpPr>
        <p:spPr>
          <a:xfrm>
            <a:off x="4211950" y="5589300"/>
            <a:ext cx="4572000" cy="646331"/>
          </a:xfrm>
          <a:prstGeom prst="rect">
            <a:avLst/>
          </a:prstGeom>
        </p:spPr>
        <p:txBody>
          <a:bodyPr>
            <a:spAutoFit/>
          </a:bodyPr>
          <a:lstStyle/>
          <a:p>
            <a:pPr algn="ctr"/>
            <a:r>
              <a:rPr lang="ru-RU" dirty="0" smtClean="0"/>
              <a:t>Распределение давления в </a:t>
            </a:r>
          </a:p>
          <a:p>
            <a:pPr algn="ctr"/>
            <a:r>
              <a:rPr lang="ru-RU" dirty="0" smtClean="0"/>
              <a:t>проточной части расходомера</a:t>
            </a:r>
            <a:endParaRPr lang="ru-RU" dirty="0"/>
          </a:p>
        </p:txBody>
      </p:sp>
      <p:sp>
        <p:nvSpPr>
          <p:cNvPr id="7" name="Номер слайда 6"/>
          <p:cNvSpPr>
            <a:spLocks noGrp="1"/>
          </p:cNvSpPr>
          <p:nvPr>
            <p:ph type="sldNum" sz="quarter" idx="12"/>
          </p:nvPr>
        </p:nvSpPr>
        <p:spPr/>
        <p:txBody>
          <a:bodyPr/>
          <a:lstStyle/>
          <a:p>
            <a:pPr>
              <a:defRPr/>
            </a:pPr>
            <a:fld id="{8F70B776-FFF4-4742-B493-0E6BFB64B2AC}" type="slidenum">
              <a:rPr lang="ru-RU" smtClean="0"/>
              <a:pPr>
                <a:defRPr/>
              </a:pPr>
              <a:t>13</a:t>
            </a:fld>
            <a:endParaRPr lang="ru-RU" dirty="0"/>
          </a:p>
        </p:txBody>
      </p:sp>
    </p:spTree>
    <p:extLst>
      <p:ext uri="{BB962C8B-B14F-4D97-AF65-F5344CB8AC3E}">
        <p14:creationId xmlns:p14="http://schemas.microsoft.com/office/powerpoint/2010/main" val="1679405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a:t>Моделирование атомно-молекулярных систем</a:t>
            </a:r>
          </a:p>
        </p:txBody>
      </p:sp>
      <p:sp>
        <p:nvSpPr>
          <p:cNvPr id="3" name="Содержимое 2"/>
          <p:cNvSpPr>
            <a:spLocks noGrp="1"/>
          </p:cNvSpPr>
          <p:nvPr>
            <p:ph idx="1"/>
          </p:nvPr>
        </p:nvSpPr>
        <p:spPr>
          <a:xfrm>
            <a:off x="611560" y="1772816"/>
            <a:ext cx="4464496" cy="1152128"/>
          </a:xfrm>
        </p:spPr>
        <p:txBody>
          <a:bodyPr/>
          <a:lstStyle/>
          <a:p>
            <a:r>
              <a:rPr lang="ru-RU" dirty="0" smtClean="0"/>
              <a:t>Изучение влияния концентрации акцепторных атомов на электрическое сопротивление углеродной </a:t>
            </a:r>
            <a:r>
              <a:rPr lang="ru-RU" dirty="0" err="1" smtClean="0"/>
              <a:t>нанотрубки</a:t>
            </a:r>
            <a:r>
              <a:rPr lang="ru-RU" dirty="0" smtClean="0"/>
              <a:t>.</a:t>
            </a:r>
            <a:endParaRPr lang="ru-RU" dirty="0"/>
          </a:p>
        </p:txBody>
      </p:sp>
      <p:sp>
        <p:nvSpPr>
          <p:cNvPr id="6" name="Содержимое 5"/>
          <p:cNvSpPr>
            <a:spLocks noGrp="1"/>
          </p:cNvSpPr>
          <p:nvPr>
            <p:ph idx="13"/>
          </p:nvPr>
        </p:nvSpPr>
        <p:spPr>
          <a:xfrm>
            <a:off x="611560" y="2924944"/>
            <a:ext cx="4464496" cy="1152128"/>
          </a:xfrm>
        </p:spPr>
        <p:txBody>
          <a:bodyPr/>
          <a:lstStyle/>
          <a:p>
            <a:r>
              <a:rPr lang="ru-RU" dirty="0" smtClean="0"/>
              <a:t>При изучении свойств углеродных </a:t>
            </a:r>
            <a:r>
              <a:rPr lang="ru-RU" dirty="0" err="1" smtClean="0"/>
              <a:t>нанотрубок</a:t>
            </a:r>
            <a:r>
              <a:rPr lang="ru-RU" dirty="0" smtClean="0"/>
              <a:t> </a:t>
            </a:r>
            <a:r>
              <a:rPr lang="ru-RU" dirty="0" err="1" smtClean="0"/>
              <a:t>ab</a:t>
            </a:r>
            <a:r>
              <a:rPr lang="ru-RU" dirty="0" smtClean="0"/>
              <a:t> </a:t>
            </a:r>
            <a:r>
              <a:rPr lang="ru-RU" dirty="0" err="1" smtClean="0"/>
              <a:t>initio</a:t>
            </a:r>
            <a:r>
              <a:rPr lang="ru-RU" dirty="0" smtClean="0"/>
              <a:t>  использовались квантово-химические пакеты </a:t>
            </a:r>
            <a:r>
              <a:rPr lang="ru-RU" dirty="0" err="1" smtClean="0"/>
              <a:t>Firefly</a:t>
            </a:r>
            <a:r>
              <a:rPr lang="ru-RU" dirty="0" smtClean="0"/>
              <a:t> и </a:t>
            </a:r>
            <a:r>
              <a:rPr lang="ru-RU" dirty="0" err="1" smtClean="0"/>
              <a:t>Siesta</a:t>
            </a:r>
            <a:r>
              <a:rPr lang="ru-RU" dirty="0" smtClean="0"/>
              <a:t>.</a:t>
            </a:r>
            <a:endParaRPr lang="ru-RU" dirty="0"/>
          </a:p>
        </p:txBody>
      </p:sp>
      <p:sp>
        <p:nvSpPr>
          <p:cNvPr id="7" name="Содержимое 6"/>
          <p:cNvSpPr>
            <a:spLocks noGrp="1"/>
          </p:cNvSpPr>
          <p:nvPr>
            <p:ph idx="14"/>
          </p:nvPr>
        </p:nvSpPr>
        <p:spPr>
          <a:xfrm>
            <a:off x="3563888" y="4365104"/>
            <a:ext cx="5184576" cy="1872208"/>
          </a:xfrm>
        </p:spPr>
        <p:txBody>
          <a:bodyPr>
            <a:normAutofit/>
          </a:bodyPr>
          <a:lstStyle/>
          <a:p>
            <a:r>
              <a:rPr lang="ru-RU" dirty="0" smtClean="0"/>
              <a:t>Даже </a:t>
            </a:r>
            <a:r>
              <a:rPr lang="ru-RU" dirty="0"/>
              <a:t>малые концентрации акцепторных атомов могут заметно уменьшить электрическое сопротивление углеродных </a:t>
            </a:r>
            <a:r>
              <a:rPr lang="ru-RU" dirty="0" err="1" smtClean="0"/>
              <a:t>нанотрубок</a:t>
            </a:r>
            <a:r>
              <a:rPr lang="ru-RU" dirty="0" smtClean="0"/>
              <a:t>.</a:t>
            </a:r>
          </a:p>
          <a:p>
            <a:endParaRPr lang="ru-RU" dirty="0"/>
          </a:p>
          <a:p>
            <a:r>
              <a:rPr lang="ru-RU" dirty="0" smtClean="0"/>
              <a:t>Внедрение</a:t>
            </a:r>
            <a:r>
              <a:rPr lang="en-US" dirty="0" smtClean="0"/>
              <a:t> </a:t>
            </a:r>
            <a:r>
              <a:rPr lang="ru-RU" dirty="0" smtClean="0"/>
              <a:t>атома</a:t>
            </a:r>
            <a:r>
              <a:rPr lang="en-US" dirty="0" smtClean="0"/>
              <a:t> Se             2%</a:t>
            </a:r>
          </a:p>
          <a:p>
            <a:r>
              <a:rPr lang="ru-RU" dirty="0" err="1" smtClean="0"/>
              <a:t>Адсорбирование</a:t>
            </a:r>
            <a:r>
              <a:rPr lang="ru-RU" dirty="0" smtClean="0"/>
              <a:t> атома </a:t>
            </a:r>
            <a:r>
              <a:rPr lang="en-US" dirty="0" smtClean="0"/>
              <a:t>S     11-15%</a:t>
            </a:r>
            <a:endParaRPr lang="ru-RU" dirty="0" smtClean="0"/>
          </a:p>
        </p:txBody>
      </p:sp>
      <p:pic>
        <p:nvPicPr>
          <p:cNvPr id="1026" name="Picture 2" descr="\\delta.sp.susu.ac.ru\Материалы ЛСМ\2. Презентации, семинары, выставки\2012.06.17 - ISC 2012\Задачи\Созыкин С.А\el.jpg"/>
          <p:cNvPicPr>
            <a:picLocks noChangeAspect="1" noChangeArrowheads="1"/>
          </p:cNvPicPr>
          <p:nvPr/>
        </p:nvPicPr>
        <p:blipFill>
          <a:blip r:embed="rId3" cstate="print"/>
          <a:srcRect/>
          <a:stretch>
            <a:fillRect/>
          </a:stretch>
        </p:blipFill>
        <p:spPr bwMode="auto">
          <a:xfrm>
            <a:off x="571301" y="4149080"/>
            <a:ext cx="2848571" cy="1730969"/>
          </a:xfrm>
          <a:prstGeom prst="rect">
            <a:avLst/>
          </a:prstGeom>
          <a:noFill/>
        </p:spPr>
      </p:pic>
      <p:sp>
        <p:nvSpPr>
          <p:cNvPr id="13" name="Стрелка вверх 12"/>
          <p:cNvSpPr/>
          <p:nvPr/>
        </p:nvSpPr>
        <p:spPr>
          <a:xfrm>
            <a:off x="6732240" y="5373216"/>
            <a:ext cx="144016" cy="216024"/>
          </a:xfrm>
          <a:prstGeom prst="upArrow">
            <a:avLst/>
          </a:prstGeom>
          <a:solidFill>
            <a:srgbClr val="A9D36B"/>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верх 13"/>
          <p:cNvSpPr/>
          <p:nvPr/>
        </p:nvSpPr>
        <p:spPr>
          <a:xfrm>
            <a:off x="8460432" y="5517232"/>
            <a:ext cx="144016" cy="216024"/>
          </a:xfrm>
          <a:prstGeom prst="upArrow">
            <a:avLst/>
          </a:prstGeom>
          <a:solidFill>
            <a:srgbClr val="A9D36B"/>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верх 14"/>
          <p:cNvSpPr/>
          <p:nvPr/>
        </p:nvSpPr>
        <p:spPr>
          <a:xfrm>
            <a:off x="7092280" y="5589240"/>
            <a:ext cx="144016" cy="216024"/>
          </a:xfrm>
          <a:prstGeom prst="upArrow">
            <a:avLst/>
          </a:prstGeom>
          <a:solidFill>
            <a:srgbClr val="A9D36B"/>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7452320" y="5445224"/>
            <a:ext cx="1224136" cy="400110"/>
          </a:xfrm>
          <a:prstGeom prst="rect">
            <a:avLst/>
          </a:prstGeom>
          <a:noFill/>
        </p:spPr>
        <p:txBody>
          <a:bodyPr wrap="square" rtlCol="0">
            <a:spAutoFit/>
          </a:bodyPr>
          <a:lstStyle/>
          <a:p>
            <a:r>
              <a:rPr lang="en-US" sz="2000" dirty="0" smtClean="0">
                <a:latin typeface="Arial" pitchFamily="34" charset="0"/>
                <a:cs typeface="Arial" pitchFamily="34" charset="0"/>
              </a:rPr>
              <a:t>15-19%</a:t>
            </a:r>
            <a:endParaRPr lang="ru-RU" sz="2000" dirty="0">
              <a:latin typeface="Arial" pitchFamily="34" charset="0"/>
              <a:cs typeface="Arial" pitchFamily="34" charset="0"/>
            </a:endParaRPr>
          </a:p>
        </p:txBody>
      </p:sp>
      <p:pic>
        <p:nvPicPr>
          <p:cNvPr id="1030" name="Picture 6" descr="D:\ISC\Задачи\Созыкин С.А\Fix.gif"/>
          <p:cNvPicPr>
            <a:picLocks noChangeAspect="1" noChangeArrowheads="1" noCrop="1"/>
          </p:cNvPicPr>
          <p:nvPr/>
        </p:nvPicPr>
        <p:blipFill>
          <a:blip r:embed="rId4" cstate="print"/>
          <a:srcRect/>
          <a:stretch>
            <a:fillRect/>
          </a:stretch>
        </p:blipFill>
        <p:spPr bwMode="auto">
          <a:xfrm>
            <a:off x="5312990" y="1628800"/>
            <a:ext cx="3363466" cy="2686792"/>
          </a:xfrm>
          <a:prstGeom prst="rect">
            <a:avLst/>
          </a:prstGeom>
          <a:noFill/>
        </p:spPr>
      </p:pic>
      <p:sp>
        <p:nvSpPr>
          <p:cNvPr id="10" name="Номер слайда 9"/>
          <p:cNvSpPr>
            <a:spLocks noGrp="1"/>
          </p:cNvSpPr>
          <p:nvPr>
            <p:ph type="sldNum" sz="quarter" idx="12"/>
          </p:nvPr>
        </p:nvSpPr>
        <p:spPr/>
        <p:txBody>
          <a:bodyPr/>
          <a:lstStyle/>
          <a:p>
            <a:fld id="{704AAF21-BB22-4188-971B-793AD2F6D03F}" type="slidenum">
              <a:rPr lang="ru-RU" smtClean="0"/>
              <a:pPr/>
              <a:t>14</a:t>
            </a:fld>
            <a:endParaRPr lang="ru-RU"/>
          </a:p>
        </p:txBody>
      </p:sp>
    </p:spTree>
    <p:extLst>
      <p:ext uri="{BB962C8B-B14F-4D97-AF65-F5344CB8AC3E}">
        <p14:creationId xmlns:p14="http://schemas.microsoft.com/office/powerpoint/2010/main" val="3389555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187624" y="764704"/>
            <a:ext cx="7632848" cy="720080"/>
          </a:xfrm>
        </p:spPr>
        <p:txBody>
          <a:bodyPr>
            <a:noAutofit/>
          </a:bodyPr>
          <a:lstStyle/>
          <a:p>
            <a:r>
              <a:rPr lang="ru-RU" sz="2400" dirty="0" smtClean="0"/>
              <a:t>Перечень услуг, оказываемых на оборудовании</a:t>
            </a:r>
            <a:endParaRPr lang="ru-RU" sz="2400" dirty="0"/>
          </a:p>
        </p:txBody>
      </p:sp>
      <p:sp>
        <p:nvSpPr>
          <p:cNvPr id="33" name="Номер слайда 3"/>
          <p:cNvSpPr>
            <a:spLocks noGrp="1"/>
          </p:cNvSpPr>
          <p:nvPr>
            <p:ph type="sldNum" sz="quarter" idx="12"/>
          </p:nvPr>
        </p:nvSpPr>
        <p:spPr>
          <a:xfrm>
            <a:off x="7914456" y="6429396"/>
            <a:ext cx="762000" cy="365125"/>
          </a:xfrm>
        </p:spPr>
        <p:txBody>
          <a:bodyPr/>
          <a:lstStyle/>
          <a:p>
            <a:pPr>
              <a:defRPr/>
            </a:pPr>
            <a:fld id="{D0CD074D-EFE3-43E3-89A5-E91EF8CAA72C}" type="slidenum">
              <a:rPr lang="ru-RU" smtClean="0"/>
              <a:pPr>
                <a:defRPr/>
              </a:pPr>
              <a:t>15</a:t>
            </a:fld>
            <a:endParaRPr lang="ru-RU" dirty="0"/>
          </a:p>
        </p:txBody>
      </p:sp>
      <p:grpSp>
        <p:nvGrpSpPr>
          <p:cNvPr id="6" name="Группа 5"/>
          <p:cNvGrpSpPr/>
          <p:nvPr/>
        </p:nvGrpSpPr>
        <p:grpSpPr>
          <a:xfrm>
            <a:off x="241472" y="1844824"/>
            <a:ext cx="1296144" cy="936102"/>
            <a:chOff x="4572000" y="3933070"/>
            <a:chExt cx="3528490" cy="2653521"/>
          </a:xfrm>
        </p:grpSpPr>
        <p:pic>
          <p:nvPicPr>
            <p:cNvPr id="7" name="Picture 6" descr="Sub_model008"/>
            <p:cNvPicPr>
              <a:picLocks noChangeAspect="1" noChangeArrowheads="1"/>
            </p:cNvPicPr>
            <p:nvPr/>
          </p:nvPicPr>
          <p:blipFill>
            <a:blip r:embed="rId3" cstate="print"/>
            <a:srcRect/>
            <a:stretch>
              <a:fillRect/>
            </a:stretch>
          </p:blipFill>
          <p:spPr bwMode="auto">
            <a:xfrm>
              <a:off x="4572000" y="3933070"/>
              <a:ext cx="3528490" cy="2653521"/>
            </a:xfrm>
            <a:prstGeom prst="rect">
              <a:avLst/>
            </a:prstGeom>
            <a:noFill/>
            <a:ln w="9525">
              <a:noFill/>
              <a:miter lim="800000"/>
              <a:headEnd/>
              <a:tailEnd/>
            </a:ln>
          </p:spPr>
        </p:pic>
        <p:pic>
          <p:nvPicPr>
            <p:cNvPr id="9" name="Picture 1"/>
            <p:cNvPicPr>
              <a:picLocks noChangeAspect="1" noChangeArrowheads="1"/>
            </p:cNvPicPr>
            <p:nvPr/>
          </p:nvPicPr>
          <p:blipFill>
            <a:blip r:embed="rId4" cstate="print"/>
            <a:srcRect/>
            <a:stretch>
              <a:fillRect/>
            </a:stretch>
          </p:blipFill>
          <p:spPr bwMode="auto">
            <a:xfrm>
              <a:off x="7245686" y="3939226"/>
              <a:ext cx="852176" cy="94686"/>
            </a:xfrm>
            <a:prstGeom prst="rect">
              <a:avLst/>
            </a:prstGeom>
            <a:noFill/>
            <a:ln w="9525">
              <a:noFill/>
              <a:miter lim="800000"/>
              <a:headEnd/>
              <a:tailEnd/>
            </a:ln>
            <a:effectLst/>
          </p:spPr>
        </p:pic>
      </p:grpSp>
      <p:pic>
        <p:nvPicPr>
          <p:cNvPr id="11" name="Picture 5" descr="Omeg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793" y="4103895"/>
            <a:ext cx="1368153" cy="970756"/>
          </a:xfrm>
          <a:prstGeom prst="rect">
            <a:avLst/>
          </a:prstGeom>
          <a:effectLst/>
        </p:spPr>
      </p:pic>
      <p:pic>
        <p:nvPicPr>
          <p:cNvPr id="9219" name="Picture 3"/>
          <p:cNvPicPr>
            <a:picLocks noChangeAspect="1" noChangeArrowheads="1"/>
          </p:cNvPicPr>
          <p:nvPr/>
        </p:nvPicPr>
        <p:blipFill>
          <a:blip r:embed="rId6" cstate="print"/>
          <a:srcRect/>
          <a:stretch>
            <a:fillRect/>
          </a:stretch>
        </p:blipFill>
        <p:spPr bwMode="auto">
          <a:xfrm>
            <a:off x="251520" y="5229200"/>
            <a:ext cx="1297664" cy="880198"/>
          </a:xfrm>
          <a:prstGeom prst="rect">
            <a:avLst/>
          </a:prstGeom>
          <a:noFill/>
          <a:ln w="9525">
            <a:noFill/>
            <a:miter lim="800000"/>
            <a:headEnd/>
            <a:tailEnd/>
          </a:ln>
        </p:spPr>
      </p:pic>
      <p:sp>
        <p:nvSpPr>
          <p:cNvPr id="13" name="TextBox 12"/>
          <p:cNvSpPr txBox="1"/>
          <p:nvPr/>
        </p:nvSpPr>
        <p:spPr>
          <a:xfrm>
            <a:off x="1619672" y="1844824"/>
            <a:ext cx="7344816" cy="584775"/>
          </a:xfrm>
          <a:prstGeom prst="rect">
            <a:avLst/>
          </a:prstGeom>
          <a:noFill/>
        </p:spPr>
        <p:txBody>
          <a:bodyPr wrap="square" rtlCol="0">
            <a:spAutoFit/>
          </a:bodyPr>
          <a:lstStyle/>
          <a:p>
            <a:pPr marL="180975" indent="-180975">
              <a:buClr>
                <a:schemeClr val="bg1">
                  <a:lumMod val="50000"/>
                </a:schemeClr>
              </a:buClr>
              <a:buSzPct val="130000"/>
              <a:buFont typeface="Arial" pitchFamily="34" charset="0"/>
              <a:buChar char="•"/>
            </a:pPr>
            <a:r>
              <a:rPr lang="ru-RU" sz="1600" dirty="0" smtClean="0">
                <a:latin typeface="Arial" pitchFamily="34" charset="0"/>
                <a:cs typeface="Arial" pitchFamily="34" charset="0"/>
              </a:rPr>
              <a:t>Проведение </a:t>
            </a:r>
            <a:r>
              <a:rPr lang="ru-RU" sz="1600" dirty="0" smtClean="0">
                <a:latin typeface="Arial" pitchFamily="34" charset="0"/>
                <a:cs typeface="Arial" pitchFamily="34" charset="0"/>
              </a:rPr>
              <a:t>расчетов с использованием вычислительных средств и программного обеспечения инженерного моделирования и анализа</a:t>
            </a:r>
            <a:endParaRPr lang="en-US" sz="1600" dirty="0" smtClean="0">
              <a:latin typeface="Arial" pitchFamily="34" charset="0"/>
              <a:cs typeface="Arial" pitchFamily="34" charset="0"/>
            </a:endParaRPr>
          </a:p>
        </p:txBody>
      </p:sp>
      <p:sp>
        <p:nvSpPr>
          <p:cNvPr id="14" name="TextBox 13"/>
          <p:cNvSpPr txBox="1"/>
          <p:nvPr/>
        </p:nvSpPr>
        <p:spPr>
          <a:xfrm>
            <a:off x="1619672" y="3013598"/>
            <a:ext cx="7344816" cy="584775"/>
          </a:xfrm>
          <a:prstGeom prst="rect">
            <a:avLst/>
          </a:prstGeom>
          <a:noFill/>
        </p:spPr>
        <p:txBody>
          <a:bodyPr wrap="square" rtlCol="0">
            <a:spAutoFit/>
          </a:bodyPr>
          <a:lstStyle/>
          <a:p>
            <a:pPr marL="180975" indent="-180975">
              <a:buClr>
                <a:schemeClr val="bg1">
                  <a:lumMod val="50000"/>
                </a:schemeClr>
              </a:buClr>
              <a:buSzPct val="130000"/>
              <a:buFont typeface="Arial" pitchFamily="34" charset="0"/>
              <a:buChar char="•"/>
            </a:pPr>
            <a:r>
              <a:rPr lang="ru-RU" sz="1600" dirty="0" smtClean="0">
                <a:latin typeface="Arial" pitchFamily="34" charset="0"/>
                <a:cs typeface="Arial" pitchFamily="34" charset="0"/>
              </a:rPr>
              <a:t>Постановка </a:t>
            </a:r>
            <a:r>
              <a:rPr lang="ru-RU" sz="1600" dirty="0" smtClean="0">
                <a:latin typeface="Arial" pitchFamily="34" charset="0"/>
                <a:cs typeface="Arial" pitchFamily="34" charset="0"/>
              </a:rPr>
              <a:t>и </a:t>
            </a:r>
            <a:r>
              <a:rPr lang="ru-RU" sz="1600" dirty="0" smtClean="0">
                <a:latin typeface="Arial" pitchFamily="34" charset="0"/>
                <a:cs typeface="Arial" pitchFamily="34" charset="0"/>
              </a:rPr>
              <a:t>визуализация </a:t>
            </a:r>
            <a:r>
              <a:rPr lang="ru-RU" sz="1600" dirty="0" smtClean="0">
                <a:latin typeface="Arial" pitchFamily="34" charset="0"/>
                <a:cs typeface="Arial" pitchFamily="34" charset="0"/>
              </a:rPr>
              <a:t>реалистичных изображений с использованием программного обеспечения компьютерной графики</a:t>
            </a:r>
          </a:p>
        </p:txBody>
      </p:sp>
      <p:sp>
        <p:nvSpPr>
          <p:cNvPr id="15" name="TextBox 14"/>
          <p:cNvSpPr txBox="1"/>
          <p:nvPr/>
        </p:nvSpPr>
        <p:spPr>
          <a:xfrm>
            <a:off x="1619672" y="4152546"/>
            <a:ext cx="7344816" cy="338554"/>
          </a:xfrm>
          <a:prstGeom prst="rect">
            <a:avLst/>
          </a:prstGeom>
          <a:noFill/>
        </p:spPr>
        <p:txBody>
          <a:bodyPr wrap="square" rtlCol="0">
            <a:spAutoFit/>
          </a:bodyPr>
          <a:lstStyle/>
          <a:p>
            <a:pPr marL="180975" indent="-180975">
              <a:buClr>
                <a:schemeClr val="bg1">
                  <a:lumMod val="50000"/>
                </a:schemeClr>
              </a:buClr>
              <a:buSzPct val="130000"/>
              <a:buFont typeface="Arial" pitchFamily="34" charset="0"/>
              <a:buChar char="•"/>
            </a:pPr>
            <a:r>
              <a:rPr lang="ru-RU" sz="1600" dirty="0" smtClean="0">
                <a:latin typeface="Arial" pitchFamily="34" charset="0"/>
                <a:cs typeface="Arial" pitchFamily="34" charset="0"/>
              </a:rPr>
              <a:t>Выполнение НИР в области параллельной обработки данных</a:t>
            </a:r>
            <a:endParaRPr lang="en-US" sz="1600" dirty="0" smtClean="0">
              <a:latin typeface="Arial" pitchFamily="34" charset="0"/>
              <a:cs typeface="Arial" pitchFamily="34" charset="0"/>
            </a:endParaRPr>
          </a:p>
        </p:txBody>
      </p:sp>
      <p:sp>
        <p:nvSpPr>
          <p:cNvPr id="16" name="TextBox 15"/>
          <p:cNvSpPr txBox="1"/>
          <p:nvPr/>
        </p:nvSpPr>
        <p:spPr>
          <a:xfrm>
            <a:off x="1619672" y="5338882"/>
            <a:ext cx="7344816" cy="584775"/>
          </a:xfrm>
          <a:prstGeom prst="rect">
            <a:avLst/>
          </a:prstGeom>
          <a:noFill/>
        </p:spPr>
        <p:txBody>
          <a:bodyPr wrap="square" rtlCol="0">
            <a:spAutoFit/>
          </a:bodyPr>
          <a:lstStyle/>
          <a:p>
            <a:pPr marL="180975" indent="-180975">
              <a:buClr>
                <a:schemeClr val="bg1">
                  <a:lumMod val="50000"/>
                </a:schemeClr>
              </a:buClr>
              <a:buSzPct val="130000"/>
              <a:buFont typeface="Arial" pitchFamily="34" charset="0"/>
              <a:buChar char="•"/>
            </a:pPr>
            <a:r>
              <a:rPr lang="ru-RU" sz="1600" dirty="0" smtClean="0">
                <a:latin typeface="Arial" pitchFamily="34" charset="0"/>
                <a:cs typeface="Arial" pitchFamily="34" charset="0"/>
              </a:rPr>
              <a:t>Предоставление машинного времени вычислительных узлов суперкомпьютеров</a:t>
            </a:r>
            <a:endParaRPr lang="ru-RU" sz="1600" dirty="0">
              <a:latin typeface="Arial" pitchFamily="34" charset="0"/>
              <a:cs typeface="Arial" pitchFamily="34" charset="0"/>
            </a:endParaRPr>
          </a:p>
        </p:txBody>
      </p:sp>
      <p:pic>
        <p:nvPicPr>
          <p:cNvPr id="2" name="Рисунок 1"/>
          <p:cNvPicPr>
            <a:picLocks noChangeAspect="1"/>
          </p:cNvPicPr>
          <p:nvPr/>
        </p:nvPicPr>
        <p:blipFill rotWithShape="1">
          <a:blip r:embed="rId7" cstate="print">
            <a:extLst>
              <a:ext uri="{28A0092B-C50C-407E-A947-70E740481C1C}">
                <a14:useLocalDpi xmlns:a14="http://schemas.microsoft.com/office/drawing/2010/main" val="0"/>
              </a:ext>
            </a:extLst>
          </a:blip>
          <a:srcRect r="24647"/>
          <a:stretch/>
        </p:blipFill>
        <p:spPr>
          <a:xfrm>
            <a:off x="231423" y="2966588"/>
            <a:ext cx="1305228" cy="952681"/>
          </a:xfrm>
          <a:prstGeom prst="rect">
            <a:avLst/>
          </a:prstGeom>
        </p:spPr>
      </p:pic>
    </p:spTree>
    <p:extLst>
      <p:ext uri="{BB962C8B-B14F-4D97-AF65-F5344CB8AC3E}">
        <p14:creationId xmlns:p14="http://schemas.microsoft.com/office/powerpoint/2010/main" val="322299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187624" y="764704"/>
            <a:ext cx="7488832" cy="720080"/>
          </a:xfrm>
        </p:spPr>
        <p:txBody>
          <a:bodyPr>
            <a:normAutofit/>
          </a:bodyPr>
          <a:lstStyle/>
          <a:p>
            <a:r>
              <a:rPr lang="ru-RU" dirty="0" smtClean="0"/>
              <a:t>Российские партнеры</a:t>
            </a:r>
            <a:r>
              <a:rPr lang="en-US" dirty="0" smtClean="0"/>
              <a:t> </a:t>
            </a:r>
            <a:r>
              <a:rPr lang="ru-RU" dirty="0" smtClean="0"/>
              <a:t>ЛСМ </a:t>
            </a:r>
            <a:r>
              <a:rPr lang="ru-RU" dirty="0" err="1" smtClean="0"/>
              <a:t>ЮУрГУ</a:t>
            </a:r>
            <a:endParaRPr lang="ru-RU" dirty="0"/>
          </a:p>
        </p:txBody>
      </p:sp>
      <p:sp>
        <p:nvSpPr>
          <p:cNvPr id="33" name="Номер слайда 3"/>
          <p:cNvSpPr>
            <a:spLocks noGrp="1"/>
          </p:cNvSpPr>
          <p:nvPr>
            <p:ph type="sldNum" sz="quarter" idx="12"/>
          </p:nvPr>
        </p:nvSpPr>
        <p:spPr>
          <a:xfrm>
            <a:off x="7914456" y="6429396"/>
            <a:ext cx="762000" cy="365125"/>
          </a:xfrm>
        </p:spPr>
        <p:txBody>
          <a:bodyPr/>
          <a:lstStyle/>
          <a:p>
            <a:pPr>
              <a:defRPr/>
            </a:pPr>
            <a:fld id="{D0CD074D-EFE3-43E3-89A5-E91EF8CAA72C}" type="slidenum">
              <a:rPr lang="ru-RU" smtClean="0"/>
              <a:pPr>
                <a:defRPr/>
              </a:pPr>
              <a:t>16</a:t>
            </a:fld>
            <a:endParaRPr lang="ru-RU" dirty="0"/>
          </a:p>
        </p:txBody>
      </p:sp>
      <p:sp>
        <p:nvSpPr>
          <p:cNvPr id="4" name="TextBox 3"/>
          <p:cNvSpPr txBox="1"/>
          <p:nvPr/>
        </p:nvSpPr>
        <p:spPr>
          <a:xfrm>
            <a:off x="323528" y="1628750"/>
            <a:ext cx="4608512" cy="4539704"/>
          </a:xfrm>
          <a:prstGeom prst="rect">
            <a:avLst/>
          </a:prstGeom>
          <a:noFill/>
        </p:spPr>
        <p:txBody>
          <a:bodyPr wrap="square" rtlCol="0">
            <a:spAutoFit/>
          </a:bodyPr>
          <a:lstStyle/>
          <a:p>
            <a:pPr marL="271463" lvl="0" indent="-271463">
              <a:spcAft>
                <a:spcPts val="600"/>
              </a:spcAft>
              <a:buClr>
                <a:schemeClr val="bg1">
                  <a:lumMod val="50000"/>
                </a:schemeClr>
              </a:buClr>
              <a:buSzPct val="100000"/>
              <a:buFont typeface="+mj-lt"/>
              <a:buAutoNum type="arabicPeriod"/>
            </a:pPr>
            <a:r>
              <a:rPr lang="ru-RU" sz="1400" dirty="0" smtClean="0">
                <a:latin typeface="Arial" pitchFamily="34" charset="0"/>
                <a:cs typeface="Arial" pitchFamily="34" charset="0"/>
              </a:rPr>
              <a:t>Институт геофизики </a:t>
            </a:r>
            <a:r>
              <a:rPr lang="ru-RU" sz="1400" dirty="0" err="1" smtClean="0">
                <a:latin typeface="Arial" pitchFamily="34" charset="0"/>
                <a:cs typeface="Arial" pitchFamily="34" charset="0"/>
              </a:rPr>
              <a:t>УрО</a:t>
            </a:r>
            <a:r>
              <a:rPr lang="ru-RU" sz="1400" dirty="0" smtClean="0">
                <a:latin typeface="Arial" pitchFamily="34" charset="0"/>
                <a:cs typeface="Arial" pitchFamily="34" charset="0"/>
              </a:rPr>
              <a:t> РАН</a:t>
            </a:r>
          </a:p>
          <a:p>
            <a:pPr marL="271463" indent="-271463">
              <a:spcAft>
                <a:spcPts val="600"/>
              </a:spcAft>
              <a:buClr>
                <a:schemeClr val="bg1">
                  <a:lumMod val="50000"/>
                </a:schemeClr>
              </a:buClr>
              <a:buSzPct val="100000"/>
              <a:buFont typeface="+mj-lt"/>
              <a:buAutoNum type="arabicPeriod"/>
            </a:pPr>
            <a:r>
              <a:rPr lang="ru-RU" sz="1400" dirty="0" smtClean="0">
                <a:latin typeface="Arial" pitchFamily="34" charset="0"/>
                <a:cs typeface="Arial" pitchFamily="34" charset="0"/>
              </a:rPr>
              <a:t>Институт программных систем РАН</a:t>
            </a:r>
          </a:p>
          <a:p>
            <a:pPr marL="271463" lvl="0" indent="-271463">
              <a:spcAft>
                <a:spcPts val="600"/>
              </a:spcAft>
              <a:buClr>
                <a:schemeClr val="bg1">
                  <a:lumMod val="50000"/>
                </a:schemeClr>
              </a:buClr>
              <a:buSzPct val="100000"/>
              <a:buFont typeface="+mj-lt"/>
              <a:buAutoNum type="arabicPeriod"/>
            </a:pPr>
            <a:r>
              <a:rPr lang="ru-RU" sz="1400" dirty="0" smtClean="0">
                <a:latin typeface="Arial" pitchFamily="34" charset="0"/>
                <a:cs typeface="Arial" pitchFamily="34" charset="0"/>
              </a:rPr>
              <a:t>Институт физики металлов </a:t>
            </a:r>
            <a:r>
              <a:rPr lang="ru-RU" sz="1400" dirty="0" err="1" smtClean="0">
                <a:latin typeface="Arial" pitchFamily="34" charset="0"/>
                <a:cs typeface="Arial" pitchFamily="34" charset="0"/>
              </a:rPr>
              <a:t>УрО</a:t>
            </a:r>
            <a:r>
              <a:rPr lang="ru-RU" sz="1400" dirty="0" smtClean="0">
                <a:latin typeface="Arial" pitchFamily="34" charset="0"/>
                <a:cs typeface="Arial" pitchFamily="34" charset="0"/>
              </a:rPr>
              <a:t> РАН</a:t>
            </a:r>
          </a:p>
          <a:p>
            <a:pPr marL="271463" lvl="0" indent="-271463">
              <a:spcAft>
                <a:spcPts val="600"/>
              </a:spcAft>
              <a:buClr>
                <a:schemeClr val="bg1">
                  <a:lumMod val="50000"/>
                </a:schemeClr>
              </a:buClr>
              <a:buSzPct val="100000"/>
              <a:buFont typeface="+mj-lt"/>
              <a:buAutoNum type="arabicPeriod"/>
            </a:pPr>
            <a:r>
              <a:rPr lang="ru-RU" sz="1400" dirty="0" smtClean="0">
                <a:latin typeface="Arial" pitchFamily="34" charset="0"/>
                <a:cs typeface="Arial" pitchFamily="34" charset="0"/>
              </a:rPr>
              <a:t>Институт математики и механики </a:t>
            </a:r>
            <a:r>
              <a:rPr lang="ru-RU" sz="1400" dirty="0" err="1" smtClean="0">
                <a:latin typeface="Arial" pitchFamily="34" charset="0"/>
                <a:cs typeface="Arial" pitchFamily="34" charset="0"/>
              </a:rPr>
              <a:t>УрО</a:t>
            </a:r>
            <a:r>
              <a:rPr lang="ru-RU" sz="1400" dirty="0" smtClean="0">
                <a:latin typeface="Arial" pitchFamily="34" charset="0"/>
                <a:cs typeface="Arial" pitchFamily="34" charset="0"/>
              </a:rPr>
              <a:t> РАН</a:t>
            </a:r>
          </a:p>
          <a:p>
            <a:pPr marL="271463" indent="-271463">
              <a:spcAft>
                <a:spcPts val="600"/>
              </a:spcAft>
              <a:buClr>
                <a:schemeClr val="bg1">
                  <a:lumMod val="50000"/>
                </a:schemeClr>
              </a:buClr>
              <a:buSzPct val="100000"/>
              <a:buFont typeface="+mj-lt"/>
              <a:buAutoNum type="arabicPeriod"/>
            </a:pPr>
            <a:r>
              <a:rPr lang="ru-RU" sz="1400" dirty="0" smtClean="0">
                <a:latin typeface="Arial" pitchFamily="34" charset="0"/>
                <a:cs typeface="Arial" pitchFamily="34" charset="0"/>
              </a:rPr>
              <a:t>Казанский Национальный Исследовательский Технологический Университет</a:t>
            </a:r>
          </a:p>
          <a:p>
            <a:pPr marL="271463" indent="-271463">
              <a:spcAft>
                <a:spcPts val="600"/>
              </a:spcAft>
              <a:buClr>
                <a:schemeClr val="bg1">
                  <a:lumMod val="50000"/>
                </a:schemeClr>
              </a:buClr>
              <a:buSzPct val="100000"/>
              <a:buFont typeface="+mj-lt"/>
              <a:buAutoNum type="arabicPeriod"/>
            </a:pPr>
            <a:r>
              <a:rPr lang="ru-RU" sz="1400" dirty="0" smtClean="0">
                <a:latin typeface="Arial" pitchFamily="34" charset="0"/>
                <a:cs typeface="Arial" pitchFamily="34" charset="0"/>
              </a:rPr>
              <a:t>Ульяновский государственный технический университет</a:t>
            </a:r>
          </a:p>
          <a:p>
            <a:pPr marL="271463" indent="-271463">
              <a:spcAft>
                <a:spcPts val="600"/>
              </a:spcAft>
              <a:buClr>
                <a:schemeClr val="bg1">
                  <a:lumMod val="50000"/>
                </a:schemeClr>
              </a:buClr>
              <a:buSzPct val="100000"/>
              <a:buFont typeface="+mj-lt"/>
              <a:buAutoNum type="arabicPeriod"/>
            </a:pPr>
            <a:r>
              <a:rPr lang="ru-RU" sz="1400" dirty="0" smtClean="0">
                <a:latin typeface="Arial" pitchFamily="34" charset="0"/>
                <a:cs typeface="Arial" pitchFamily="34" charset="0"/>
              </a:rPr>
              <a:t>МФТИ</a:t>
            </a:r>
          </a:p>
          <a:p>
            <a:pPr marL="271463" indent="-271463">
              <a:spcAft>
                <a:spcPts val="600"/>
              </a:spcAft>
              <a:buClr>
                <a:schemeClr val="bg1">
                  <a:lumMod val="50000"/>
                </a:schemeClr>
              </a:buClr>
              <a:buSzPct val="100000"/>
              <a:buFont typeface="+mj-lt"/>
              <a:buAutoNum type="arabicPeriod"/>
            </a:pPr>
            <a:r>
              <a:rPr lang="ru-RU" sz="1400" dirty="0" smtClean="0">
                <a:latin typeface="Arial" pitchFamily="34" charset="0"/>
                <a:cs typeface="Arial" pitchFamily="34" charset="0"/>
              </a:rPr>
              <a:t>НИВЦ МГУ имени М.В. Ломоносова</a:t>
            </a:r>
          </a:p>
          <a:p>
            <a:pPr marL="271463" lvl="0" indent="-271463">
              <a:spcAft>
                <a:spcPts val="600"/>
              </a:spcAft>
              <a:buClr>
                <a:schemeClr val="bg1">
                  <a:lumMod val="50000"/>
                </a:schemeClr>
              </a:buClr>
              <a:buSzPct val="100000"/>
              <a:buFont typeface="+mj-lt"/>
              <a:buAutoNum type="arabicPeriod"/>
            </a:pPr>
            <a:r>
              <a:rPr lang="ru-RU" sz="1400" dirty="0">
                <a:latin typeface="Arial" pitchFamily="34" charset="0"/>
                <a:cs typeface="Arial" pitchFamily="34" charset="0"/>
              </a:rPr>
              <a:t>ЗАО «ФОРТ Технология»</a:t>
            </a:r>
            <a:endParaRPr lang="en-US" sz="1400" dirty="0">
              <a:latin typeface="Arial" pitchFamily="34" charset="0"/>
              <a:cs typeface="Arial" pitchFamily="34" charset="0"/>
            </a:endParaRPr>
          </a:p>
          <a:p>
            <a:pPr marL="271463" lvl="0" indent="-271463">
              <a:spcAft>
                <a:spcPts val="600"/>
              </a:spcAft>
              <a:buClr>
                <a:schemeClr val="bg1">
                  <a:lumMod val="50000"/>
                </a:schemeClr>
              </a:buClr>
              <a:buSzPct val="100000"/>
              <a:buFont typeface="+mj-lt"/>
              <a:buAutoNum type="arabicPeriod"/>
            </a:pPr>
            <a:r>
              <a:rPr lang="ru-RU" sz="1400" dirty="0">
                <a:latin typeface="Arial" pitchFamily="34" charset="0"/>
                <a:cs typeface="Arial" pitchFamily="34" charset="0"/>
              </a:rPr>
              <a:t>ООО ГСКБ «</a:t>
            </a:r>
            <a:r>
              <a:rPr lang="ru-RU" sz="1400" dirty="0" err="1">
                <a:latin typeface="Arial" pitchFamily="34" charset="0"/>
                <a:cs typeface="Arial" pitchFamily="34" charset="0"/>
              </a:rPr>
              <a:t>Трансдизель</a:t>
            </a:r>
            <a:r>
              <a:rPr lang="ru-RU" sz="1400" dirty="0">
                <a:latin typeface="Arial" pitchFamily="34" charset="0"/>
                <a:cs typeface="Arial" pitchFamily="34" charset="0"/>
              </a:rPr>
              <a:t>»</a:t>
            </a:r>
          </a:p>
          <a:p>
            <a:pPr marL="271463" indent="-271463">
              <a:spcAft>
                <a:spcPts val="600"/>
              </a:spcAft>
              <a:buClr>
                <a:schemeClr val="bg1">
                  <a:lumMod val="50000"/>
                </a:schemeClr>
              </a:buClr>
              <a:buSzPct val="100000"/>
              <a:buFont typeface="+mj-lt"/>
              <a:buAutoNum type="arabicPeriod"/>
            </a:pPr>
            <a:r>
              <a:rPr lang="ru-RU" sz="1400" dirty="0">
                <a:latin typeface="Arial" pitchFamily="34" charset="0"/>
                <a:cs typeface="Arial" pitchFamily="34" charset="0"/>
              </a:rPr>
              <a:t>ОАО «Пролетарский завод»</a:t>
            </a:r>
            <a:endParaRPr lang="en-US" sz="1400" dirty="0">
              <a:latin typeface="Arial" pitchFamily="34" charset="0"/>
              <a:cs typeface="Arial" pitchFamily="34" charset="0"/>
            </a:endParaRPr>
          </a:p>
          <a:p>
            <a:pPr marL="271463" lvl="0" indent="-271463">
              <a:spcAft>
                <a:spcPts val="600"/>
              </a:spcAft>
              <a:buClr>
                <a:schemeClr val="bg1">
                  <a:lumMod val="50000"/>
                </a:schemeClr>
              </a:buClr>
              <a:buSzPct val="100000"/>
              <a:buFont typeface="+mj-lt"/>
              <a:buAutoNum type="arabicPeriod"/>
            </a:pPr>
            <a:r>
              <a:rPr lang="ru-RU" sz="1400" dirty="0">
                <a:latin typeface="Arial" pitchFamily="34" charset="0"/>
                <a:cs typeface="Arial" pitchFamily="34" charset="0"/>
              </a:rPr>
              <a:t>ЗАО «</a:t>
            </a:r>
            <a:r>
              <a:rPr lang="ru-RU" sz="1400" dirty="0" err="1">
                <a:latin typeface="Arial" pitchFamily="34" charset="0"/>
                <a:cs typeface="Arial" pitchFamily="34" charset="0"/>
              </a:rPr>
              <a:t>ЧТЗ-Уралтрак</a:t>
            </a:r>
            <a:r>
              <a:rPr lang="ru-RU" sz="1400" dirty="0">
                <a:latin typeface="Arial" pitchFamily="34" charset="0"/>
                <a:cs typeface="Arial" pitchFamily="34" charset="0"/>
              </a:rPr>
              <a:t>»</a:t>
            </a:r>
          </a:p>
          <a:p>
            <a:pPr marL="271463" indent="-271463">
              <a:spcAft>
                <a:spcPts val="600"/>
              </a:spcAft>
              <a:buClr>
                <a:schemeClr val="bg1">
                  <a:lumMod val="50000"/>
                </a:schemeClr>
              </a:buClr>
              <a:buSzPct val="100000"/>
              <a:buFont typeface="+mj-lt"/>
              <a:buAutoNum type="arabicPeriod"/>
            </a:pPr>
            <a:r>
              <a:rPr lang="ru-RU" sz="1400" dirty="0">
                <a:latin typeface="Arial" pitchFamily="34" charset="0"/>
                <a:cs typeface="Arial" pitchFamily="34" charset="0"/>
              </a:rPr>
              <a:t>ОАО «Челябинский трубопрокатный завод»</a:t>
            </a:r>
          </a:p>
          <a:p>
            <a:pPr lvl="0">
              <a:spcAft>
                <a:spcPts val="600"/>
              </a:spcAft>
              <a:buClr>
                <a:schemeClr val="bg1">
                  <a:lumMod val="50000"/>
                </a:schemeClr>
              </a:buClr>
              <a:buSzPct val="100000"/>
            </a:pPr>
            <a:endParaRPr lang="en-US" sz="1400" dirty="0" smtClean="0">
              <a:latin typeface="Arial" pitchFamily="34" charset="0"/>
              <a:cs typeface="Arial" pitchFamily="34" charset="0"/>
            </a:endParaRPr>
          </a:p>
        </p:txBody>
      </p:sp>
      <p:sp>
        <p:nvSpPr>
          <p:cNvPr id="6" name="TextBox 5"/>
          <p:cNvSpPr txBox="1"/>
          <p:nvPr/>
        </p:nvSpPr>
        <p:spPr>
          <a:xfrm>
            <a:off x="4788030" y="1628750"/>
            <a:ext cx="4248478" cy="4401205"/>
          </a:xfrm>
          <a:prstGeom prst="rect">
            <a:avLst/>
          </a:prstGeom>
          <a:noFill/>
        </p:spPr>
        <p:txBody>
          <a:bodyPr wrap="square" rtlCol="0">
            <a:spAutoFit/>
          </a:bodyPr>
          <a:lstStyle/>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smtClean="0">
                <a:latin typeface="Arial" pitchFamily="34" charset="0"/>
                <a:cs typeface="Arial" pitchFamily="34" charset="0"/>
              </a:rPr>
              <a:t>«Лаборатория </a:t>
            </a:r>
            <a:r>
              <a:rPr lang="ru-RU" sz="1400" dirty="0" smtClean="0">
                <a:latin typeface="Arial" pitchFamily="34" charset="0"/>
                <a:cs typeface="Arial" pitchFamily="34" charset="0"/>
              </a:rPr>
              <a:t>программных продуктов»</a:t>
            </a:r>
          </a:p>
          <a:p>
            <a:pPr marL="271463"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«Цифровые Морские Технологии»</a:t>
            </a:r>
          </a:p>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Интернет-технологии</a:t>
            </a:r>
            <a:r>
              <a:rPr lang="ru-RU" sz="1400" dirty="0" smtClean="0">
                <a:latin typeface="Arial" pitchFamily="34" charset="0"/>
                <a:cs typeface="Arial" pitchFamily="34" charset="0"/>
              </a:rPr>
              <a:t>»</a:t>
            </a:r>
          </a:p>
          <a:p>
            <a:pPr marL="271463"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Эйч-Пи-Си</a:t>
            </a:r>
            <a:r>
              <a:rPr lang="ru-RU" sz="1400" dirty="0" smtClean="0">
                <a:latin typeface="Arial" pitchFamily="34" charset="0"/>
                <a:cs typeface="Arial" pitchFamily="34" charset="0"/>
              </a:rPr>
              <a:t> Импульс»</a:t>
            </a:r>
          </a:p>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Грид-Инжиниринг</a:t>
            </a:r>
            <a:r>
              <a:rPr lang="ru-RU" sz="1400" dirty="0" smtClean="0">
                <a:latin typeface="Arial" pitchFamily="34" charset="0"/>
                <a:cs typeface="Arial" pitchFamily="34" charset="0"/>
              </a:rPr>
              <a:t>»</a:t>
            </a:r>
          </a:p>
          <a:p>
            <a:pPr marL="271463"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УралДатаСервис</a:t>
            </a:r>
            <a:r>
              <a:rPr lang="ru-RU" sz="1400" dirty="0" smtClean="0">
                <a:latin typeface="Arial" pitchFamily="34" charset="0"/>
                <a:cs typeface="Arial" pitchFamily="34" charset="0"/>
              </a:rPr>
              <a:t>»</a:t>
            </a:r>
          </a:p>
          <a:p>
            <a:pPr marL="271463"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Миго</a:t>
            </a:r>
            <a:r>
              <a:rPr lang="ru-RU" sz="1400" dirty="0" smtClean="0">
                <a:latin typeface="Arial" pitchFamily="34" charset="0"/>
                <a:cs typeface="Arial" pitchFamily="34" charset="0"/>
              </a:rPr>
              <a:t> Консалтинг»</a:t>
            </a:r>
          </a:p>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МатросСофт</a:t>
            </a:r>
            <a:r>
              <a:rPr lang="ru-RU" sz="1400" dirty="0" smtClean="0">
                <a:latin typeface="Arial" pitchFamily="34" charset="0"/>
                <a:cs typeface="Arial" pitchFamily="34" charset="0"/>
              </a:rPr>
              <a:t>»</a:t>
            </a:r>
          </a:p>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Интерсофт</a:t>
            </a:r>
            <a:r>
              <a:rPr lang="ru-RU" sz="1400" dirty="0" smtClean="0">
                <a:latin typeface="Arial" pitchFamily="34" charset="0"/>
                <a:cs typeface="Arial" pitchFamily="34" charset="0"/>
              </a:rPr>
              <a:t>»</a:t>
            </a:r>
          </a:p>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УралКлауд</a:t>
            </a:r>
            <a:r>
              <a:rPr lang="ru-RU" sz="1400" dirty="0" smtClean="0">
                <a:latin typeface="Arial" pitchFamily="34" charset="0"/>
                <a:cs typeface="Arial" pitchFamily="34" charset="0"/>
              </a:rPr>
              <a:t>»</a:t>
            </a:r>
          </a:p>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a:t>
            </a:r>
            <a:r>
              <a:rPr lang="ru-RU" sz="1400" dirty="0" err="1" smtClean="0">
                <a:latin typeface="Arial" pitchFamily="34" charset="0"/>
                <a:cs typeface="Arial" pitchFamily="34" charset="0"/>
              </a:rPr>
              <a:t>Урал-Грид</a:t>
            </a:r>
            <a:r>
              <a:rPr lang="ru-RU" sz="1400" dirty="0" smtClean="0">
                <a:latin typeface="Arial" pitchFamily="34" charset="0"/>
                <a:cs typeface="Arial" pitchFamily="34" charset="0"/>
              </a:rPr>
              <a:t>»</a:t>
            </a:r>
          </a:p>
          <a:p>
            <a:pPr marL="271463"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«Малахит»</a:t>
            </a:r>
          </a:p>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ООО «ТЕСИС</a:t>
            </a:r>
            <a:r>
              <a:rPr lang="ru-RU" sz="1400" dirty="0" smtClean="0">
                <a:latin typeface="Arial" pitchFamily="34" charset="0"/>
                <a:cs typeface="Arial" pitchFamily="34" charset="0"/>
              </a:rPr>
              <a:t>»</a:t>
            </a:r>
          </a:p>
          <a:p>
            <a:pPr marL="271463" lvl="0"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ЗАО «РСК Технологии»</a:t>
            </a:r>
            <a:endParaRPr lang="ru-RU" sz="1400" dirty="0" smtClean="0">
              <a:latin typeface="Arial" pitchFamily="34" charset="0"/>
              <a:cs typeface="Arial" pitchFamily="34" charset="0"/>
            </a:endParaRPr>
          </a:p>
          <a:p>
            <a:pPr marL="271463" indent="-271463">
              <a:spcAft>
                <a:spcPts val="600"/>
              </a:spcAft>
              <a:buClr>
                <a:schemeClr val="bg1">
                  <a:lumMod val="50000"/>
                </a:schemeClr>
              </a:buClr>
              <a:buSzPct val="100000"/>
              <a:buFont typeface="+mj-lt"/>
              <a:buAutoNum type="arabicPeriod" startAt="16"/>
            </a:pPr>
            <a:r>
              <a:rPr lang="ru-RU" sz="1400" dirty="0" smtClean="0">
                <a:latin typeface="Arial" pitchFamily="34" charset="0"/>
                <a:cs typeface="Arial" pitchFamily="34" charset="0"/>
              </a:rPr>
              <a:t>ЗАО НТЦ «ЛОГИС»</a:t>
            </a:r>
          </a:p>
        </p:txBody>
      </p:sp>
    </p:spTree>
    <p:extLst>
      <p:ext uri="{BB962C8B-B14F-4D97-AF65-F5344CB8AC3E}">
        <p14:creationId xmlns:p14="http://schemas.microsoft.com/office/powerpoint/2010/main" val="3143027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187624" y="764704"/>
            <a:ext cx="7488832" cy="720080"/>
          </a:xfrm>
        </p:spPr>
        <p:txBody>
          <a:bodyPr>
            <a:normAutofit/>
          </a:bodyPr>
          <a:lstStyle/>
          <a:p>
            <a:r>
              <a:rPr lang="ru-RU" dirty="0" smtClean="0"/>
              <a:t>Зарубежные партнеры ЛСМ ЮУр</a:t>
            </a:r>
            <a:r>
              <a:rPr lang="ru-RU" dirty="0"/>
              <a:t>Г</a:t>
            </a:r>
            <a:r>
              <a:rPr lang="ru-RU" dirty="0" smtClean="0"/>
              <a:t>У</a:t>
            </a:r>
            <a:endParaRPr lang="ru-RU" dirty="0"/>
          </a:p>
        </p:txBody>
      </p:sp>
      <p:sp>
        <p:nvSpPr>
          <p:cNvPr id="33" name="Номер слайда 3"/>
          <p:cNvSpPr>
            <a:spLocks noGrp="1"/>
          </p:cNvSpPr>
          <p:nvPr>
            <p:ph type="sldNum" sz="quarter" idx="12"/>
          </p:nvPr>
        </p:nvSpPr>
        <p:spPr>
          <a:xfrm>
            <a:off x="7914456" y="6429396"/>
            <a:ext cx="762000" cy="365125"/>
          </a:xfrm>
        </p:spPr>
        <p:txBody>
          <a:bodyPr/>
          <a:lstStyle/>
          <a:p>
            <a:pPr>
              <a:defRPr/>
            </a:pPr>
            <a:fld id="{D0CD074D-EFE3-43E3-89A5-E91EF8CAA72C}" type="slidenum">
              <a:rPr lang="ru-RU" smtClean="0"/>
              <a:pPr>
                <a:defRPr/>
              </a:pPr>
              <a:t>17</a:t>
            </a:fld>
            <a:endParaRPr lang="ru-RU" dirty="0"/>
          </a:p>
        </p:txBody>
      </p:sp>
      <p:sp>
        <p:nvSpPr>
          <p:cNvPr id="4" name="TextBox 3"/>
          <p:cNvSpPr txBox="1"/>
          <p:nvPr/>
        </p:nvSpPr>
        <p:spPr>
          <a:xfrm>
            <a:off x="971600" y="1628800"/>
            <a:ext cx="6264696" cy="4555093"/>
          </a:xfrm>
          <a:prstGeom prst="rect">
            <a:avLst/>
          </a:prstGeom>
          <a:noFill/>
        </p:spPr>
        <p:txBody>
          <a:bodyPr wrap="square" rtlCol="0">
            <a:spAutoFit/>
          </a:bodyPr>
          <a:lstStyle/>
          <a:p>
            <a:pPr marL="271463" lvl="0" indent="-271463">
              <a:spcAft>
                <a:spcPts val="1200"/>
              </a:spcAft>
              <a:buClr>
                <a:schemeClr val="bg1">
                  <a:lumMod val="50000"/>
                </a:schemeClr>
              </a:buClr>
              <a:buSzPct val="100000"/>
              <a:buFont typeface="+mj-lt"/>
              <a:buAutoNum type="arabicPeriod"/>
            </a:pPr>
            <a:r>
              <a:rPr lang="ru-RU" sz="2000" dirty="0" smtClean="0">
                <a:latin typeface="Arial" pitchFamily="34" charset="0"/>
                <a:cs typeface="Arial" pitchFamily="34" charset="0"/>
              </a:rPr>
              <a:t>Суперкомпьютерный центр </a:t>
            </a:r>
            <a:r>
              <a:rPr lang="ru-RU" sz="2000" dirty="0" err="1" smtClean="0">
                <a:latin typeface="Arial" pitchFamily="34" charset="0"/>
                <a:cs typeface="Arial" pitchFamily="34" charset="0"/>
              </a:rPr>
              <a:t>Юлиха</a:t>
            </a:r>
            <a:r>
              <a:rPr lang="ru-RU" sz="2000" dirty="0" smtClean="0">
                <a:latin typeface="Arial" pitchFamily="34" charset="0"/>
                <a:cs typeface="Arial" pitchFamily="34" charset="0"/>
              </a:rPr>
              <a:t> (ФРГ)</a:t>
            </a:r>
          </a:p>
          <a:p>
            <a:pPr marL="271463" lvl="0" indent="-271463">
              <a:spcAft>
                <a:spcPts val="1200"/>
              </a:spcAft>
              <a:buClr>
                <a:schemeClr val="bg1">
                  <a:lumMod val="50000"/>
                </a:schemeClr>
              </a:buClr>
              <a:buSzPct val="100000"/>
              <a:buFont typeface="+mj-lt"/>
              <a:buAutoNum type="arabicPeriod"/>
            </a:pPr>
            <a:r>
              <a:rPr lang="ru-RU" sz="2000" dirty="0" smtClean="0">
                <a:latin typeface="Arial" pitchFamily="34" charset="0"/>
                <a:cs typeface="Arial" pitchFamily="34" charset="0"/>
              </a:rPr>
              <a:t>Центр высокопроизводительных вычислений университета Штутгарта (ФРГ)</a:t>
            </a:r>
          </a:p>
          <a:p>
            <a:pPr marL="271463" lvl="0" indent="-271463">
              <a:spcAft>
                <a:spcPts val="1200"/>
              </a:spcAft>
              <a:buClr>
                <a:schemeClr val="bg1">
                  <a:lumMod val="50000"/>
                </a:schemeClr>
              </a:buClr>
              <a:buSzPct val="100000"/>
              <a:buFont typeface="+mj-lt"/>
              <a:buAutoNum type="arabicPeriod"/>
            </a:pPr>
            <a:r>
              <a:rPr lang="ru-RU" sz="2000" dirty="0" err="1" smtClean="0">
                <a:latin typeface="Arial" pitchFamily="34" charset="0"/>
                <a:cs typeface="Arial" pitchFamily="34" charset="0"/>
              </a:rPr>
              <a:t>Хьюман</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солюшнс</a:t>
            </a:r>
            <a:r>
              <a:rPr lang="ru-RU" sz="2000" dirty="0" smtClean="0">
                <a:latin typeface="Arial" pitchFamily="34" charset="0"/>
                <a:cs typeface="Arial" pitchFamily="34" charset="0"/>
              </a:rPr>
              <a:t> (ФРГ)</a:t>
            </a:r>
          </a:p>
          <a:p>
            <a:pPr marL="271463" lvl="0" indent="-271463">
              <a:spcAft>
                <a:spcPts val="1200"/>
              </a:spcAft>
              <a:buClr>
                <a:schemeClr val="bg1">
                  <a:lumMod val="50000"/>
                </a:schemeClr>
              </a:buClr>
              <a:buSzPct val="100000"/>
              <a:buFont typeface="+mj-lt"/>
              <a:buAutoNum type="arabicPeriod"/>
            </a:pPr>
            <a:r>
              <a:rPr lang="ru-RU" sz="2000" dirty="0" smtClean="0">
                <a:latin typeface="Arial" pitchFamily="34" charset="0"/>
                <a:cs typeface="Arial" pitchFamily="34" charset="0"/>
              </a:rPr>
              <a:t>Институт параллельных и распределенных систем университета Штутгарта (ФРГ)</a:t>
            </a:r>
          </a:p>
          <a:p>
            <a:pPr marL="271463" lvl="0" indent="-271463">
              <a:spcAft>
                <a:spcPts val="1200"/>
              </a:spcAft>
              <a:buClr>
                <a:schemeClr val="bg1">
                  <a:lumMod val="50000"/>
                </a:schemeClr>
              </a:buClr>
              <a:buSzPct val="100000"/>
              <a:buFont typeface="+mj-lt"/>
              <a:buAutoNum type="arabicPeriod"/>
            </a:pPr>
            <a:r>
              <a:rPr lang="ru-RU" sz="2000" dirty="0" smtClean="0">
                <a:latin typeface="Arial" pitchFamily="34" charset="0"/>
                <a:cs typeface="Arial" pitchFamily="34" charset="0"/>
              </a:rPr>
              <a:t> Институт информационных технологий университета Гейдельберг (ФРГ) </a:t>
            </a:r>
          </a:p>
          <a:p>
            <a:pPr marL="271463" lvl="0" indent="-271463">
              <a:spcAft>
                <a:spcPts val="1200"/>
              </a:spcAft>
              <a:buClr>
                <a:schemeClr val="bg1">
                  <a:lumMod val="50000"/>
                </a:schemeClr>
              </a:buClr>
              <a:buSzPct val="100000"/>
              <a:buFont typeface="+mj-lt"/>
              <a:buAutoNum type="arabicPeriod"/>
            </a:pPr>
            <a:r>
              <a:rPr lang="ru-RU" sz="2000" dirty="0" smtClean="0">
                <a:latin typeface="Arial" pitchFamily="34" charset="0"/>
                <a:cs typeface="Arial" pitchFamily="34" charset="0"/>
              </a:rPr>
              <a:t>Институт науки и технологии </a:t>
            </a:r>
            <a:r>
              <a:rPr lang="ru-RU" sz="2000" dirty="0" err="1" smtClean="0">
                <a:latin typeface="Arial" pitchFamily="34" charset="0"/>
                <a:cs typeface="Arial" pitchFamily="34" charset="0"/>
              </a:rPr>
              <a:t>Хейлонгъяня</a:t>
            </a:r>
            <a:r>
              <a:rPr lang="ru-RU" sz="2000" dirty="0" smtClean="0">
                <a:latin typeface="Arial" pitchFamily="34" charset="0"/>
                <a:cs typeface="Arial" pitchFamily="34" charset="0"/>
              </a:rPr>
              <a:t> (КНР)</a:t>
            </a:r>
          </a:p>
          <a:p>
            <a:pPr marL="271463" lvl="0" indent="-271463">
              <a:spcAft>
                <a:spcPts val="1200"/>
              </a:spcAft>
              <a:buClr>
                <a:schemeClr val="bg1">
                  <a:lumMod val="50000"/>
                </a:schemeClr>
              </a:buClr>
              <a:buSzPct val="100000"/>
              <a:buFont typeface="+mj-lt"/>
              <a:buAutoNum type="arabicPeriod"/>
            </a:pPr>
            <a:r>
              <a:rPr lang="ru-RU" sz="2000" dirty="0" smtClean="0">
                <a:latin typeface="Arial" pitchFamily="34" charset="0"/>
                <a:cs typeface="Arial" pitchFamily="34" charset="0"/>
              </a:rPr>
              <a:t>Институт бизнеса и технологии </a:t>
            </a:r>
            <a:r>
              <a:rPr lang="ru-RU" sz="2000" dirty="0" err="1" smtClean="0">
                <a:latin typeface="Arial" pitchFamily="34" charset="0"/>
                <a:cs typeface="Arial" pitchFamily="34" charset="0"/>
              </a:rPr>
              <a:t>Шандонга</a:t>
            </a:r>
            <a:r>
              <a:rPr lang="ru-RU" sz="2000" dirty="0" smtClean="0">
                <a:latin typeface="Arial" pitchFamily="34" charset="0"/>
                <a:cs typeface="Arial" pitchFamily="34" charset="0"/>
              </a:rPr>
              <a:t> (КНР)</a:t>
            </a:r>
          </a:p>
          <a:p>
            <a:pPr marL="271463" lvl="0" indent="-271463">
              <a:spcAft>
                <a:spcPts val="1200"/>
              </a:spcAft>
              <a:buClr>
                <a:schemeClr val="bg1">
                  <a:lumMod val="50000"/>
                </a:schemeClr>
              </a:buClr>
              <a:buSzPct val="100000"/>
              <a:buFont typeface="+mj-lt"/>
              <a:buAutoNum type="arabicPeriod"/>
            </a:pPr>
            <a:r>
              <a:rPr lang="ru-RU" sz="2000" dirty="0" smtClean="0">
                <a:latin typeface="Arial" pitchFamily="34" charset="0"/>
                <a:cs typeface="Arial" pitchFamily="34" charset="0"/>
              </a:rPr>
              <a:t>Университет </a:t>
            </a:r>
            <a:r>
              <a:rPr lang="ru-RU" sz="2000" dirty="0" err="1" smtClean="0">
                <a:latin typeface="Arial" pitchFamily="34" charset="0"/>
                <a:cs typeface="Arial" pitchFamily="34" charset="0"/>
              </a:rPr>
              <a:t>Феррара</a:t>
            </a:r>
            <a:r>
              <a:rPr lang="ru-RU" sz="2000" dirty="0" smtClean="0">
                <a:latin typeface="Arial" pitchFamily="34" charset="0"/>
                <a:cs typeface="Arial" pitchFamily="34" charset="0"/>
              </a:rPr>
              <a:t> (Италия)</a:t>
            </a:r>
          </a:p>
        </p:txBody>
      </p:sp>
      <p:pic>
        <p:nvPicPr>
          <p:cNvPr id="7" name="Picture 4" descr="http://www2.fz-juelich.de/portal/lw_resource/datapool/layout/logo_fzj.gif"/>
          <p:cNvPicPr>
            <a:picLocks noChangeAspect="1" noChangeArrowheads="1"/>
          </p:cNvPicPr>
          <p:nvPr/>
        </p:nvPicPr>
        <p:blipFill>
          <a:blip r:embed="rId3" cstate="print"/>
          <a:srcRect l="14912"/>
          <a:stretch>
            <a:fillRect/>
          </a:stretch>
        </p:blipFill>
        <p:spPr bwMode="auto">
          <a:xfrm>
            <a:off x="6300192" y="1556792"/>
            <a:ext cx="1368152" cy="535973"/>
          </a:xfrm>
          <a:prstGeom prst="rect">
            <a:avLst/>
          </a:prstGeom>
          <a:noFill/>
        </p:spPr>
      </p:pic>
      <p:pic>
        <p:nvPicPr>
          <p:cNvPr id="9" name="Picture 6" descr="http://www.hlrs.de/fileadmin/_templates/pages/_css/img/logo_hlrs.gif"/>
          <p:cNvPicPr>
            <a:picLocks noChangeAspect="1" noChangeArrowheads="1"/>
          </p:cNvPicPr>
          <p:nvPr/>
        </p:nvPicPr>
        <p:blipFill>
          <a:blip r:embed="rId4" cstate="print"/>
          <a:srcRect/>
          <a:stretch>
            <a:fillRect/>
          </a:stretch>
        </p:blipFill>
        <p:spPr bwMode="auto">
          <a:xfrm>
            <a:off x="6795467" y="2074937"/>
            <a:ext cx="1304925" cy="561975"/>
          </a:xfrm>
          <a:prstGeom prst="rect">
            <a:avLst/>
          </a:prstGeom>
          <a:noFill/>
        </p:spPr>
      </p:pic>
      <p:pic>
        <p:nvPicPr>
          <p:cNvPr id="10" name="Picture 8" descr="http://hpcedu.susu.ru/images/partners/human.jpg"/>
          <p:cNvPicPr>
            <a:picLocks noChangeAspect="1" noChangeArrowheads="1"/>
          </p:cNvPicPr>
          <p:nvPr/>
        </p:nvPicPr>
        <p:blipFill>
          <a:blip r:embed="rId5" cstate="print"/>
          <a:srcRect/>
          <a:stretch>
            <a:fillRect/>
          </a:stretch>
        </p:blipFill>
        <p:spPr bwMode="auto">
          <a:xfrm>
            <a:off x="4355976" y="2812846"/>
            <a:ext cx="2293236" cy="472138"/>
          </a:xfrm>
          <a:prstGeom prst="rect">
            <a:avLst/>
          </a:prstGeom>
          <a:noFill/>
        </p:spPr>
      </p:pic>
      <p:pic>
        <p:nvPicPr>
          <p:cNvPr id="11" name="Picture 10" descr="http://ipvs.informatik.uni-stuttgart.de/ifs/NeuerWebAuftritt/v4/img/ipvs_logo.png"/>
          <p:cNvPicPr>
            <a:picLocks noChangeAspect="1" noChangeArrowheads="1"/>
          </p:cNvPicPr>
          <p:nvPr/>
        </p:nvPicPr>
        <p:blipFill>
          <a:blip r:embed="rId6" cstate="print"/>
          <a:srcRect/>
          <a:stretch>
            <a:fillRect/>
          </a:stretch>
        </p:blipFill>
        <p:spPr bwMode="auto">
          <a:xfrm>
            <a:off x="6516216" y="3356993"/>
            <a:ext cx="694433" cy="576064"/>
          </a:xfrm>
          <a:prstGeom prst="rect">
            <a:avLst/>
          </a:prstGeom>
          <a:noFill/>
        </p:spPr>
      </p:pic>
      <p:pic>
        <p:nvPicPr>
          <p:cNvPr id="12" name="Picture 12" descr="http://www.uni-heidelberg.de/images/uni/zentral/all/siegel_uni_hd_mittel.gif"/>
          <p:cNvPicPr>
            <a:picLocks noChangeAspect="1" noChangeArrowheads="1"/>
          </p:cNvPicPr>
          <p:nvPr/>
        </p:nvPicPr>
        <p:blipFill>
          <a:blip r:embed="rId7" cstate="print"/>
          <a:srcRect/>
          <a:stretch>
            <a:fillRect/>
          </a:stretch>
        </p:blipFill>
        <p:spPr bwMode="auto">
          <a:xfrm>
            <a:off x="7308304" y="4005064"/>
            <a:ext cx="663687" cy="648072"/>
          </a:xfrm>
          <a:prstGeom prst="rect">
            <a:avLst/>
          </a:prstGeom>
          <a:noFill/>
        </p:spPr>
      </p:pic>
      <p:pic>
        <p:nvPicPr>
          <p:cNvPr id="13" name="Picture 2" descr="http://hpcedu.susu.ru/images/partners/unife.jpg"/>
          <p:cNvPicPr>
            <a:picLocks noChangeAspect="1" noChangeArrowheads="1"/>
          </p:cNvPicPr>
          <p:nvPr/>
        </p:nvPicPr>
        <p:blipFill>
          <a:blip r:embed="rId8" cstate="print"/>
          <a:srcRect/>
          <a:stretch>
            <a:fillRect/>
          </a:stretch>
        </p:blipFill>
        <p:spPr bwMode="auto">
          <a:xfrm>
            <a:off x="5148064" y="5805264"/>
            <a:ext cx="577020" cy="503980"/>
          </a:xfrm>
          <a:prstGeom prst="rect">
            <a:avLst/>
          </a:prstGeom>
          <a:noFill/>
        </p:spPr>
      </p:pic>
      <p:pic>
        <p:nvPicPr>
          <p:cNvPr id="14" name="Picture 4" descr="http://hpcedu.susu.ru/images/partners/sdibt.jpg"/>
          <p:cNvPicPr>
            <a:picLocks noChangeAspect="1" noChangeArrowheads="1"/>
          </p:cNvPicPr>
          <p:nvPr/>
        </p:nvPicPr>
        <p:blipFill>
          <a:blip r:embed="rId9" cstate="print"/>
          <a:srcRect/>
          <a:stretch>
            <a:fillRect/>
          </a:stretch>
        </p:blipFill>
        <p:spPr bwMode="auto">
          <a:xfrm>
            <a:off x="7092280" y="5301208"/>
            <a:ext cx="590230" cy="576008"/>
          </a:xfrm>
          <a:prstGeom prst="rect">
            <a:avLst/>
          </a:prstGeom>
          <a:noFill/>
        </p:spPr>
      </p:pic>
      <p:pic>
        <p:nvPicPr>
          <p:cNvPr id="15" name="Picture 6" descr="http://www.douglas.bc.ca/__shared/templates/images/main/logo2.gif"/>
          <p:cNvPicPr>
            <a:picLocks noChangeAspect="1" noChangeArrowheads="1"/>
          </p:cNvPicPr>
          <p:nvPr/>
        </p:nvPicPr>
        <p:blipFill>
          <a:blip r:embed="rId10" cstate="print"/>
          <a:srcRect/>
          <a:stretch>
            <a:fillRect/>
          </a:stretch>
        </p:blipFill>
        <p:spPr bwMode="auto">
          <a:xfrm>
            <a:off x="6948264" y="4509120"/>
            <a:ext cx="1728192" cy="432048"/>
          </a:xfrm>
          <a:prstGeom prst="rect">
            <a:avLst/>
          </a:prstGeom>
          <a:noFill/>
        </p:spPr>
      </p:pic>
    </p:spTree>
    <p:extLst>
      <p:ext uri="{BB962C8B-B14F-4D97-AF65-F5344CB8AC3E}">
        <p14:creationId xmlns:p14="http://schemas.microsoft.com/office/powerpoint/2010/main" val="2869228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836712"/>
            <a:ext cx="6408712" cy="584775"/>
          </a:xfrm>
          <a:prstGeom prst="rect">
            <a:avLst/>
          </a:prstGeom>
          <a:noFill/>
        </p:spPr>
        <p:txBody>
          <a:bodyPr wrap="square" rtlCol="0">
            <a:spAutoFit/>
          </a:bodyPr>
          <a:lstStyle/>
          <a:p>
            <a:r>
              <a:rPr lang="ru-RU" sz="3200" b="1" dirty="0">
                <a:solidFill>
                  <a:srgbClr val="115964"/>
                </a:solidFill>
              </a:rPr>
              <a:t>Суперкомпьютерное образование</a:t>
            </a:r>
          </a:p>
        </p:txBody>
      </p:sp>
      <p:sp>
        <p:nvSpPr>
          <p:cNvPr id="3" name="Объект 2"/>
          <p:cNvSpPr txBox="1">
            <a:spLocks/>
          </p:cNvSpPr>
          <p:nvPr/>
        </p:nvSpPr>
        <p:spPr>
          <a:xfrm>
            <a:off x="341722" y="1814041"/>
            <a:ext cx="8334734" cy="1686967"/>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algn="l" defTabSz="914400" rtl="0" eaLnBrk="1" latinLnBrk="0" hangingPunct="1">
              <a:spcBef>
                <a:spcPct val="20000"/>
              </a:spcBef>
              <a:buFont typeface="Arial" pitchFamily="34" charset="0"/>
              <a:buChar char="–"/>
              <a:defRPr sz="20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43000" indent="-228600" algn="l" defTabSz="914400" rtl="0" eaLnBrk="1" latinLnBrk="0" hangingPunct="1">
              <a:spcBef>
                <a:spcPct val="20000"/>
              </a:spcBef>
              <a:buFont typeface="Arial" pitchFamily="34" charset="0"/>
              <a:buChar char="•"/>
              <a:defRPr sz="18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002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574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ru-RU" dirty="0" smtClean="0">
                <a:solidFill>
                  <a:schemeClr val="tx1"/>
                </a:solidFill>
              </a:rPr>
              <a:t>Разработаны и внедрены в учебный процесс </a:t>
            </a:r>
            <a:br>
              <a:rPr lang="ru-RU" dirty="0" smtClean="0">
                <a:solidFill>
                  <a:schemeClr val="tx1"/>
                </a:solidFill>
              </a:rPr>
            </a:br>
            <a:r>
              <a:rPr lang="ru-RU" b="1" dirty="0" smtClean="0">
                <a:solidFill>
                  <a:schemeClr val="tx1"/>
                </a:solidFill>
              </a:rPr>
              <a:t>63 учебных курса</a:t>
            </a:r>
            <a:r>
              <a:rPr lang="ru-RU" dirty="0" smtClean="0">
                <a:solidFill>
                  <a:schemeClr val="tx1"/>
                </a:solidFill>
              </a:rPr>
              <a:t> по суперкомпьютерным технологиям для магистерских программ на </a:t>
            </a:r>
            <a:r>
              <a:rPr lang="ru-RU" b="1" dirty="0" smtClean="0">
                <a:solidFill>
                  <a:schemeClr val="tx1"/>
                </a:solidFill>
              </a:rPr>
              <a:t>11</a:t>
            </a:r>
            <a:r>
              <a:rPr lang="ru-RU" dirty="0" smtClean="0">
                <a:solidFill>
                  <a:schemeClr val="tx1"/>
                </a:solidFill>
              </a:rPr>
              <a:t> инженерных и естественно-научных факультетах</a:t>
            </a:r>
            <a:r>
              <a:rPr lang="en-US" dirty="0" smtClean="0">
                <a:solidFill>
                  <a:schemeClr val="tx1"/>
                </a:solidFill>
              </a:rPr>
              <a:t> </a:t>
            </a:r>
            <a:r>
              <a:rPr lang="ru-RU" dirty="0" err="1" smtClean="0">
                <a:solidFill>
                  <a:schemeClr val="tx1"/>
                </a:solidFill>
              </a:rPr>
              <a:t>ЮУрГУ</a:t>
            </a:r>
            <a:endParaRPr lang="ru-RU" dirty="0" smtClean="0">
              <a:solidFill>
                <a:schemeClr val="tx1"/>
              </a:solidFill>
            </a:endParaRPr>
          </a:p>
        </p:txBody>
      </p:sp>
      <p:sp>
        <p:nvSpPr>
          <p:cNvPr id="4" name="Объект 2"/>
          <p:cNvSpPr txBox="1">
            <a:spLocks/>
          </p:cNvSpPr>
          <p:nvPr/>
        </p:nvSpPr>
        <p:spPr bwMode="auto">
          <a:xfrm>
            <a:off x="341722" y="3573016"/>
            <a:ext cx="4230278"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Автотракторный</a:t>
            </a:r>
          </a:p>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Архитектурный</a:t>
            </a:r>
          </a:p>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Аэрокосмический</a:t>
            </a:r>
          </a:p>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Архитектурно-строительный</a:t>
            </a:r>
          </a:p>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Заочный инженерно-экономический</a:t>
            </a:r>
          </a:p>
        </p:txBody>
      </p:sp>
      <p:sp>
        <p:nvSpPr>
          <p:cNvPr id="5" name="Объект 2"/>
          <p:cNvSpPr txBox="1">
            <a:spLocks/>
          </p:cNvSpPr>
          <p:nvPr/>
        </p:nvSpPr>
        <p:spPr bwMode="auto">
          <a:xfrm>
            <a:off x="4572000" y="3573016"/>
            <a:ext cx="4176464"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0850" lvl="1">
              <a:buFont typeface="Arial" panose="020B0604020202020204" pitchFamily="34" charset="0"/>
              <a:buChar char="•"/>
            </a:pPr>
            <a:r>
              <a:rPr lang="ru-RU" sz="2000" dirty="0" smtClean="0">
                <a:latin typeface="Arial Unicode MS" panose="020B0604020202020204" pitchFamily="34" charset="-128"/>
                <a:ea typeface="Arial Unicode MS" panose="020B0604020202020204" pitchFamily="34" charset="-128"/>
                <a:cs typeface="Arial Unicode MS" panose="020B0604020202020204" pitchFamily="34" charset="-128"/>
              </a:rPr>
              <a:t>Механико-технологический</a:t>
            </a:r>
            <a:endParaRPr lang="ru-RU"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Приборостроительный</a:t>
            </a:r>
          </a:p>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Физический</a:t>
            </a:r>
          </a:p>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Химический</a:t>
            </a:r>
          </a:p>
          <a:p>
            <a:pPr marL="450850" lvl="1">
              <a:buFont typeface="Arial" panose="020B0604020202020204" pitchFamily="34" charset="0"/>
              <a:buChar char="•"/>
            </a:pPr>
            <a:r>
              <a:rPr lang="ru-RU" sz="2000" dirty="0">
                <a:latin typeface="Arial Unicode MS" panose="020B0604020202020204" pitchFamily="34" charset="-128"/>
                <a:ea typeface="Arial Unicode MS" panose="020B0604020202020204" pitchFamily="34" charset="-128"/>
                <a:cs typeface="Arial Unicode MS" panose="020B0604020202020204" pitchFamily="34" charset="-128"/>
              </a:rPr>
              <a:t>Энергетический</a:t>
            </a:r>
          </a:p>
          <a:p>
            <a:pPr marL="450850" lvl="1">
              <a:buFont typeface="Arial" panose="020B0604020202020204" pitchFamily="34" charset="0"/>
              <a:buChar char="•"/>
            </a:pPr>
            <a:r>
              <a:rPr lang="ru-RU" sz="2000" dirty="0" smtClean="0">
                <a:latin typeface="Arial Unicode MS" panose="020B0604020202020204" pitchFamily="34" charset="-128"/>
                <a:ea typeface="Arial Unicode MS" panose="020B0604020202020204" pitchFamily="34" charset="-128"/>
                <a:cs typeface="Arial Unicode MS" panose="020B0604020202020204" pitchFamily="34" charset="-128"/>
              </a:rPr>
              <a:t>Механико-математический</a:t>
            </a:r>
          </a:p>
        </p:txBody>
      </p:sp>
      <p:sp>
        <p:nvSpPr>
          <p:cNvPr id="6" name="Номер слайда 5"/>
          <p:cNvSpPr>
            <a:spLocks noGrp="1"/>
          </p:cNvSpPr>
          <p:nvPr>
            <p:ph type="sldNum" sz="quarter" idx="12"/>
          </p:nvPr>
        </p:nvSpPr>
        <p:spPr/>
        <p:txBody>
          <a:bodyPr/>
          <a:lstStyle/>
          <a:p>
            <a:pPr>
              <a:defRPr/>
            </a:pPr>
            <a:fld id="{8F70B776-FFF4-4742-B493-0E6BFB64B2AC}" type="slidenum">
              <a:rPr lang="ru-RU" smtClean="0"/>
              <a:pPr>
                <a:defRPr/>
              </a:pPr>
              <a:t>18</a:t>
            </a:fld>
            <a:endParaRPr lang="ru-RU" dirty="0"/>
          </a:p>
        </p:txBody>
      </p:sp>
      <p:pic>
        <p:nvPicPr>
          <p:cNvPr id="7" name="Picture 4" descr="Главна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843" y="-76778"/>
            <a:ext cx="1069549" cy="91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8430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srcRect l="10964" r="9705" b="10736"/>
          <a:stretch/>
        </p:blipFill>
        <p:spPr>
          <a:xfrm>
            <a:off x="323528" y="1317776"/>
            <a:ext cx="8526940" cy="4991544"/>
          </a:xfrm>
          <a:prstGeom prst="rect">
            <a:avLst/>
          </a:prstGeom>
        </p:spPr>
      </p:pic>
      <p:sp>
        <p:nvSpPr>
          <p:cNvPr id="6" name="TextBox 5"/>
          <p:cNvSpPr txBox="1"/>
          <p:nvPr/>
        </p:nvSpPr>
        <p:spPr>
          <a:xfrm>
            <a:off x="1907704" y="742759"/>
            <a:ext cx="5449312" cy="584775"/>
          </a:xfrm>
          <a:prstGeom prst="rect">
            <a:avLst/>
          </a:prstGeom>
          <a:noFill/>
        </p:spPr>
        <p:txBody>
          <a:bodyPr wrap="none" rtlCol="0">
            <a:spAutoFit/>
          </a:bodyPr>
          <a:lstStyle/>
          <a:p>
            <a:r>
              <a:rPr lang="en-US" sz="3200" u="sng" dirty="0" smtClean="0">
                <a:solidFill>
                  <a:srgbClr val="00B050"/>
                </a:solidFill>
              </a:rPr>
              <a:t>http://supercomputer.susu.ru/</a:t>
            </a:r>
            <a:endParaRPr lang="ru-RU" sz="3200" u="sng" dirty="0">
              <a:solidFill>
                <a:srgbClr val="00B050"/>
              </a:solidFill>
            </a:endParaRPr>
          </a:p>
        </p:txBody>
      </p:sp>
      <p:sp>
        <p:nvSpPr>
          <p:cNvPr id="7" name="Номер слайда 6"/>
          <p:cNvSpPr>
            <a:spLocks noGrp="1"/>
          </p:cNvSpPr>
          <p:nvPr>
            <p:ph type="sldNum" sz="quarter" idx="12"/>
          </p:nvPr>
        </p:nvSpPr>
        <p:spPr/>
        <p:txBody>
          <a:bodyPr/>
          <a:lstStyle/>
          <a:p>
            <a:pPr>
              <a:defRPr/>
            </a:pPr>
            <a:fld id="{8F70B776-FFF4-4742-B493-0E6BFB64B2AC}" type="slidenum">
              <a:rPr lang="ru-RU" smtClean="0"/>
              <a:pPr>
                <a:defRPr/>
              </a:pPr>
              <a:t>19</a:t>
            </a:fld>
            <a:endParaRPr lang="ru-RU" dirty="0"/>
          </a:p>
        </p:txBody>
      </p:sp>
    </p:spTree>
    <p:extLst>
      <p:ext uri="{BB962C8B-B14F-4D97-AF65-F5344CB8AC3E}">
        <p14:creationId xmlns:p14="http://schemas.microsoft.com/office/powerpoint/2010/main" val="1014821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789709"/>
            <a:ext cx="8352928" cy="627929"/>
          </a:xfrm>
        </p:spPr>
        <p:txBody>
          <a:bodyPr/>
          <a:lstStyle/>
          <a:p>
            <a:r>
              <a:rPr lang="ru-RU" sz="2400" dirty="0" smtClean="0"/>
              <a:t>Характеристики суперкомпьютера «Торнадо ЮУрГУ»</a:t>
            </a:r>
            <a:endParaRPr lang="ru-RU" sz="2400" dirty="0"/>
          </a:p>
        </p:txBody>
      </p:sp>
      <p:pic>
        <p:nvPicPr>
          <p:cNvPr id="5" name="Picture 1" descr="C:\Users\Duckmila\Desktop\1.png"/>
          <p:cNvPicPr>
            <a:picLocks noChangeAspect="1" noChangeArrowheads="1"/>
          </p:cNvPicPr>
          <p:nvPr/>
        </p:nvPicPr>
        <p:blipFill>
          <a:blip r:embed="rId3" cstate="print"/>
          <a:srcRect l="2541"/>
          <a:stretch>
            <a:fillRect/>
          </a:stretch>
        </p:blipFill>
        <p:spPr bwMode="auto">
          <a:xfrm>
            <a:off x="146248" y="1916832"/>
            <a:ext cx="2625552" cy="410445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6" name="Rectangle 3"/>
          <p:cNvSpPr txBox="1">
            <a:spLocks noChangeArrowheads="1"/>
          </p:cNvSpPr>
          <p:nvPr/>
        </p:nvSpPr>
        <p:spPr bwMode="auto">
          <a:xfrm>
            <a:off x="2915816" y="1772816"/>
            <a:ext cx="6048672" cy="43691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1" dirty="0" smtClean="0">
                <a:solidFill>
                  <a:srgbClr val="FF0000"/>
                </a:solidFill>
                <a:latin typeface="Arial" pitchFamily="34" charset="0"/>
                <a:cs typeface="Arial" pitchFamily="34" charset="0"/>
              </a:rPr>
              <a:t>6</a:t>
            </a:r>
            <a:r>
              <a:rPr lang="ru-RU" sz="1900" dirty="0" smtClean="0">
                <a:latin typeface="Arial" pitchFamily="34" charset="0"/>
                <a:cs typeface="Arial" pitchFamily="34" charset="0"/>
              </a:rPr>
              <a:t> </a:t>
            </a:r>
            <a:r>
              <a:rPr lang="ru-RU" sz="1900" dirty="0">
                <a:latin typeface="Arial" pitchFamily="34" charset="0"/>
                <a:cs typeface="Arial" pitchFamily="34" charset="0"/>
              </a:rPr>
              <a:t>место в СНГ</a:t>
            </a: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1" dirty="0">
                <a:solidFill>
                  <a:srgbClr val="FF0000"/>
                </a:solidFill>
                <a:latin typeface="Arial" pitchFamily="34" charset="0"/>
                <a:cs typeface="Arial" pitchFamily="34" charset="0"/>
              </a:rPr>
              <a:t>190</a:t>
            </a:r>
            <a:r>
              <a:rPr lang="ru-RU" sz="1900" dirty="0">
                <a:latin typeface="Arial" pitchFamily="34" charset="0"/>
                <a:cs typeface="Arial" pitchFamily="34" charset="0"/>
              </a:rPr>
              <a:t> место в мире </a:t>
            </a:r>
            <a:endParaRPr lang="ru-RU" sz="1900" dirty="0" smtClean="0">
              <a:latin typeface="Arial" pitchFamily="34" charset="0"/>
              <a:cs typeface="Arial" pitchFamily="34" charset="0"/>
            </a:endParaRP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aseline="0" dirty="0" smtClean="0">
                <a:latin typeface="Arial" pitchFamily="34" charset="0"/>
                <a:cs typeface="Arial" pitchFamily="34" charset="0"/>
              </a:rPr>
              <a:t>Пиковая производительность</a:t>
            </a:r>
            <a:r>
              <a:rPr lang="en-US" sz="1900" baseline="0" dirty="0" smtClean="0">
                <a:latin typeface="Arial" pitchFamily="34" charset="0"/>
                <a:cs typeface="Arial" pitchFamily="34" charset="0"/>
              </a:rPr>
              <a:t>:</a:t>
            </a:r>
            <a:r>
              <a:rPr lang="ru-RU" sz="1900" baseline="0" dirty="0" smtClean="0">
                <a:latin typeface="Arial" pitchFamily="34" charset="0"/>
                <a:cs typeface="Arial" pitchFamily="34" charset="0"/>
              </a:rPr>
              <a:t> </a:t>
            </a:r>
            <a:r>
              <a:rPr lang="en-US" sz="1900" b="1" dirty="0" smtClean="0">
                <a:solidFill>
                  <a:schemeClr val="accent3">
                    <a:lumMod val="75000"/>
                  </a:schemeClr>
                </a:solidFill>
                <a:latin typeface="Arial" pitchFamily="34" charset="0"/>
                <a:cs typeface="Arial" pitchFamily="34" charset="0"/>
              </a:rPr>
              <a:t>473.6</a:t>
            </a:r>
            <a:r>
              <a:rPr lang="en-US" sz="1900" baseline="0" dirty="0" smtClean="0">
                <a:solidFill>
                  <a:schemeClr val="accent3">
                    <a:lumMod val="75000"/>
                  </a:schemeClr>
                </a:solidFill>
                <a:latin typeface="Arial" pitchFamily="34" charset="0"/>
                <a:cs typeface="Arial" pitchFamily="34" charset="0"/>
              </a:rPr>
              <a:t> </a:t>
            </a:r>
            <a:r>
              <a:rPr lang="ru-RU" sz="1900" b="1" baseline="0" dirty="0" smtClean="0">
                <a:solidFill>
                  <a:schemeClr val="accent3">
                    <a:lumMod val="75000"/>
                  </a:schemeClr>
                </a:solidFill>
                <a:latin typeface="Arial" pitchFamily="34" charset="0"/>
                <a:cs typeface="Arial" pitchFamily="34" charset="0"/>
              </a:rPr>
              <a:t>Терафлопс</a:t>
            </a: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1" dirty="0">
                <a:solidFill>
                  <a:schemeClr val="accent3">
                    <a:lumMod val="75000"/>
                  </a:schemeClr>
                </a:solidFill>
                <a:latin typeface="Arial" pitchFamily="34" charset="0"/>
                <a:cs typeface="Arial" pitchFamily="34" charset="0"/>
              </a:rPr>
              <a:t>29184</a:t>
            </a:r>
            <a:r>
              <a:rPr lang="ru-RU" sz="1900" b="1" dirty="0">
                <a:latin typeface="Arial" pitchFamily="34" charset="0"/>
                <a:cs typeface="Arial" pitchFamily="34" charset="0"/>
              </a:rPr>
              <a:t> </a:t>
            </a:r>
            <a:r>
              <a:rPr lang="ru-RU" sz="1900" dirty="0"/>
              <a:t>процессорных ядер</a:t>
            </a:r>
            <a:endParaRPr lang="ru-RU" sz="1900" b="1" dirty="0">
              <a:latin typeface="Arial" pitchFamily="34" charset="0"/>
              <a:cs typeface="Arial" pitchFamily="34" charset="0"/>
            </a:endParaRP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1" baseline="0" dirty="0" smtClean="0">
                <a:solidFill>
                  <a:schemeClr val="accent3">
                    <a:lumMod val="75000"/>
                  </a:schemeClr>
                </a:solidFill>
                <a:latin typeface="Arial" pitchFamily="34" charset="0"/>
                <a:cs typeface="Arial" pitchFamily="34" charset="0"/>
              </a:rPr>
              <a:t>480</a:t>
            </a:r>
            <a:r>
              <a:rPr lang="ru-RU" sz="1900" baseline="0" dirty="0" smtClean="0">
                <a:latin typeface="Arial" pitchFamily="34" charset="0"/>
                <a:cs typeface="Arial" pitchFamily="34" charset="0"/>
              </a:rPr>
              <a:t> вычислительных узлов</a:t>
            </a: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1" baseline="0" dirty="0" smtClean="0">
                <a:solidFill>
                  <a:schemeClr val="accent3">
                    <a:lumMod val="75000"/>
                  </a:schemeClr>
                </a:solidFill>
                <a:latin typeface="Arial" pitchFamily="34" charset="0"/>
                <a:cs typeface="Arial" pitchFamily="34" charset="0"/>
              </a:rPr>
              <a:t>960</a:t>
            </a:r>
            <a:r>
              <a:rPr lang="ru-RU" sz="1900" baseline="0" dirty="0" smtClean="0">
                <a:latin typeface="Arial" pitchFamily="34" charset="0"/>
                <a:cs typeface="Arial" pitchFamily="34" charset="0"/>
              </a:rPr>
              <a:t> процессоров </a:t>
            </a:r>
            <a:r>
              <a:rPr lang="en-US" sz="1900" b="1" baseline="0" dirty="0" smtClean="0">
                <a:solidFill>
                  <a:schemeClr val="accent3">
                    <a:lumMod val="75000"/>
                  </a:schemeClr>
                </a:solidFill>
                <a:latin typeface="Arial" pitchFamily="34" charset="0"/>
                <a:cs typeface="Arial" pitchFamily="34" charset="0"/>
              </a:rPr>
              <a:t>Intel Xeon </a:t>
            </a:r>
            <a:endParaRPr lang="ru-RU" sz="1900" b="1" baseline="0" dirty="0" smtClean="0">
              <a:solidFill>
                <a:schemeClr val="accent3">
                  <a:lumMod val="75000"/>
                </a:schemeClr>
              </a:solidFill>
              <a:latin typeface="Arial" pitchFamily="34" charset="0"/>
              <a:cs typeface="Arial" pitchFamily="34" charset="0"/>
            </a:endParaRP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1" dirty="0" smtClean="0">
                <a:solidFill>
                  <a:schemeClr val="accent3">
                    <a:lumMod val="75000"/>
                  </a:schemeClr>
                </a:solidFill>
                <a:latin typeface="Arial" pitchFamily="34" charset="0"/>
                <a:cs typeface="Arial" pitchFamily="34" charset="0"/>
              </a:rPr>
              <a:t>384</a:t>
            </a:r>
            <a:r>
              <a:rPr lang="ru-RU" sz="1900" baseline="0" dirty="0" smtClean="0">
                <a:solidFill>
                  <a:schemeClr val="accent3">
                    <a:lumMod val="75000"/>
                  </a:schemeClr>
                </a:solidFill>
                <a:latin typeface="Arial" pitchFamily="34" charset="0"/>
                <a:cs typeface="Arial" pitchFamily="34" charset="0"/>
              </a:rPr>
              <a:t> </a:t>
            </a:r>
            <a:r>
              <a:rPr lang="ru-RU" sz="1900" baseline="0" dirty="0" smtClean="0">
                <a:latin typeface="Arial" pitchFamily="34" charset="0"/>
                <a:cs typeface="Arial" pitchFamily="34" charset="0"/>
              </a:rPr>
              <a:t>сопроцессора</a:t>
            </a:r>
            <a:r>
              <a:rPr lang="en-US" sz="1900" baseline="0" dirty="0" smtClean="0">
                <a:latin typeface="Arial" pitchFamily="34" charset="0"/>
                <a:cs typeface="Arial" pitchFamily="34" charset="0"/>
              </a:rPr>
              <a:t> </a:t>
            </a:r>
            <a:r>
              <a:rPr lang="en-US" sz="1900" b="1" baseline="0" dirty="0" smtClean="0">
                <a:solidFill>
                  <a:schemeClr val="accent3">
                    <a:lumMod val="75000"/>
                  </a:schemeClr>
                </a:solidFill>
                <a:latin typeface="Arial" pitchFamily="34" charset="0"/>
                <a:cs typeface="Arial" pitchFamily="34" charset="0"/>
              </a:rPr>
              <a:t>Intel Xeon Phi</a:t>
            </a:r>
            <a:endParaRPr lang="ru-RU" sz="1900" b="1" baseline="0" dirty="0" smtClean="0">
              <a:solidFill>
                <a:schemeClr val="accent3">
                  <a:lumMod val="75000"/>
                </a:schemeClr>
              </a:solidFill>
              <a:latin typeface="Arial" pitchFamily="34" charset="0"/>
              <a:cs typeface="Arial" pitchFamily="34" charset="0"/>
            </a:endParaRP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aseline="0" dirty="0" smtClean="0">
                <a:latin typeface="Arial" pitchFamily="34" charset="0"/>
                <a:cs typeface="Arial" pitchFamily="34" charset="0"/>
              </a:rPr>
              <a:t>Оперативная память</a:t>
            </a:r>
            <a:r>
              <a:rPr lang="en-US" sz="1900" baseline="0" dirty="0" smtClean="0">
                <a:latin typeface="Arial" pitchFamily="34" charset="0"/>
                <a:cs typeface="Arial" pitchFamily="34" charset="0"/>
              </a:rPr>
              <a:t>: </a:t>
            </a:r>
            <a:r>
              <a:rPr lang="en-US" sz="1900" b="1" dirty="0" smtClean="0">
                <a:solidFill>
                  <a:schemeClr val="accent3">
                    <a:lumMod val="75000"/>
                  </a:schemeClr>
                </a:solidFill>
              </a:rPr>
              <a:t>1</a:t>
            </a:r>
            <a:r>
              <a:rPr lang="ru-RU" sz="1900" b="1" dirty="0" smtClean="0">
                <a:solidFill>
                  <a:schemeClr val="accent3">
                    <a:lumMod val="75000"/>
                  </a:schemeClr>
                </a:solidFill>
              </a:rPr>
              <a:t>7</a:t>
            </a:r>
            <a:r>
              <a:rPr lang="en-US" sz="1900" b="1" dirty="0" smtClean="0">
                <a:solidFill>
                  <a:schemeClr val="accent3">
                    <a:lumMod val="75000"/>
                  </a:schemeClr>
                </a:solidFill>
              </a:rPr>
              <a:t> </a:t>
            </a:r>
            <a:r>
              <a:rPr lang="ru-RU" sz="1900" b="1" baseline="0" dirty="0" smtClean="0">
                <a:solidFill>
                  <a:schemeClr val="accent3">
                    <a:lumMod val="75000"/>
                  </a:schemeClr>
                </a:solidFill>
              </a:rPr>
              <a:t>Терабайт</a:t>
            </a: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aseline="0" dirty="0" smtClean="0"/>
              <a:t>Дисковая память: </a:t>
            </a:r>
            <a:r>
              <a:rPr lang="en-US" sz="1900" b="1" dirty="0" smtClean="0">
                <a:solidFill>
                  <a:schemeClr val="accent3">
                    <a:lumMod val="75000"/>
                  </a:schemeClr>
                </a:solidFill>
              </a:rPr>
              <a:t>30</a:t>
            </a:r>
            <a:r>
              <a:rPr lang="ru-RU" sz="1900" b="1" baseline="0" dirty="0" smtClean="0">
                <a:solidFill>
                  <a:schemeClr val="accent3">
                    <a:lumMod val="75000"/>
                  </a:schemeClr>
                </a:solidFill>
              </a:rPr>
              <a:t>0 </a:t>
            </a:r>
            <a:r>
              <a:rPr lang="ru-RU" sz="1900" b="1" dirty="0" smtClean="0">
                <a:solidFill>
                  <a:schemeClr val="accent3">
                    <a:lumMod val="75000"/>
                  </a:schemeClr>
                </a:solidFill>
              </a:rPr>
              <a:t>Терабайт</a:t>
            </a:r>
            <a:endParaRPr lang="en-US" sz="1900" b="1" baseline="0" dirty="0" smtClean="0">
              <a:solidFill>
                <a:schemeClr val="accent3">
                  <a:lumMod val="75000"/>
                </a:schemeClr>
              </a:solidFill>
            </a:endParaRP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aseline="0" dirty="0" smtClean="0">
                <a:latin typeface="Arial" pitchFamily="34" charset="0"/>
                <a:cs typeface="Arial" pitchFamily="34" charset="0"/>
              </a:rPr>
              <a:t>Коммуникационная сеть</a:t>
            </a:r>
            <a:r>
              <a:rPr lang="en-US" sz="1900" baseline="0" dirty="0" smtClean="0">
                <a:latin typeface="Arial" pitchFamily="34" charset="0"/>
                <a:cs typeface="Arial" pitchFamily="34" charset="0"/>
              </a:rPr>
              <a:t>: </a:t>
            </a:r>
            <a:r>
              <a:rPr lang="en-US" sz="1900" b="1" baseline="0" dirty="0" smtClean="0">
                <a:solidFill>
                  <a:schemeClr val="accent3">
                    <a:lumMod val="75000"/>
                  </a:schemeClr>
                </a:solidFill>
                <a:latin typeface="Arial" pitchFamily="34" charset="0"/>
                <a:cs typeface="Arial" pitchFamily="34" charset="0"/>
              </a:rPr>
              <a:t>InfiniBand 40</a:t>
            </a:r>
            <a:r>
              <a:rPr lang="ru-RU" sz="1900" b="1" baseline="0" dirty="0" smtClean="0">
                <a:solidFill>
                  <a:schemeClr val="accent3">
                    <a:lumMod val="75000"/>
                  </a:schemeClr>
                </a:solidFill>
                <a:latin typeface="Arial" pitchFamily="34" charset="0"/>
                <a:cs typeface="Arial" pitchFamily="34" charset="0"/>
              </a:rPr>
              <a:t> Гбит/с</a:t>
            </a: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b="1" baseline="0" dirty="0" smtClean="0">
                <a:solidFill>
                  <a:schemeClr val="accent3">
                    <a:lumMod val="75000"/>
                  </a:schemeClr>
                </a:solidFill>
                <a:latin typeface="Arial" pitchFamily="34" charset="0"/>
                <a:cs typeface="Arial" pitchFamily="34" charset="0"/>
              </a:rPr>
              <a:t>Полное жидкостное охлаждение</a:t>
            </a: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r>
              <a:rPr lang="ru-RU" sz="1900" dirty="0">
                <a:latin typeface="Arial" pitchFamily="34" charset="0"/>
                <a:cs typeface="Arial" pitchFamily="34" charset="0"/>
              </a:rPr>
              <a:t>Рекордная энергоэффективность</a:t>
            </a:r>
          </a:p>
          <a:p>
            <a:pPr marL="176213" lvl="1" indent="-176213" eaLnBrk="0" hangingPunct="0">
              <a:spcBef>
                <a:spcPct val="20000"/>
              </a:spcBef>
              <a:buClr>
                <a:schemeClr val="bg1">
                  <a:lumMod val="50000"/>
                </a:schemeClr>
              </a:buClr>
              <a:buSzPct val="130000"/>
              <a:buFont typeface="Arial" pitchFamily="34" charset="0"/>
              <a:buChar char="•"/>
              <a:tabLst>
                <a:tab pos="1166813" algn="l"/>
                <a:tab pos="1436688" algn="l"/>
              </a:tabLst>
              <a:defRPr/>
            </a:pPr>
            <a:endParaRPr lang="en-US" sz="1900" b="1" baseline="0" dirty="0">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fld id="{704AAF21-BB22-4188-971B-793AD2F6D03F}" type="slidenum">
              <a:rPr lang="ru-RU" smtClean="0"/>
              <a:pPr/>
              <a:t>2</a:t>
            </a:fld>
            <a:endParaRPr lang="ru-RU" dirty="0"/>
          </a:p>
        </p:txBody>
      </p:sp>
    </p:spTree>
    <p:extLst>
      <p:ext uri="{BB962C8B-B14F-4D97-AF65-F5344CB8AC3E}">
        <p14:creationId xmlns:p14="http://schemas.microsoft.com/office/powerpoint/2010/main" val="3640886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496944" cy="638927"/>
          </a:xfrm>
        </p:spPr>
        <p:txBody>
          <a:bodyPr>
            <a:normAutofit fontScale="90000"/>
          </a:bodyPr>
          <a:lstStyle/>
          <a:p>
            <a:r>
              <a:rPr lang="ru-RU" sz="2400" dirty="0" smtClean="0"/>
              <a:t>Прикладное программное обеспечение на суперкомпьютере</a:t>
            </a:r>
            <a:endParaRPr lang="ru-RU" sz="2400" dirty="0" smtClean="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704AAF21-BB22-4188-971B-793AD2F6D03F}" type="slidenum">
              <a:rPr lang="ru-RU" smtClean="0"/>
              <a:pPr/>
              <a:t>3</a:t>
            </a:fld>
            <a:endParaRPr lang="ru-RU" dirty="0"/>
          </a:p>
        </p:txBody>
      </p:sp>
      <p:pic>
        <p:nvPicPr>
          <p:cNvPr id="19" name="Рисунок 18"/>
          <p:cNvPicPr>
            <a:picLocks noChangeAspect="1"/>
          </p:cNvPicPr>
          <p:nvPr/>
        </p:nvPicPr>
        <p:blipFill>
          <a:blip r:embed="rId3" cstate="print"/>
          <a:stretch>
            <a:fillRect/>
          </a:stretch>
        </p:blipFill>
        <p:spPr>
          <a:xfrm>
            <a:off x="107504" y="1746847"/>
            <a:ext cx="4069862" cy="4706489"/>
          </a:xfrm>
          <a:prstGeom prst="rect">
            <a:avLst/>
          </a:prstGeom>
        </p:spPr>
      </p:pic>
      <p:pic>
        <p:nvPicPr>
          <p:cNvPr id="20" name="Рисунок 19"/>
          <p:cNvPicPr>
            <a:picLocks noChangeAspect="1"/>
          </p:cNvPicPr>
          <p:nvPr/>
        </p:nvPicPr>
        <p:blipFill>
          <a:blip r:embed="rId4" cstate="print"/>
          <a:stretch>
            <a:fillRect/>
          </a:stretch>
        </p:blipFill>
        <p:spPr>
          <a:xfrm>
            <a:off x="4177366" y="2924944"/>
            <a:ext cx="4793271" cy="2937503"/>
          </a:xfrm>
          <a:prstGeom prst="rect">
            <a:avLst/>
          </a:prstGeom>
        </p:spPr>
      </p:pic>
      <p:sp>
        <p:nvSpPr>
          <p:cNvPr id="21" name="Прямоугольник 20"/>
          <p:cNvSpPr/>
          <p:nvPr/>
        </p:nvSpPr>
        <p:spPr>
          <a:xfrm>
            <a:off x="1281607" y="1447945"/>
            <a:ext cx="2136162" cy="369332"/>
          </a:xfrm>
          <a:prstGeom prst="rect">
            <a:avLst/>
          </a:prstGeom>
        </p:spPr>
        <p:txBody>
          <a:bodyPr wrap="none">
            <a:spAutoFit/>
          </a:bodyPr>
          <a:lstStyle/>
          <a:p>
            <a:r>
              <a:rPr lang="ru-RU" dirty="0" smtClean="0">
                <a:latin typeface="Arial" pitchFamily="34" charset="0"/>
                <a:cs typeface="Arial" pitchFamily="34" charset="0"/>
              </a:rPr>
              <a:t>Лицензионное ПО</a:t>
            </a:r>
            <a:endParaRPr lang="ru-RU" dirty="0">
              <a:latin typeface="Arial" pitchFamily="34" charset="0"/>
              <a:cs typeface="Arial" pitchFamily="34" charset="0"/>
            </a:endParaRPr>
          </a:p>
        </p:txBody>
      </p:sp>
      <p:sp>
        <p:nvSpPr>
          <p:cNvPr id="22" name="Прямоугольник 21"/>
          <p:cNvSpPr/>
          <p:nvPr/>
        </p:nvSpPr>
        <p:spPr>
          <a:xfrm>
            <a:off x="4716016" y="2434635"/>
            <a:ext cx="3812647" cy="369332"/>
          </a:xfrm>
          <a:prstGeom prst="rect">
            <a:avLst/>
          </a:prstGeom>
        </p:spPr>
        <p:txBody>
          <a:bodyPr wrap="none">
            <a:spAutoFit/>
          </a:bodyPr>
          <a:lstStyle/>
          <a:p>
            <a:r>
              <a:rPr lang="ru-RU" dirty="0" smtClean="0">
                <a:latin typeface="Arial" pitchFamily="34" charset="0"/>
                <a:cs typeface="Arial" pitchFamily="34" charset="0"/>
              </a:rPr>
              <a:t>Свободно распространяемое ПО </a:t>
            </a:r>
            <a:endParaRPr lang="ru-RU" dirty="0">
              <a:latin typeface="Arial" pitchFamily="34" charset="0"/>
              <a:cs typeface="Arial" pitchFamily="34" charset="0"/>
            </a:endParaRPr>
          </a:p>
        </p:txBody>
      </p:sp>
      <p:pic>
        <p:nvPicPr>
          <p:cNvPr id="4" name="Рисунок 3"/>
          <p:cNvPicPr>
            <a:picLocks noChangeAspect="1"/>
          </p:cNvPicPr>
          <p:nvPr/>
        </p:nvPicPr>
        <p:blipFill>
          <a:blip r:embed="rId5"/>
          <a:stretch>
            <a:fillRect/>
          </a:stretch>
        </p:blipFill>
        <p:spPr>
          <a:xfrm>
            <a:off x="4297711" y="1711822"/>
            <a:ext cx="4649255" cy="637058"/>
          </a:xfrm>
          <a:prstGeom prst="rect">
            <a:avLst/>
          </a:prstGeom>
        </p:spPr>
      </p:pic>
    </p:spTree>
    <p:extLst>
      <p:ext uri="{BB962C8B-B14F-4D97-AF65-F5344CB8AC3E}">
        <p14:creationId xmlns:p14="http://schemas.microsoft.com/office/powerpoint/2010/main" val="2958821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78225"/>
            <a:ext cx="8229600" cy="1142983"/>
          </a:xfrm>
        </p:spPr>
        <p:txBody>
          <a:bodyPr>
            <a:normAutofit/>
          </a:bodyPr>
          <a:lstStyle/>
          <a:p>
            <a:r>
              <a:rPr lang="ru-RU" dirty="0" smtClean="0">
                <a:latin typeface="Arial" panose="020B0604020202020204" pitchFamily="34" charset="0"/>
                <a:cs typeface="Arial" panose="020B0604020202020204" pitchFamily="34" charset="0"/>
              </a:rPr>
              <a:t>На суперкомпьютерах </a:t>
            </a:r>
            <a:r>
              <a:rPr lang="ru-RU" dirty="0" err="1" smtClean="0">
                <a:latin typeface="Arial" panose="020B0604020202020204" pitchFamily="34" charset="0"/>
                <a:cs typeface="Arial" panose="020B0604020202020204" pitchFamily="34" charset="0"/>
              </a:rPr>
              <a:t>ЮУрГУ</a:t>
            </a:r>
            <a:r>
              <a:rPr lang="ru-RU" dirty="0" smtClean="0">
                <a:latin typeface="Arial" panose="020B0604020202020204" pitchFamily="34" charset="0"/>
                <a:cs typeface="Arial" panose="020B0604020202020204" pitchFamily="34" charset="0"/>
              </a:rPr>
              <a:t> считается более 200 задач</a:t>
            </a:r>
            <a:endParaRPr lang="ru-RU" dirty="0">
              <a:latin typeface="Arial" panose="020B0604020202020204" pitchFamily="34" charset="0"/>
              <a:cs typeface="Arial" panose="020B0604020202020204" pitchFamily="34" charset="0"/>
            </a:endParaRPr>
          </a:p>
        </p:txBody>
      </p:sp>
      <p:sp>
        <p:nvSpPr>
          <p:cNvPr id="7" name="TextBox 6"/>
          <p:cNvSpPr txBox="1"/>
          <p:nvPr/>
        </p:nvSpPr>
        <p:spPr>
          <a:xfrm>
            <a:off x="1401647" y="2747732"/>
            <a:ext cx="2928958" cy="369332"/>
          </a:xfrm>
          <a:prstGeom prst="rect">
            <a:avLst/>
          </a:prstGeom>
          <a:noFill/>
        </p:spPr>
        <p:txBody>
          <a:bodyPr wrap="square" rtlCol="0">
            <a:spAutoFit/>
          </a:bodyPr>
          <a:lstStyle/>
          <a:p>
            <a:pPr algn="ctr"/>
            <a:r>
              <a:rPr lang="ru-RU" baseline="0" dirty="0" smtClean="0">
                <a:cs typeface="Arial" charset="0"/>
              </a:rPr>
              <a:t>Инженерные разработки</a:t>
            </a:r>
            <a:endParaRPr lang="en-US" baseline="0" dirty="0" smtClean="0">
              <a:cs typeface="Arial" charset="0"/>
            </a:endParaRPr>
          </a:p>
        </p:txBody>
      </p:sp>
      <p:sp>
        <p:nvSpPr>
          <p:cNvPr id="10" name="TextBox 9"/>
          <p:cNvSpPr txBox="1"/>
          <p:nvPr/>
        </p:nvSpPr>
        <p:spPr>
          <a:xfrm>
            <a:off x="5110146" y="4343888"/>
            <a:ext cx="2357454" cy="369332"/>
          </a:xfrm>
          <a:prstGeom prst="rect">
            <a:avLst/>
          </a:prstGeom>
          <a:noFill/>
        </p:spPr>
        <p:txBody>
          <a:bodyPr wrap="square" rtlCol="0">
            <a:spAutoFit/>
          </a:bodyPr>
          <a:lstStyle/>
          <a:p>
            <a:pPr algn="ctr"/>
            <a:r>
              <a:rPr lang="ru-RU" dirty="0" smtClean="0">
                <a:cs typeface="Arial" charset="0"/>
              </a:rPr>
              <a:t>Химия</a:t>
            </a:r>
            <a:endParaRPr lang="en-US" baseline="0" dirty="0" smtClean="0">
              <a:cs typeface="Arial" charset="0"/>
            </a:endParaRPr>
          </a:p>
        </p:txBody>
      </p:sp>
      <p:grpSp>
        <p:nvGrpSpPr>
          <p:cNvPr id="18" name="Группа 17"/>
          <p:cNvGrpSpPr/>
          <p:nvPr/>
        </p:nvGrpSpPr>
        <p:grpSpPr>
          <a:xfrm>
            <a:off x="4929190" y="5090971"/>
            <a:ext cx="2857520" cy="1363107"/>
            <a:chOff x="4929190" y="5006993"/>
            <a:chExt cx="2857520" cy="1363107"/>
          </a:xfrm>
        </p:grpSpPr>
        <p:pic>
          <p:nvPicPr>
            <p:cNvPr id="5" name="Picture 19" descr="http://www.forecastsforfilms.com/HurricaneFromSpace2-BPSPP-Ed_small3.jpg">
              <a:hlinkClick r:id="rId3"/>
            </p:cNvPr>
            <p:cNvPicPr>
              <a:picLocks noChangeAspect="1" noChangeArrowheads="1"/>
            </p:cNvPicPr>
            <p:nvPr/>
          </p:nvPicPr>
          <p:blipFill>
            <a:blip r:embed="rId4" cstate="print"/>
            <a:srcRect t="3160" b="43803"/>
            <a:stretch>
              <a:fillRect/>
            </a:stretch>
          </p:blipFill>
          <p:spPr bwMode="auto">
            <a:xfrm>
              <a:off x="5218113" y="5006993"/>
              <a:ext cx="2249487" cy="993775"/>
            </a:xfrm>
            <a:prstGeom prst="rect">
              <a:avLst/>
            </a:prstGeom>
            <a:noFill/>
            <a:ln w="25400" algn="ctr">
              <a:noFill/>
              <a:miter lim="800000"/>
              <a:headEnd/>
              <a:tailEnd/>
            </a:ln>
          </p:spPr>
        </p:pic>
        <p:sp>
          <p:nvSpPr>
            <p:cNvPr id="12" name="TextBox 11"/>
            <p:cNvSpPr txBox="1"/>
            <p:nvPr/>
          </p:nvSpPr>
          <p:spPr>
            <a:xfrm>
              <a:off x="4929190" y="6000768"/>
              <a:ext cx="2857520" cy="369332"/>
            </a:xfrm>
            <a:prstGeom prst="rect">
              <a:avLst/>
            </a:prstGeom>
            <a:noFill/>
          </p:spPr>
          <p:txBody>
            <a:bodyPr wrap="square" rtlCol="0">
              <a:spAutoFit/>
            </a:bodyPr>
            <a:lstStyle/>
            <a:p>
              <a:pPr algn="ctr"/>
              <a:r>
                <a:rPr lang="ru-RU" baseline="0" dirty="0" smtClean="0">
                  <a:cs typeface="Arial" charset="0"/>
                </a:rPr>
                <a:t>Предсказание погоды</a:t>
              </a:r>
              <a:endParaRPr lang="en-US" baseline="0" dirty="0" smtClean="0">
                <a:cs typeface="Arial" charset="0"/>
              </a:endParaRPr>
            </a:p>
          </p:txBody>
        </p:sp>
      </p:grpSp>
      <p:grpSp>
        <p:nvGrpSpPr>
          <p:cNvPr id="24" name="Группа 23"/>
          <p:cNvGrpSpPr/>
          <p:nvPr/>
        </p:nvGrpSpPr>
        <p:grpSpPr>
          <a:xfrm>
            <a:off x="4583461" y="1742038"/>
            <a:ext cx="3429024" cy="1375026"/>
            <a:chOff x="1005662" y="3286124"/>
            <a:chExt cx="3429024" cy="1375026"/>
          </a:xfrm>
        </p:grpSpPr>
        <p:sp>
          <p:nvSpPr>
            <p:cNvPr id="9" name="TextBox 8"/>
            <p:cNvSpPr txBox="1"/>
            <p:nvPr/>
          </p:nvSpPr>
          <p:spPr>
            <a:xfrm>
              <a:off x="1005662" y="4291818"/>
              <a:ext cx="3429024" cy="369332"/>
            </a:xfrm>
            <a:prstGeom prst="rect">
              <a:avLst/>
            </a:prstGeom>
            <a:noFill/>
          </p:spPr>
          <p:txBody>
            <a:bodyPr wrap="square" rtlCol="0">
              <a:spAutoFit/>
            </a:bodyPr>
            <a:lstStyle/>
            <a:p>
              <a:pPr algn="ctr"/>
              <a:r>
                <a:rPr lang="ru-RU" baseline="0" dirty="0" smtClean="0">
                  <a:cs typeface="Arial" charset="0"/>
                </a:rPr>
                <a:t>Нефтегазовые</a:t>
              </a:r>
              <a:r>
                <a:rPr lang="en-US" baseline="0" dirty="0" smtClean="0">
                  <a:cs typeface="Arial" charset="0"/>
                </a:rPr>
                <a:t> </a:t>
              </a:r>
              <a:r>
                <a:rPr lang="ru-RU" baseline="0" dirty="0" smtClean="0">
                  <a:cs typeface="Arial" charset="0"/>
                </a:rPr>
                <a:t>исследования</a:t>
              </a:r>
              <a:endParaRPr lang="en-US" baseline="0" dirty="0" smtClean="0">
                <a:cs typeface="Arial" charset="0"/>
              </a:endParaRPr>
            </a:p>
          </p:txBody>
        </p:sp>
        <p:pic>
          <p:nvPicPr>
            <p:cNvPr id="13" name="Picture 1" descr="D:\Download\Моделирование\products_pic9.jpg"/>
            <p:cNvPicPr>
              <a:picLocks noChangeAspect="1" noChangeArrowheads="1"/>
            </p:cNvPicPr>
            <p:nvPr/>
          </p:nvPicPr>
          <p:blipFill>
            <a:blip r:embed="rId5" cstate="print"/>
            <a:srcRect/>
            <a:stretch>
              <a:fillRect/>
            </a:stretch>
          </p:blipFill>
          <p:spPr bwMode="auto">
            <a:xfrm>
              <a:off x="1581229" y="3286124"/>
              <a:ext cx="2257424" cy="1000132"/>
            </a:xfrm>
            <a:prstGeom prst="rect">
              <a:avLst/>
            </a:prstGeom>
            <a:noFill/>
          </p:spPr>
        </p:pic>
      </p:grpSp>
      <p:grpSp>
        <p:nvGrpSpPr>
          <p:cNvPr id="23" name="Группа 22"/>
          <p:cNvGrpSpPr/>
          <p:nvPr/>
        </p:nvGrpSpPr>
        <p:grpSpPr>
          <a:xfrm>
            <a:off x="1428728" y="5013176"/>
            <a:ext cx="2571768" cy="1440902"/>
            <a:chOff x="1500166" y="5072074"/>
            <a:chExt cx="2571768" cy="1440902"/>
          </a:xfrm>
        </p:grpSpPr>
        <p:sp>
          <p:nvSpPr>
            <p:cNvPr id="11" name="TextBox 10"/>
            <p:cNvSpPr txBox="1"/>
            <p:nvPr/>
          </p:nvSpPr>
          <p:spPr>
            <a:xfrm>
              <a:off x="1500166" y="6143644"/>
              <a:ext cx="2571768" cy="369332"/>
            </a:xfrm>
            <a:prstGeom prst="rect">
              <a:avLst/>
            </a:prstGeom>
            <a:noFill/>
          </p:spPr>
          <p:txBody>
            <a:bodyPr wrap="square" rtlCol="0">
              <a:spAutoFit/>
            </a:bodyPr>
            <a:lstStyle/>
            <a:p>
              <a:pPr algn="ctr"/>
              <a:r>
                <a:rPr lang="ru-RU" baseline="0" dirty="0" smtClean="0">
                  <a:cs typeface="Arial" charset="0"/>
                </a:rPr>
                <a:t>Финансовый анализ</a:t>
              </a:r>
              <a:endParaRPr lang="en-US" baseline="0" dirty="0" smtClean="0">
                <a:cs typeface="Arial" charset="0"/>
              </a:endParaRPr>
            </a:p>
          </p:txBody>
        </p:sp>
        <p:pic>
          <p:nvPicPr>
            <p:cNvPr id="14" name="Picture 2" descr="D:\Download\Моделирование\formirovanie_otchetov_finanaliza_prev.jpg"/>
            <p:cNvPicPr>
              <a:picLocks noChangeAspect="1" noChangeArrowheads="1"/>
            </p:cNvPicPr>
            <p:nvPr/>
          </p:nvPicPr>
          <p:blipFill>
            <a:blip r:embed="rId6" cstate="print"/>
            <a:srcRect/>
            <a:stretch>
              <a:fillRect/>
            </a:stretch>
          </p:blipFill>
          <p:spPr bwMode="auto">
            <a:xfrm>
              <a:off x="1643042" y="5072074"/>
              <a:ext cx="2286016" cy="1071570"/>
            </a:xfrm>
            <a:prstGeom prst="rect">
              <a:avLst/>
            </a:prstGeom>
            <a:noFill/>
          </p:spPr>
        </p:pic>
      </p:grpSp>
      <p:sp>
        <p:nvSpPr>
          <p:cNvPr id="3" name="Номер слайда 2"/>
          <p:cNvSpPr>
            <a:spLocks noGrp="1"/>
          </p:cNvSpPr>
          <p:nvPr>
            <p:ph type="sldNum" sz="quarter" idx="12"/>
          </p:nvPr>
        </p:nvSpPr>
        <p:spPr/>
        <p:txBody>
          <a:bodyPr/>
          <a:lstStyle/>
          <a:p>
            <a:fld id="{704AAF21-BB22-4188-971B-793AD2F6D03F}" type="slidenum">
              <a:rPr lang="ru-RU" smtClean="0"/>
              <a:pPr/>
              <a:t>4</a:t>
            </a:fld>
            <a:endParaRPr lang="ru-RU" dirty="0"/>
          </a:p>
        </p:txBody>
      </p:sp>
      <p:grpSp>
        <p:nvGrpSpPr>
          <p:cNvPr id="31" name="Группа 30"/>
          <p:cNvGrpSpPr/>
          <p:nvPr/>
        </p:nvGrpSpPr>
        <p:grpSpPr>
          <a:xfrm>
            <a:off x="1571604" y="3287502"/>
            <a:ext cx="2342230" cy="1425718"/>
            <a:chOff x="5092012" y="1721208"/>
            <a:chExt cx="2108354" cy="1425718"/>
          </a:xfrm>
        </p:grpSpPr>
        <p:pic>
          <p:nvPicPr>
            <p:cNvPr id="26" name="Picture 4" descr="C:\Documents and Settings\Алена\Рабочий стол\Untitled.bmp"/>
            <p:cNvPicPr>
              <a:picLocks noChangeAspect="1" noChangeArrowheads="1"/>
            </p:cNvPicPr>
            <p:nvPr/>
          </p:nvPicPr>
          <p:blipFill rotWithShape="1">
            <a:blip r:embed="rId7" cstate="print"/>
            <a:srcRect t="10452" b="24145"/>
            <a:stretch/>
          </p:blipFill>
          <p:spPr bwMode="auto">
            <a:xfrm>
              <a:off x="5092012" y="1721208"/>
              <a:ext cx="2108354" cy="1055897"/>
            </a:xfrm>
            <a:prstGeom prst="rect">
              <a:avLst/>
            </a:prstGeom>
            <a:noFill/>
            <a:ln w="9525">
              <a:noFill/>
              <a:miter lim="800000"/>
              <a:headEnd/>
              <a:tailEnd/>
            </a:ln>
          </p:spPr>
        </p:pic>
        <p:sp>
          <p:nvSpPr>
            <p:cNvPr id="22" name="TextBox 21"/>
            <p:cNvSpPr txBox="1"/>
            <p:nvPr/>
          </p:nvSpPr>
          <p:spPr>
            <a:xfrm>
              <a:off x="5110146" y="2777594"/>
              <a:ext cx="2090220" cy="369332"/>
            </a:xfrm>
            <a:prstGeom prst="rect">
              <a:avLst/>
            </a:prstGeom>
            <a:noFill/>
          </p:spPr>
          <p:txBody>
            <a:bodyPr wrap="square" rtlCol="0">
              <a:spAutoFit/>
            </a:bodyPr>
            <a:lstStyle/>
            <a:p>
              <a:pPr algn="ctr"/>
              <a:r>
                <a:rPr lang="ru-RU" dirty="0" err="1" smtClean="0"/>
                <a:t>Нанотехнологии</a:t>
              </a:r>
              <a:endParaRPr lang="ru-RU" dirty="0"/>
            </a:p>
          </p:txBody>
        </p:sp>
      </p:grpSp>
      <p:pic>
        <p:nvPicPr>
          <p:cNvPr id="32" name="Объект 10" descr="fe-fe5c_145_min_translation_1.PNG"/>
          <p:cNvPicPr>
            <a:picLocks noGrp="1" noChangeAspect="1"/>
          </p:cNvPicPr>
          <p:nvPr>
            <p:ph idx="4294967295"/>
          </p:nvPr>
        </p:nvPicPr>
        <p:blipFill>
          <a:blip r:embed="rId8" cstate="print"/>
          <a:srcRect/>
          <a:stretch>
            <a:fillRect/>
          </a:stretch>
        </p:blipFill>
        <p:spPr>
          <a:xfrm>
            <a:off x="5113474" y="3284984"/>
            <a:ext cx="2354126" cy="1190053"/>
          </a:xfrm>
          <a:prstGeom prst="rect">
            <a:avLst/>
          </a:prstGeom>
        </p:spPr>
      </p:pic>
      <p:pic>
        <p:nvPicPr>
          <p:cNvPr id="27" name="Picture 2"/>
          <p:cNvPicPr>
            <a:picLocks noChangeAspect="1" noChangeArrowheads="1"/>
          </p:cNvPicPr>
          <p:nvPr/>
        </p:nvPicPr>
        <p:blipFill>
          <a:blip r:embed="rId9" cstate="print"/>
          <a:srcRect/>
          <a:stretch>
            <a:fillRect/>
          </a:stretch>
        </p:blipFill>
        <p:spPr bwMode="auto">
          <a:xfrm>
            <a:off x="1882579" y="1628800"/>
            <a:ext cx="1872208" cy="1214355"/>
          </a:xfrm>
          <a:prstGeom prst="rect">
            <a:avLst/>
          </a:prstGeom>
          <a:noFill/>
          <a:ln w="9525">
            <a:noFill/>
            <a:miter lim="800000"/>
            <a:headEnd/>
            <a:tailEnd/>
          </a:ln>
        </p:spPr>
      </p:pic>
    </p:spTree>
    <p:extLst>
      <p:ext uri="{BB962C8B-B14F-4D97-AF65-F5344CB8AC3E}">
        <p14:creationId xmlns:p14="http://schemas.microsoft.com/office/powerpoint/2010/main" val="4086429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496944" cy="638927"/>
          </a:xfrm>
        </p:spPr>
        <p:txBody>
          <a:bodyPr>
            <a:normAutofit fontScale="90000"/>
          </a:bodyPr>
          <a:lstStyle/>
          <a:p>
            <a:r>
              <a:rPr lang="ru-RU" sz="2400" dirty="0"/>
              <a:t>Механика деформируемых твердых </a:t>
            </a:r>
            <a:r>
              <a:rPr lang="ru-RU" sz="2400" dirty="0" smtClean="0"/>
              <a:t>тел. </a:t>
            </a:r>
            <a:br>
              <a:rPr lang="ru-RU" sz="2400" dirty="0" smtClean="0"/>
            </a:br>
            <a:r>
              <a:rPr lang="ru-RU" sz="2400" dirty="0" smtClean="0"/>
              <a:t>Прочностной </a:t>
            </a:r>
            <a:r>
              <a:rPr lang="ru-RU" sz="2400" dirty="0"/>
              <a:t>анализ </a:t>
            </a:r>
            <a:endParaRPr lang="ru-RU" sz="2400" dirty="0" smtClean="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704AAF21-BB22-4188-971B-793AD2F6D03F}" type="slidenum">
              <a:rPr lang="ru-RU" smtClean="0"/>
              <a:pPr/>
              <a:t>5</a:t>
            </a:fld>
            <a:endParaRPr lang="ru-RU" dirty="0"/>
          </a:p>
        </p:txBody>
      </p:sp>
      <p:pic>
        <p:nvPicPr>
          <p:cNvPr id="5" name="Рисунок 4"/>
          <p:cNvPicPr>
            <a:picLocks noChangeAspect="1"/>
          </p:cNvPicPr>
          <p:nvPr/>
        </p:nvPicPr>
        <p:blipFill>
          <a:blip r:embed="rId3" cstate="print"/>
          <a:stretch>
            <a:fillRect/>
          </a:stretch>
        </p:blipFill>
        <p:spPr>
          <a:xfrm>
            <a:off x="29766" y="2128843"/>
            <a:ext cx="2219621" cy="4002147"/>
          </a:xfrm>
          <a:prstGeom prst="rect">
            <a:avLst/>
          </a:prstGeom>
        </p:spPr>
      </p:pic>
      <p:pic>
        <p:nvPicPr>
          <p:cNvPr id="10" name="Рисунок 9"/>
          <p:cNvPicPr>
            <a:picLocks noChangeAspect="1"/>
          </p:cNvPicPr>
          <p:nvPr/>
        </p:nvPicPr>
        <p:blipFill>
          <a:blip r:embed="rId4" cstate="print"/>
          <a:stretch>
            <a:fillRect/>
          </a:stretch>
        </p:blipFill>
        <p:spPr>
          <a:xfrm>
            <a:off x="6090621" y="4368505"/>
            <a:ext cx="2589283" cy="2009421"/>
          </a:xfrm>
          <a:prstGeom prst="rect">
            <a:avLst/>
          </a:prstGeom>
        </p:spPr>
      </p:pic>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t="2822" b="3658"/>
          <a:stretch/>
        </p:blipFill>
        <p:spPr>
          <a:xfrm>
            <a:off x="2550828" y="4437112"/>
            <a:ext cx="2669244" cy="1872208"/>
          </a:xfrm>
          <a:prstGeom prst="rect">
            <a:avLst/>
          </a:prstGeom>
        </p:spPr>
      </p:pic>
      <p:pic>
        <p:nvPicPr>
          <p:cNvPr id="15" name="Рисунок 14"/>
          <p:cNvPicPr>
            <a:picLocks noChangeAspect="1"/>
          </p:cNvPicPr>
          <p:nvPr/>
        </p:nvPicPr>
        <p:blipFill>
          <a:blip r:embed="rId6" cstate="print"/>
          <a:stretch>
            <a:fillRect/>
          </a:stretch>
        </p:blipFill>
        <p:spPr>
          <a:xfrm>
            <a:off x="7828544" y="2794260"/>
            <a:ext cx="1059899" cy="781676"/>
          </a:xfrm>
          <a:prstGeom prst="rect">
            <a:avLst/>
          </a:prstGeom>
        </p:spPr>
      </p:pic>
      <p:sp>
        <p:nvSpPr>
          <p:cNvPr id="16" name="Прямоугольник 15"/>
          <p:cNvSpPr/>
          <p:nvPr/>
        </p:nvSpPr>
        <p:spPr>
          <a:xfrm>
            <a:off x="6687292" y="3983885"/>
            <a:ext cx="1629229" cy="369332"/>
          </a:xfrm>
          <a:prstGeom prst="rect">
            <a:avLst/>
          </a:prstGeom>
        </p:spPr>
        <p:txBody>
          <a:bodyPr wrap="none">
            <a:spAutoFit/>
          </a:bodyPr>
          <a:lstStyle/>
          <a:p>
            <a:r>
              <a:rPr lang="ru-RU" dirty="0" smtClean="0">
                <a:latin typeface="Arial" panose="020B0604020202020204" pitchFamily="34" charset="0"/>
                <a:ea typeface="Calibri" panose="020F0502020204030204" pitchFamily="34" charset="0"/>
                <a:cs typeface="Arial" panose="020B0604020202020204" pitchFamily="34" charset="0"/>
              </a:rPr>
              <a:t>Устойчивость</a:t>
            </a:r>
            <a:endParaRPr lang="ru-RU" dirty="0">
              <a:latin typeface="Arial" panose="020B0604020202020204" pitchFamily="34" charset="0"/>
              <a:cs typeface="Arial" panose="020B0604020202020204" pitchFamily="34" charset="0"/>
            </a:endParaRPr>
          </a:p>
        </p:txBody>
      </p:sp>
      <p:sp>
        <p:nvSpPr>
          <p:cNvPr id="26" name="Прямоугольник 25"/>
          <p:cNvSpPr/>
          <p:nvPr/>
        </p:nvSpPr>
        <p:spPr>
          <a:xfrm>
            <a:off x="2579167" y="1700808"/>
            <a:ext cx="2611612" cy="369332"/>
          </a:xfrm>
          <a:prstGeom prst="rect">
            <a:avLst/>
          </a:prstGeom>
        </p:spPr>
        <p:txBody>
          <a:bodyPr wrap="none">
            <a:spAutoFit/>
          </a:bodyPr>
          <a:lstStyle/>
          <a:p>
            <a:r>
              <a:rPr lang="ru-RU" dirty="0">
                <a:latin typeface="Arial" panose="020B0604020202020204" pitchFamily="34" charset="0"/>
                <a:ea typeface="Calibri" panose="020F0502020204030204" pitchFamily="34" charset="0"/>
                <a:cs typeface="Arial" panose="020B0604020202020204" pitchFamily="34" charset="0"/>
              </a:rPr>
              <a:t>Гармонический анализ</a:t>
            </a:r>
            <a:endParaRPr lang="ru-RU" dirty="0">
              <a:latin typeface="Arial" panose="020B0604020202020204" pitchFamily="34" charset="0"/>
              <a:cs typeface="Arial" panose="020B0604020202020204" pitchFamily="34" charset="0"/>
            </a:endParaRPr>
          </a:p>
        </p:txBody>
      </p:sp>
      <p:sp>
        <p:nvSpPr>
          <p:cNvPr id="27" name="Прямоугольник 26"/>
          <p:cNvSpPr/>
          <p:nvPr/>
        </p:nvSpPr>
        <p:spPr>
          <a:xfrm>
            <a:off x="3106153" y="3933056"/>
            <a:ext cx="1681871" cy="369332"/>
          </a:xfrm>
          <a:prstGeom prst="rect">
            <a:avLst/>
          </a:prstGeom>
        </p:spPr>
        <p:txBody>
          <a:bodyPr wrap="none">
            <a:spAutoFit/>
          </a:bodyPr>
          <a:lstStyle/>
          <a:p>
            <a:r>
              <a:rPr lang="ru-RU" dirty="0" smtClean="0">
                <a:latin typeface="Arial" panose="020B0604020202020204" pitchFamily="34" charset="0"/>
                <a:ea typeface="Calibri" panose="020F0502020204030204" pitchFamily="34" charset="0"/>
                <a:cs typeface="Arial" panose="020B0604020202020204" pitchFamily="34" charset="0"/>
              </a:rPr>
              <a:t>Пластичность</a:t>
            </a:r>
            <a:endParaRPr lang="ru-RU" dirty="0">
              <a:latin typeface="Arial" panose="020B0604020202020204" pitchFamily="34" charset="0"/>
              <a:cs typeface="Arial" panose="020B0604020202020204" pitchFamily="34" charset="0"/>
            </a:endParaRPr>
          </a:p>
        </p:txBody>
      </p:sp>
      <p:sp>
        <p:nvSpPr>
          <p:cNvPr id="31" name="Прямоугольник 30"/>
          <p:cNvSpPr/>
          <p:nvPr/>
        </p:nvSpPr>
        <p:spPr>
          <a:xfrm>
            <a:off x="6444208" y="1678250"/>
            <a:ext cx="1502334" cy="369332"/>
          </a:xfrm>
          <a:prstGeom prst="rect">
            <a:avLst/>
          </a:prstGeom>
        </p:spPr>
        <p:txBody>
          <a:bodyPr wrap="none">
            <a:spAutoFit/>
          </a:bodyPr>
          <a:lstStyle/>
          <a:p>
            <a:r>
              <a:rPr lang="ru-RU" dirty="0" smtClean="0">
                <a:latin typeface="Arial" panose="020B0604020202020204" pitchFamily="34" charset="0"/>
                <a:ea typeface="Calibri" panose="020F0502020204030204" pitchFamily="34" charset="0"/>
                <a:cs typeface="Arial" panose="020B0604020202020204" pitchFamily="34" charset="0"/>
              </a:rPr>
              <a:t>Разрушение</a:t>
            </a:r>
            <a:endParaRPr lang="ru-RU" dirty="0">
              <a:latin typeface="Arial" panose="020B0604020202020204" pitchFamily="34" charset="0"/>
              <a:cs typeface="Arial" panose="020B0604020202020204" pitchFamily="34" charset="0"/>
            </a:endParaRPr>
          </a:p>
        </p:txBody>
      </p:sp>
      <p:sp>
        <p:nvSpPr>
          <p:cNvPr id="32" name="Прямоугольник 31"/>
          <p:cNvSpPr/>
          <p:nvPr/>
        </p:nvSpPr>
        <p:spPr>
          <a:xfrm>
            <a:off x="-36512" y="1700808"/>
            <a:ext cx="2350708" cy="369332"/>
          </a:xfrm>
          <a:prstGeom prst="rect">
            <a:avLst/>
          </a:prstGeom>
        </p:spPr>
        <p:txBody>
          <a:bodyPr wrap="none">
            <a:spAutoFit/>
          </a:bodyPr>
          <a:lstStyle/>
          <a:p>
            <a:r>
              <a:rPr lang="ru-RU" dirty="0" smtClean="0">
                <a:latin typeface="Arial" panose="020B0604020202020204" pitchFamily="34" charset="0"/>
                <a:ea typeface="Calibri" panose="020F0502020204030204" pitchFamily="34" charset="0"/>
                <a:cs typeface="Arial" panose="020B0604020202020204" pitchFamily="34" charset="0"/>
              </a:rPr>
              <a:t>Статический анализ</a:t>
            </a:r>
            <a:endParaRPr lang="ru-RU" dirty="0">
              <a:latin typeface="Arial" panose="020B0604020202020204" pitchFamily="34" charset="0"/>
              <a:cs typeface="Arial" panose="020B0604020202020204" pitchFamily="34" charset="0"/>
            </a:endParaRPr>
          </a:p>
        </p:txBody>
      </p:sp>
      <p:pic>
        <p:nvPicPr>
          <p:cNvPr id="34" name="Picture 5" descr="Безимени-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797463" y="1743566"/>
            <a:ext cx="3004364" cy="1201745"/>
          </a:xfrm>
          <a:prstGeom prst="rect">
            <a:avLst/>
          </a:prstGeom>
          <a:noFill/>
          <a:ln w="9525">
            <a:noFill/>
            <a:miter lim="800000"/>
            <a:headEnd/>
            <a:tailEnd/>
          </a:ln>
        </p:spPr>
      </p:pic>
      <p:pic>
        <p:nvPicPr>
          <p:cNvPr id="37" name="Picture 6" descr="Безимени-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077582" y="2351598"/>
            <a:ext cx="2886906" cy="955059"/>
          </a:xfrm>
          <a:prstGeom prst="rect">
            <a:avLst/>
          </a:prstGeom>
          <a:noFill/>
          <a:ln w="9525">
            <a:noFill/>
            <a:miter lim="800000"/>
            <a:headEnd/>
            <a:tailEnd/>
          </a:ln>
        </p:spPr>
      </p:pic>
      <p:pic>
        <p:nvPicPr>
          <p:cNvPr id="17" name="Picture 4" descr="D:\ЮУрГУ\Презентации\Intel\rotor_small.gif"/>
          <p:cNvPicPr>
            <a:picLocks noChangeAspect="1" noChangeArrowheads="1" noCrop="1"/>
          </p:cNvPicPr>
          <p:nvPr/>
        </p:nvPicPr>
        <p:blipFill>
          <a:blip r:embed="rId9" cstate="print"/>
          <a:srcRect/>
          <a:stretch>
            <a:fillRect/>
          </a:stretch>
        </p:blipFill>
        <p:spPr bwMode="auto">
          <a:xfrm>
            <a:off x="2236615" y="2125169"/>
            <a:ext cx="3398188" cy="1688615"/>
          </a:xfrm>
          <a:prstGeom prst="rect">
            <a:avLst/>
          </a:prstGeom>
          <a:noFill/>
          <a:ln w="9525">
            <a:noFill/>
            <a:miter lim="800000"/>
            <a:headEnd/>
            <a:tailEnd/>
          </a:ln>
        </p:spPr>
      </p:pic>
    </p:spTree>
    <p:extLst>
      <p:ext uri="{BB962C8B-B14F-4D97-AF65-F5344CB8AC3E}">
        <p14:creationId xmlns:p14="http://schemas.microsoft.com/office/powerpoint/2010/main" val="1734167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496944" cy="638927"/>
          </a:xfrm>
        </p:spPr>
        <p:txBody>
          <a:bodyPr>
            <a:normAutofit fontScale="90000"/>
          </a:bodyPr>
          <a:lstStyle/>
          <a:p>
            <a:r>
              <a:rPr lang="ru-RU" sz="2400" dirty="0"/>
              <a:t>Механика деформируемых твердых </a:t>
            </a:r>
            <a:r>
              <a:rPr lang="ru-RU" sz="2400" dirty="0" smtClean="0"/>
              <a:t>тел. Динамический анализ</a:t>
            </a:r>
            <a:endParaRPr lang="ru-RU" sz="2400" dirty="0" smtClean="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704AAF21-BB22-4188-971B-793AD2F6D03F}" type="slidenum">
              <a:rPr lang="ru-RU" smtClean="0"/>
              <a:pPr/>
              <a:t>6</a:t>
            </a:fld>
            <a:endParaRPr lang="ru-RU" dirty="0"/>
          </a:p>
        </p:txBody>
      </p:sp>
      <p:pic>
        <p:nvPicPr>
          <p:cNvPr id="6" name="Picture 2" descr="C:\Documents and Settings\Natasha\Рабочий стол\Новая папка\16.gif"/>
          <p:cNvPicPr>
            <a:picLocks noChangeAspect="1" noChangeArrowheads="1" noCrop="1"/>
          </p:cNvPicPr>
          <p:nvPr/>
        </p:nvPicPr>
        <p:blipFill>
          <a:blip r:embed="rId3" cstate="print"/>
          <a:srcRect/>
          <a:stretch>
            <a:fillRect/>
          </a:stretch>
        </p:blipFill>
        <p:spPr bwMode="auto">
          <a:xfrm>
            <a:off x="5004998" y="1887058"/>
            <a:ext cx="3302556" cy="2378176"/>
          </a:xfrm>
          <a:prstGeom prst="rect">
            <a:avLst/>
          </a:prstGeom>
          <a:noFill/>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1898" y="4764210"/>
            <a:ext cx="3265273" cy="1656184"/>
          </a:xfrm>
          <a:prstGeom prst="rect">
            <a:avLst/>
          </a:prstGeom>
        </p:spPr>
      </p:pic>
      <p:sp>
        <p:nvSpPr>
          <p:cNvPr id="11" name="Прямоугольник 10"/>
          <p:cNvSpPr/>
          <p:nvPr/>
        </p:nvSpPr>
        <p:spPr>
          <a:xfrm>
            <a:off x="6291265" y="4361301"/>
            <a:ext cx="862737" cy="369332"/>
          </a:xfrm>
          <a:prstGeom prst="rect">
            <a:avLst/>
          </a:prstGeom>
        </p:spPr>
        <p:txBody>
          <a:bodyPr wrap="none">
            <a:spAutoFit/>
          </a:bodyPr>
          <a:lstStyle/>
          <a:p>
            <a:r>
              <a:rPr lang="ru-RU" dirty="0" smtClean="0">
                <a:latin typeface="Arial" panose="020B0604020202020204" pitchFamily="34" charset="0"/>
                <a:cs typeface="Arial" panose="020B0604020202020204" pitchFamily="34" charset="0"/>
              </a:rPr>
              <a:t>Взрыв</a:t>
            </a:r>
            <a:endParaRPr lang="ru-RU" dirty="0">
              <a:latin typeface="Arial" panose="020B0604020202020204" pitchFamily="34" charset="0"/>
              <a:cs typeface="Arial" panose="020B0604020202020204" pitchFamily="34" charset="0"/>
            </a:endParaRPr>
          </a:p>
        </p:txBody>
      </p:sp>
      <p:sp>
        <p:nvSpPr>
          <p:cNvPr id="12" name="Прямоугольник 11"/>
          <p:cNvSpPr/>
          <p:nvPr/>
        </p:nvSpPr>
        <p:spPr>
          <a:xfrm>
            <a:off x="5784365" y="1499698"/>
            <a:ext cx="1811971" cy="369332"/>
          </a:xfrm>
          <a:prstGeom prst="rect">
            <a:avLst/>
          </a:prstGeom>
        </p:spPr>
        <p:txBody>
          <a:bodyPr wrap="none">
            <a:spAutoFit/>
          </a:bodyPr>
          <a:lstStyle/>
          <a:p>
            <a:r>
              <a:rPr lang="ru-RU" dirty="0" smtClean="0">
                <a:latin typeface="Arial" panose="020B0604020202020204" pitchFamily="34" charset="0"/>
                <a:cs typeface="Arial" panose="020B0604020202020204" pitchFamily="34" charset="0"/>
              </a:rPr>
              <a:t>Удар </a:t>
            </a:r>
            <a:r>
              <a:rPr lang="ru-RU" dirty="0" smtClean="0">
                <a:latin typeface="Arial" panose="020B0604020202020204" pitchFamily="34" charset="0"/>
                <a:cs typeface="Arial" panose="020B0604020202020204" pitchFamily="34" charset="0"/>
              </a:rPr>
              <a:t>снарядом</a:t>
            </a:r>
            <a:endParaRPr lang="ru-RU" dirty="0">
              <a:latin typeface="Arial" panose="020B0604020202020204" pitchFamily="34" charset="0"/>
              <a:cs typeface="Arial" panose="020B0604020202020204" pitchFamily="34" charset="0"/>
            </a:endParaRPr>
          </a:p>
        </p:txBody>
      </p:sp>
      <p:pic>
        <p:nvPicPr>
          <p:cNvPr id="13" name="Picture 1" descr="\\omega\Документы СКЦ\1. Экскурсии\2009.11.00\разрыв_трубы.gif"/>
          <p:cNvPicPr>
            <a:picLocks noChangeAspect="1" noChangeArrowheads="1" noCrop="1"/>
          </p:cNvPicPr>
          <p:nvPr/>
        </p:nvPicPr>
        <p:blipFill>
          <a:blip r:embed="rId5" cstate="print"/>
          <a:srcRect/>
          <a:stretch>
            <a:fillRect/>
          </a:stretch>
        </p:blipFill>
        <p:spPr bwMode="auto">
          <a:xfrm>
            <a:off x="947391" y="1954902"/>
            <a:ext cx="3137429" cy="2275047"/>
          </a:xfrm>
          <a:prstGeom prst="rect">
            <a:avLst/>
          </a:prstGeom>
          <a:noFill/>
        </p:spPr>
      </p:pic>
      <p:sp>
        <p:nvSpPr>
          <p:cNvPr id="14" name="Прямоугольник 13"/>
          <p:cNvSpPr/>
          <p:nvPr/>
        </p:nvSpPr>
        <p:spPr>
          <a:xfrm>
            <a:off x="906916" y="1577601"/>
            <a:ext cx="3233036" cy="379286"/>
          </a:xfrm>
          <a:prstGeom prst="rect">
            <a:avLst/>
          </a:prstGeom>
        </p:spPr>
        <p:txBody>
          <a:bodyPr wrap="square">
            <a:spAutoFit/>
          </a:bodyPr>
          <a:lstStyle/>
          <a:p>
            <a:r>
              <a:rPr lang="ru-RU" dirty="0" smtClean="0">
                <a:latin typeface="Arial" panose="020B0604020202020204" pitchFamily="34" charset="0"/>
                <a:cs typeface="Arial" panose="020B0604020202020204" pitchFamily="34" charset="0"/>
              </a:rPr>
              <a:t>Моделирование аварии</a:t>
            </a:r>
            <a:endParaRPr lang="ru-RU" dirty="0">
              <a:latin typeface="Arial" panose="020B0604020202020204" pitchFamily="34" charset="0"/>
              <a:cs typeface="Arial" panose="020B0604020202020204" pitchFamily="34" charset="0"/>
            </a:endParaRPr>
          </a:p>
        </p:txBody>
      </p:sp>
      <p:sp>
        <p:nvSpPr>
          <p:cNvPr id="16" name="Прямоугольник 15"/>
          <p:cNvSpPr/>
          <p:nvPr/>
        </p:nvSpPr>
        <p:spPr>
          <a:xfrm>
            <a:off x="1177325" y="4245428"/>
            <a:ext cx="2923994" cy="646331"/>
          </a:xfrm>
          <a:prstGeom prst="rect">
            <a:avLst/>
          </a:prstGeom>
        </p:spPr>
        <p:txBody>
          <a:bodyPr wrap="square">
            <a:spAutoFit/>
          </a:bodyPr>
          <a:lstStyle/>
          <a:p>
            <a:pPr algn="ctr"/>
            <a:r>
              <a:rPr lang="ru-RU" dirty="0" smtClean="0">
                <a:latin typeface="Arial" panose="020B0604020202020204" pitchFamily="34" charset="0"/>
                <a:cs typeface="Arial" panose="020B0604020202020204" pitchFamily="34" charset="0"/>
              </a:rPr>
              <a:t>Разрушение лопаток реактивного двигателя</a:t>
            </a:r>
            <a:endParaRPr lang="ru-RU" dirty="0">
              <a:latin typeface="Arial" panose="020B0604020202020204" pitchFamily="34" charset="0"/>
              <a:cs typeface="Arial" panose="020B0604020202020204" pitchFamily="34" charset="0"/>
            </a:endParaRPr>
          </a:p>
        </p:txBody>
      </p:sp>
      <p:pic>
        <p:nvPicPr>
          <p:cNvPr id="19" name="Picture 9"/>
          <p:cNvPicPr>
            <a:picLocks noChangeAspect="1" noChangeArrowheads="1"/>
          </p:cNvPicPr>
          <p:nvPr/>
        </p:nvPicPr>
        <p:blipFill>
          <a:blip r:embed="rId6" cstate="print"/>
          <a:srcRect/>
          <a:stretch>
            <a:fillRect/>
          </a:stretch>
        </p:blipFill>
        <p:spPr bwMode="auto">
          <a:xfrm>
            <a:off x="1653047" y="4882041"/>
            <a:ext cx="1901055" cy="1505381"/>
          </a:xfrm>
          <a:prstGeom prst="rect">
            <a:avLst/>
          </a:prstGeom>
          <a:noFill/>
          <a:ln w="9525">
            <a:noFill/>
            <a:miter lim="800000"/>
            <a:headEnd/>
            <a:tailEnd/>
          </a:ln>
        </p:spPr>
      </p:pic>
    </p:spTree>
    <p:extLst>
      <p:ext uri="{BB962C8B-B14F-4D97-AF65-F5344CB8AC3E}">
        <p14:creationId xmlns:p14="http://schemas.microsoft.com/office/powerpoint/2010/main" val="59461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496944" cy="638927"/>
          </a:xfrm>
        </p:spPr>
        <p:txBody>
          <a:bodyPr>
            <a:normAutofit/>
          </a:bodyPr>
          <a:lstStyle/>
          <a:p>
            <a:r>
              <a:rPr lang="ru-RU" sz="2400" dirty="0"/>
              <a:t>Тепловые расчеты</a:t>
            </a:r>
            <a:endParaRPr lang="ru-RU" sz="2400" dirty="0" smtClean="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704AAF21-BB22-4188-971B-793AD2F6D03F}" type="slidenum">
              <a:rPr lang="ru-RU" smtClean="0"/>
              <a:pPr/>
              <a:t>7</a:t>
            </a:fld>
            <a:endParaRPr lang="ru-RU" dirty="0"/>
          </a:p>
        </p:txBody>
      </p:sp>
      <p:pic>
        <p:nvPicPr>
          <p:cNvPr id="4" name="Рисунок 3"/>
          <p:cNvPicPr>
            <a:picLocks noChangeAspect="1"/>
          </p:cNvPicPr>
          <p:nvPr/>
        </p:nvPicPr>
        <p:blipFill>
          <a:blip r:embed="rId3" cstate="print"/>
          <a:stretch>
            <a:fillRect/>
          </a:stretch>
        </p:blipFill>
        <p:spPr>
          <a:xfrm>
            <a:off x="539552" y="2046163"/>
            <a:ext cx="3384376" cy="1783060"/>
          </a:xfrm>
          <a:prstGeom prst="rect">
            <a:avLst/>
          </a:prstGeom>
        </p:spPr>
      </p:pic>
      <p:pic>
        <p:nvPicPr>
          <p:cNvPr id="5" name="Рисунок 4"/>
          <p:cNvPicPr>
            <a:picLocks noChangeAspect="1"/>
          </p:cNvPicPr>
          <p:nvPr/>
        </p:nvPicPr>
        <p:blipFill>
          <a:blip r:embed="rId4" cstate="print"/>
          <a:stretch>
            <a:fillRect/>
          </a:stretch>
        </p:blipFill>
        <p:spPr>
          <a:xfrm>
            <a:off x="4900833" y="2276872"/>
            <a:ext cx="3384377" cy="2571501"/>
          </a:xfrm>
          <a:prstGeom prst="rect">
            <a:avLst/>
          </a:prstGeom>
        </p:spPr>
      </p:pic>
      <p:sp>
        <p:nvSpPr>
          <p:cNvPr id="7" name="Прямоугольник 6"/>
          <p:cNvSpPr/>
          <p:nvPr/>
        </p:nvSpPr>
        <p:spPr>
          <a:xfrm>
            <a:off x="5868144" y="1763597"/>
            <a:ext cx="1449756" cy="369332"/>
          </a:xfrm>
          <a:prstGeom prst="rect">
            <a:avLst/>
          </a:prstGeom>
        </p:spPr>
        <p:txBody>
          <a:bodyPr wrap="none">
            <a:spAutoFit/>
          </a:bodyPr>
          <a:lstStyle/>
          <a:p>
            <a:r>
              <a:rPr lang="ru-RU" dirty="0" smtClean="0">
                <a:latin typeface="Arial" panose="020B0604020202020204" pitchFamily="34" charset="0"/>
                <a:cs typeface="Arial" panose="020B0604020202020204" pitchFamily="34" charset="0"/>
              </a:rPr>
              <a:t>Топка </a:t>
            </a:r>
            <a:r>
              <a:rPr lang="ru-RU" dirty="0">
                <a:latin typeface="Arial" panose="020B0604020202020204" pitchFamily="34" charset="0"/>
                <a:cs typeface="Arial" panose="020B0604020202020204" pitchFamily="34" charset="0"/>
              </a:rPr>
              <a:t>котла</a:t>
            </a:r>
          </a:p>
        </p:txBody>
      </p:sp>
      <p:sp>
        <p:nvSpPr>
          <p:cNvPr id="8" name="Прямоугольник 7"/>
          <p:cNvSpPr/>
          <p:nvPr/>
        </p:nvSpPr>
        <p:spPr>
          <a:xfrm>
            <a:off x="1403648" y="1578931"/>
            <a:ext cx="1544654" cy="369332"/>
          </a:xfrm>
          <a:prstGeom prst="rect">
            <a:avLst/>
          </a:prstGeom>
        </p:spPr>
        <p:txBody>
          <a:bodyPr wrap="none">
            <a:spAutoFit/>
          </a:bodyPr>
          <a:lstStyle/>
          <a:p>
            <a:r>
              <a:rPr lang="ru-RU" dirty="0" smtClean="0">
                <a:latin typeface="Arial" panose="020B0604020202020204" pitchFamily="34" charset="0"/>
                <a:cs typeface="Arial" panose="020B0604020202020204" pitchFamily="34" charset="0"/>
              </a:rPr>
              <a:t>Микросхемы</a:t>
            </a:r>
            <a:endParaRPr lang="ru-RU" dirty="0">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5" cstate="print"/>
          <a:srcRect/>
          <a:stretch>
            <a:fillRect/>
          </a:stretch>
        </p:blipFill>
        <p:spPr bwMode="auto">
          <a:xfrm>
            <a:off x="1008016" y="4182450"/>
            <a:ext cx="2464783" cy="2223957"/>
          </a:xfrm>
          <a:prstGeom prst="rect">
            <a:avLst/>
          </a:prstGeom>
          <a:noFill/>
          <a:ln w="9525">
            <a:noFill/>
            <a:miter lim="800000"/>
            <a:headEnd/>
            <a:tailEnd/>
          </a:ln>
        </p:spPr>
      </p:pic>
      <p:sp>
        <p:nvSpPr>
          <p:cNvPr id="10" name="Прямоугольник 9"/>
          <p:cNvSpPr/>
          <p:nvPr/>
        </p:nvSpPr>
        <p:spPr>
          <a:xfrm>
            <a:off x="1115615" y="3829223"/>
            <a:ext cx="2357184" cy="369332"/>
          </a:xfrm>
          <a:prstGeom prst="rect">
            <a:avLst/>
          </a:prstGeom>
        </p:spPr>
        <p:txBody>
          <a:bodyPr wrap="none">
            <a:spAutoFit/>
          </a:bodyPr>
          <a:lstStyle/>
          <a:p>
            <a:r>
              <a:rPr lang="ru-RU" dirty="0" smtClean="0">
                <a:latin typeface="Arial" panose="020B0604020202020204" pitchFamily="34" charset="0"/>
                <a:cs typeface="Arial" panose="020B0604020202020204" pitchFamily="34" charset="0"/>
              </a:rPr>
              <a:t>Двигатель трактора </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481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496944" cy="638927"/>
          </a:xfrm>
        </p:spPr>
        <p:txBody>
          <a:bodyPr>
            <a:normAutofit/>
          </a:bodyPr>
          <a:lstStyle/>
          <a:p>
            <a:pPr algn="ctr"/>
            <a:r>
              <a:rPr lang="ru-RU" sz="2400" dirty="0">
                <a:latin typeface="Arial" pitchFamily="34" charset="0"/>
                <a:cs typeface="Arial" pitchFamily="34" charset="0"/>
              </a:rPr>
              <a:t>Решение задач многокритериальной оптимизации</a:t>
            </a:r>
            <a:endParaRPr lang="ru-RU" sz="2400" dirty="0">
              <a:latin typeface="Arial" pitchFamily="34" charset="0"/>
              <a:cs typeface="Arial" pitchFamily="34" charset="0"/>
            </a:endParaRPr>
          </a:p>
        </p:txBody>
      </p:sp>
      <p:sp>
        <p:nvSpPr>
          <p:cNvPr id="3" name="Номер слайда 2"/>
          <p:cNvSpPr>
            <a:spLocks noGrp="1"/>
          </p:cNvSpPr>
          <p:nvPr>
            <p:ph type="sldNum" sz="quarter" idx="12"/>
          </p:nvPr>
        </p:nvSpPr>
        <p:spPr/>
        <p:txBody>
          <a:bodyPr/>
          <a:lstStyle/>
          <a:p>
            <a:fld id="{704AAF21-BB22-4188-971B-793AD2F6D03F}" type="slidenum">
              <a:rPr lang="ru-RU" smtClean="0"/>
              <a:pPr/>
              <a:t>8</a:t>
            </a:fld>
            <a:endParaRPr lang="ru-RU" dirty="0"/>
          </a:p>
        </p:txBody>
      </p:sp>
      <p:sp>
        <p:nvSpPr>
          <p:cNvPr id="7" name="Прямоугольник 6"/>
          <p:cNvSpPr/>
          <p:nvPr/>
        </p:nvSpPr>
        <p:spPr>
          <a:xfrm>
            <a:off x="130678" y="1772816"/>
            <a:ext cx="8892988" cy="307777"/>
          </a:xfrm>
          <a:prstGeom prst="rect">
            <a:avLst/>
          </a:prstGeom>
        </p:spPr>
        <p:txBody>
          <a:bodyPr wrap="square">
            <a:spAutoFit/>
          </a:bodyPr>
          <a:lstStyle/>
          <a:p>
            <a:r>
              <a:rPr lang="ru-RU" sz="1400" dirty="0" smtClean="0">
                <a:latin typeface="Arial" pitchFamily="34" charset="0"/>
                <a:cs typeface="Arial" pitchFamily="34" charset="0"/>
              </a:rPr>
              <a:t>Оптимизация </a:t>
            </a:r>
            <a:r>
              <a:rPr lang="ru-RU" sz="1400" dirty="0">
                <a:latin typeface="Arial" pitchFamily="34" charset="0"/>
                <a:cs typeface="Arial" pitchFamily="34" charset="0"/>
              </a:rPr>
              <a:t>двух или более </a:t>
            </a:r>
            <a:r>
              <a:rPr lang="ru-RU" sz="1400" dirty="0" smtClean="0">
                <a:latin typeface="Arial" pitchFamily="34" charset="0"/>
                <a:cs typeface="Arial" pitchFamily="34" charset="0"/>
              </a:rPr>
              <a:t>параметров </a:t>
            </a:r>
            <a:r>
              <a:rPr lang="ru-RU" sz="1400" dirty="0">
                <a:latin typeface="Arial" pitchFamily="34" charset="0"/>
                <a:cs typeface="Arial" pitchFamily="34" charset="0"/>
              </a:rPr>
              <a:t>в заданной области </a:t>
            </a:r>
            <a:r>
              <a:rPr lang="ru-RU" sz="1400" dirty="0" smtClean="0">
                <a:latin typeface="Arial" pitchFamily="34" charset="0"/>
                <a:cs typeface="Arial" pitchFamily="34" charset="0"/>
              </a:rPr>
              <a:t>определения</a:t>
            </a:r>
            <a:endParaRPr lang="ru-RU" sz="1400" dirty="0">
              <a:latin typeface="Arial" pitchFamily="34" charset="0"/>
              <a:cs typeface="Arial" pitchFamily="34" charset="0"/>
            </a:endParaRPr>
          </a:p>
        </p:txBody>
      </p:sp>
      <p:pic>
        <p:nvPicPr>
          <p:cNvPr id="8" name="Picture 2"/>
          <p:cNvPicPr>
            <a:picLocks noChangeAspect="1" noChangeArrowheads="1"/>
          </p:cNvPicPr>
          <p:nvPr/>
        </p:nvPicPr>
        <p:blipFill>
          <a:blip r:embed="rId3" cstate="print"/>
          <a:srcRect l="36055"/>
          <a:stretch>
            <a:fillRect/>
          </a:stretch>
        </p:blipFill>
        <p:spPr bwMode="auto">
          <a:xfrm>
            <a:off x="35496" y="2544812"/>
            <a:ext cx="1986133" cy="3362848"/>
          </a:xfrm>
          <a:prstGeom prst="rect">
            <a:avLst/>
          </a:prstGeom>
          <a:noFill/>
          <a:ln w="9525">
            <a:noFill/>
            <a:miter lim="800000"/>
            <a:headEnd/>
            <a:tailEnd/>
          </a:ln>
        </p:spPr>
      </p:pic>
      <p:pic>
        <p:nvPicPr>
          <p:cNvPr id="9" name="Picture 7"/>
          <p:cNvPicPr>
            <a:picLocks noChangeAspect="1" noChangeArrowheads="1"/>
          </p:cNvPicPr>
          <p:nvPr/>
        </p:nvPicPr>
        <p:blipFill>
          <a:blip r:embed="rId4" cstate="print"/>
          <a:srcRect l="36047"/>
          <a:stretch>
            <a:fillRect/>
          </a:stretch>
        </p:blipFill>
        <p:spPr bwMode="auto">
          <a:xfrm>
            <a:off x="2123442" y="2544811"/>
            <a:ext cx="1968663" cy="3334026"/>
          </a:xfrm>
          <a:prstGeom prst="rect">
            <a:avLst/>
          </a:prstGeom>
          <a:noFill/>
          <a:ln w="9525">
            <a:noFill/>
            <a:miter lim="800000"/>
            <a:headEnd/>
            <a:tailEnd/>
          </a:ln>
        </p:spPr>
      </p:pic>
      <p:sp>
        <p:nvSpPr>
          <p:cNvPr id="10" name="Прямоугольник 9"/>
          <p:cNvSpPr/>
          <p:nvPr/>
        </p:nvSpPr>
        <p:spPr>
          <a:xfrm>
            <a:off x="301894" y="5878837"/>
            <a:ext cx="3718898" cy="307777"/>
          </a:xfrm>
          <a:prstGeom prst="rect">
            <a:avLst/>
          </a:prstGeom>
        </p:spPr>
        <p:txBody>
          <a:bodyPr wrap="square">
            <a:spAutoFit/>
          </a:bodyPr>
          <a:lstStyle/>
          <a:p>
            <a:pPr algn="ctr"/>
            <a:r>
              <a:rPr lang="ru-RU" sz="1400" dirty="0" smtClean="0">
                <a:latin typeface="Arial" pitchFamily="34" charset="0"/>
                <a:cs typeface="Arial" pitchFamily="34" charset="0"/>
              </a:rPr>
              <a:t>Напряжения в формуемой заготовке (Па)</a:t>
            </a:r>
            <a:endParaRPr lang="ru-RU" sz="1400" b="1" dirty="0">
              <a:latin typeface="Arial" pitchFamily="34" charset="0"/>
              <a:cs typeface="Arial" pitchFamily="34" charset="0"/>
            </a:endParaRPr>
          </a:p>
        </p:txBody>
      </p:sp>
      <p:sp>
        <p:nvSpPr>
          <p:cNvPr id="12" name="Прямоугольник 11"/>
          <p:cNvSpPr/>
          <p:nvPr/>
        </p:nvSpPr>
        <p:spPr>
          <a:xfrm>
            <a:off x="4211960" y="2913205"/>
            <a:ext cx="4558448" cy="2308324"/>
          </a:xfrm>
          <a:prstGeom prst="rect">
            <a:avLst/>
          </a:prstGeom>
        </p:spPr>
        <p:txBody>
          <a:bodyPr wrap="square">
            <a:spAutoFit/>
          </a:bodyPr>
          <a:lstStyle/>
          <a:p>
            <a:r>
              <a:rPr lang="ru-RU" sz="1600" b="1" dirty="0" smtClean="0">
                <a:latin typeface="Arial" pitchFamily="34" charset="0"/>
                <a:cs typeface="Arial" pitchFamily="34" charset="0"/>
              </a:rPr>
              <a:t>Цель задачи: </a:t>
            </a:r>
            <a:r>
              <a:rPr lang="ru-RU" sz="1600" dirty="0" smtClean="0">
                <a:latin typeface="Arial" pitchFamily="34" charset="0"/>
                <a:cs typeface="Arial" pitchFamily="34" charset="0"/>
              </a:rPr>
              <a:t>разработка технологии штамповки патрубков шарового крана для нефтепроводов на имеющемся оборудовании, при этом должно быть обеспечено минимальное усилие </a:t>
            </a:r>
            <a:r>
              <a:rPr lang="ru-RU" sz="1600" dirty="0">
                <a:latin typeface="Arial" pitchFamily="34" charset="0"/>
                <a:cs typeface="Arial" pitchFamily="34" charset="0"/>
              </a:rPr>
              <a:t>прессования заготовок</a:t>
            </a:r>
            <a:endParaRPr lang="ru-RU" sz="1600" dirty="0" smtClean="0">
              <a:latin typeface="Arial" pitchFamily="34" charset="0"/>
              <a:cs typeface="Arial" pitchFamily="34" charset="0"/>
            </a:endParaRPr>
          </a:p>
          <a:p>
            <a:endParaRPr lang="ru-RU" sz="1600" dirty="0" smtClean="0">
              <a:latin typeface="Arial" pitchFamily="34" charset="0"/>
              <a:cs typeface="Arial" pitchFamily="34" charset="0"/>
            </a:endParaRPr>
          </a:p>
          <a:p>
            <a:r>
              <a:rPr lang="ru-RU" sz="1600" dirty="0">
                <a:latin typeface="Arial" pitchFamily="34" charset="0"/>
                <a:cs typeface="Arial" pitchFamily="34" charset="0"/>
              </a:rPr>
              <a:t>На суперкомпьютере было </a:t>
            </a:r>
            <a:r>
              <a:rPr lang="ru-RU" sz="1600" dirty="0" smtClean="0">
                <a:latin typeface="Arial" pitchFamily="34" charset="0"/>
                <a:cs typeface="Arial" pitchFamily="34" charset="0"/>
              </a:rPr>
              <a:t>просчитано</a:t>
            </a:r>
          </a:p>
          <a:p>
            <a:r>
              <a:rPr lang="ru-RU" sz="1600" dirty="0" smtClean="0">
                <a:latin typeface="Arial" pitchFamily="34" charset="0"/>
                <a:cs typeface="Arial" pitchFamily="34" charset="0"/>
              </a:rPr>
              <a:t>89 </a:t>
            </a:r>
            <a:r>
              <a:rPr lang="ru-RU" sz="1600" dirty="0">
                <a:latin typeface="Arial" pitchFamily="34" charset="0"/>
                <a:cs typeface="Arial" pitchFamily="34" charset="0"/>
              </a:rPr>
              <a:t>вариантов геометрии </a:t>
            </a:r>
            <a:endParaRPr lang="ru-RU" sz="1600" b="1" dirty="0">
              <a:latin typeface="Arial" pitchFamily="34" charset="0"/>
              <a:cs typeface="Arial" pitchFamily="34" charset="0"/>
            </a:endParaRPr>
          </a:p>
        </p:txBody>
      </p:sp>
      <p:sp>
        <p:nvSpPr>
          <p:cNvPr id="13" name="Прямоугольник 12"/>
          <p:cNvSpPr/>
          <p:nvPr/>
        </p:nvSpPr>
        <p:spPr>
          <a:xfrm>
            <a:off x="4164113" y="2544811"/>
            <a:ext cx="4859553" cy="338554"/>
          </a:xfrm>
          <a:prstGeom prst="rect">
            <a:avLst/>
          </a:prstGeom>
        </p:spPr>
        <p:txBody>
          <a:bodyPr wrap="square">
            <a:spAutoFit/>
          </a:bodyPr>
          <a:lstStyle/>
          <a:p>
            <a:pPr algn="ctr"/>
            <a:r>
              <a:rPr lang="ru-RU" sz="1600" b="1" dirty="0">
                <a:latin typeface="Arial" panose="020B0604020202020204" pitchFamily="34" charset="0"/>
                <a:cs typeface="Arial" panose="020B0604020202020204" pitchFamily="34" charset="0"/>
              </a:rPr>
              <a:t>Разработка технологии штамповки патрубков</a:t>
            </a:r>
          </a:p>
        </p:txBody>
      </p:sp>
    </p:spTree>
    <p:extLst>
      <p:ext uri="{BB962C8B-B14F-4D97-AF65-F5344CB8AC3E}">
        <p14:creationId xmlns:p14="http://schemas.microsoft.com/office/powerpoint/2010/main" val="313516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496944" cy="638927"/>
          </a:xfrm>
        </p:spPr>
        <p:txBody>
          <a:bodyPr>
            <a:normAutofit/>
          </a:bodyPr>
          <a:lstStyle/>
          <a:p>
            <a:r>
              <a:rPr lang="ru-RU" sz="2400" dirty="0"/>
              <a:t>Динамика жидкостей и газов</a:t>
            </a:r>
            <a:endParaRPr lang="ru-RU" sz="2400" dirty="0" smtClean="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704AAF21-BB22-4188-971B-793AD2F6D03F}" type="slidenum">
              <a:rPr lang="ru-RU" smtClean="0"/>
              <a:pPr/>
              <a:t>9</a:t>
            </a:fld>
            <a:endParaRPr lang="ru-RU" dirty="0"/>
          </a:p>
        </p:txBody>
      </p:sp>
      <p:pic>
        <p:nvPicPr>
          <p:cNvPr id="5" name="Picture 3" descr="D:\1111.gif"/>
          <p:cNvPicPr>
            <a:picLocks noChangeAspect="1" noChangeArrowheads="1" noCrop="1"/>
          </p:cNvPicPr>
          <p:nvPr/>
        </p:nvPicPr>
        <p:blipFill>
          <a:blip r:embed="rId3" cstate="print"/>
          <a:srcRect/>
          <a:stretch>
            <a:fillRect/>
          </a:stretch>
        </p:blipFill>
        <p:spPr bwMode="auto">
          <a:xfrm>
            <a:off x="943348" y="2247441"/>
            <a:ext cx="2448272" cy="1942139"/>
          </a:xfrm>
          <a:prstGeom prst="rect">
            <a:avLst/>
          </a:prstGeom>
          <a:noFill/>
        </p:spPr>
      </p:pic>
      <p:sp>
        <p:nvSpPr>
          <p:cNvPr id="6" name="Прямоугольник 5"/>
          <p:cNvSpPr/>
          <p:nvPr/>
        </p:nvSpPr>
        <p:spPr>
          <a:xfrm>
            <a:off x="668462" y="1597292"/>
            <a:ext cx="2870676" cy="646331"/>
          </a:xfrm>
          <a:prstGeom prst="rect">
            <a:avLst/>
          </a:prstGeom>
        </p:spPr>
        <p:txBody>
          <a:bodyPr wrap="square">
            <a:spAutoFit/>
          </a:bodyPr>
          <a:lstStyle/>
          <a:p>
            <a:pPr algn="ctr"/>
            <a:r>
              <a:rPr lang="ru-RU" dirty="0" smtClean="0">
                <a:latin typeface="Arial" panose="020B0604020202020204" pitchFamily="34" charset="0"/>
                <a:cs typeface="Arial" panose="020B0604020202020204" pitchFamily="34" charset="0"/>
              </a:rPr>
              <a:t>Расчет картера дизельного двигателя</a:t>
            </a:r>
            <a:endParaRPr lang="ru-RU" dirty="0">
              <a:latin typeface="Arial" panose="020B0604020202020204" pitchFamily="34" charset="0"/>
              <a:cs typeface="Arial" panose="020B0604020202020204" pitchFamily="34" charset="0"/>
            </a:endParaRPr>
          </a:p>
        </p:txBody>
      </p:sp>
      <p:pic>
        <p:nvPicPr>
          <p:cNvPr id="8" name="Picture 1" descr="E:\2011-10-25 Визит делегатов из  СВФУ\2.gif"/>
          <p:cNvPicPr>
            <a:picLocks noChangeAspect="1" noChangeArrowheads="1" noCrop="1"/>
          </p:cNvPicPr>
          <p:nvPr/>
        </p:nvPicPr>
        <p:blipFill>
          <a:blip r:embed="rId4" cstate="print"/>
          <a:srcRect/>
          <a:stretch>
            <a:fillRect/>
          </a:stretch>
        </p:blipFill>
        <p:spPr bwMode="auto">
          <a:xfrm>
            <a:off x="3779912" y="4993304"/>
            <a:ext cx="4714820" cy="1285860"/>
          </a:xfrm>
          <a:prstGeom prst="rect">
            <a:avLst/>
          </a:prstGeom>
          <a:noFill/>
        </p:spPr>
      </p:pic>
      <p:sp>
        <p:nvSpPr>
          <p:cNvPr id="10" name="Прямоугольник 9"/>
          <p:cNvSpPr/>
          <p:nvPr/>
        </p:nvSpPr>
        <p:spPr>
          <a:xfrm>
            <a:off x="4194111" y="4551307"/>
            <a:ext cx="4153701" cy="369332"/>
          </a:xfrm>
          <a:prstGeom prst="rect">
            <a:avLst/>
          </a:prstGeom>
        </p:spPr>
        <p:txBody>
          <a:bodyPr wrap="none">
            <a:spAutoFit/>
          </a:bodyPr>
          <a:lstStyle/>
          <a:p>
            <a:r>
              <a:rPr lang="ru-RU" dirty="0">
                <a:latin typeface="Arial" panose="020B0604020202020204" pitchFamily="34" charset="0"/>
                <a:cs typeface="Arial" panose="020B0604020202020204" pitchFamily="34" charset="0"/>
              </a:rPr>
              <a:t>Усиление конструкции автоцистерны</a:t>
            </a:r>
          </a:p>
        </p:txBody>
      </p:sp>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313" y="4653136"/>
            <a:ext cx="2346341" cy="1765088"/>
          </a:xfrm>
          <a:prstGeom prst="rect">
            <a:avLst/>
          </a:prstGeom>
        </p:spPr>
      </p:pic>
      <p:sp>
        <p:nvSpPr>
          <p:cNvPr id="15" name="Прямоугольник 14"/>
          <p:cNvSpPr/>
          <p:nvPr/>
        </p:nvSpPr>
        <p:spPr>
          <a:xfrm>
            <a:off x="467544" y="4247472"/>
            <a:ext cx="3351302" cy="369332"/>
          </a:xfrm>
          <a:prstGeom prst="rect">
            <a:avLst/>
          </a:prstGeom>
        </p:spPr>
        <p:txBody>
          <a:bodyPr wrap="none">
            <a:spAutoFit/>
          </a:bodyPr>
          <a:lstStyle/>
          <a:p>
            <a:r>
              <a:rPr lang="ru-RU" dirty="0" smtClean="0">
                <a:latin typeface="Arial" panose="020B0604020202020204" pitchFamily="34" charset="0"/>
                <a:cs typeface="Arial" panose="020B0604020202020204" pitchFamily="34" charset="0"/>
              </a:rPr>
              <a:t>Ветровые нагрузки на здания</a:t>
            </a:r>
            <a:endParaRPr lang="ru-RU" dirty="0">
              <a:latin typeface="Arial" panose="020B0604020202020204" pitchFamily="34" charset="0"/>
              <a:cs typeface="Arial" panose="020B0604020202020204" pitchFamily="34" charset="0"/>
            </a:endParaRPr>
          </a:p>
        </p:txBody>
      </p:sp>
      <p:sp>
        <p:nvSpPr>
          <p:cNvPr id="12" name="Прямоугольник 11"/>
          <p:cNvSpPr/>
          <p:nvPr/>
        </p:nvSpPr>
        <p:spPr>
          <a:xfrm>
            <a:off x="4894332" y="1549705"/>
            <a:ext cx="3600400" cy="646331"/>
          </a:xfrm>
          <a:prstGeom prst="rect">
            <a:avLst/>
          </a:prstGeom>
        </p:spPr>
        <p:txBody>
          <a:bodyPr wrap="square">
            <a:spAutoFit/>
          </a:bodyPr>
          <a:lstStyle/>
          <a:p>
            <a:pPr algn="ctr"/>
            <a:r>
              <a:rPr lang="ru-RU" dirty="0">
                <a:latin typeface="Arial" pitchFamily="34" charset="0"/>
                <a:cs typeface="Arial" pitchFamily="34" charset="0"/>
              </a:rPr>
              <a:t>Расчет акустического излучения сверхзвуковой струи</a:t>
            </a:r>
          </a:p>
        </p:txBody>
      </p:sp>
      <p:pic>
        <p:nvPicPr>
          <p:cNvPr id="13" name="Picture 1" descr="D:\ISC\Задачи\Приданников\Дым.gif"/>
          <p:cNvPicPr>
            <a:picLocks noChangeAspect="1" noChangeArrowheads="1" noCrop="1"/>
          </p:cNvPicPr>
          <p:nvPr/>
        </p:nvPicPr>
        <p:blipFill>
          <a:blip r:embed="rId6" cstate="print"/>
          <a:srcRect/>
          <a:stretch>
            <a:fillRect/>
          </a:stretch>
        </p:blipFill>
        <p:spPr bwMode="auto">
          <a:xfrm>
            <a:off x="5254372" y="2788207"/>
            <a:ext cx="2843808" cy="1412691"/>
          </a:xfrm>
          <a:prstGeom prst="rect">
            <a:avLst/>
          </a:prstGeom>
          <a:noFill/>
        </p:spPr>
      </p:pic>
      <p:pic>
        <p:nvPicPr>
          <p:cNvPr id="16" name="Рисунок 15" descr="двигатель"/>
          <p:cNvPicPr/>
          <p:nvPr/>
        </p:nvPicPr>
        <p:blipFill>
          <a:blip r:embed="rId7" cstate="print"/>
          <a:srcRect/>
          <a:stretch>
            <a:fillRect/>
          </a:stretch>
        </p:blipFill>
        <p:spPr bwMode="auto">
          <a:xfrm>
            <a:off x="5265432" y="2273322"/>
            <a:ext cx="2688732" cy="708510"/>
          </a:xfrm>
          <a:prstGeom prst="rect">
            <a:avLst/>
          </a:prstGeom>
          <a:noFill/>
          <a:ln w="9525">
            <a:noFill/>
            <a:miter lim="800000"/>
            <a:headEnd/>
            <a:tailEnd/>
          </a:ln>
        </p:spPr>
      </p:pic>
    </p:spTree>
    <p:extLst>
      <p:ext uri="{BB962C8B-B14F-4D97-AF65-F5344CB8AC3E}">
        <p14:creationId xmlns:p14="http://schemas.microsoft.com/office/powerpoint/2010/main" val="223838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Шаблон зеленый">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olidFill>
            <a:srgbClr val="A9D36B"/>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7775</TotalTime>
  <Words>1005</Words>
  <Application>Microsoft Office PowerPoint</Application>
  <PresentationFormat>Экран (4:3)</PresentationFormat>
  <Paragraphs>234</Paragraphs>
  <Slides>19</Slides>
  <Notes>19</Notes>
  <HiddenSlides>1</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 Unicode MS</vt:lpstr>
      <vt:lpstr>Arial</vt:lpstr>
      <vt:lpstr>Calibri</vt:lpstr>
      <vt:lpstr>Times New Roman</vt:lpstr>
      <vt:lpstr>Wingdings 2</vt:lpstr>
      <vt:lpstr>Шаблон зеленый</vt:lpstr>
      <vt:lpstr>Суперкомпьютерные технологии ЮУрГУ</vt:lpstr>
      <vt:lpstr>Характеристики суперкомпьютера «Торнадо ЮУрГУ»</vt:lpstr>
      <vt:lpstr>Прикладное программное обеспечение на суперкомпьютере</vt:lpstr>
      <vt:lpstr>На суперкомпьютерах ЮУрГУ считается более 200 задач</vt:lpstr>
      <vt:lpstr>Механика деформируемых твердых тел.  Прочностной анализ </vt:lpstr>
      <vt:lpstr>Механика деформируемых твердых тел. Динамический анализ</vt:lpstr>
      <vt:lpstr>Тепловые расчеты</vt:lpstr>
      <vt:lpstr>Решение задач многокритериальной оптимизации</vt:lpstr>
      <vt:lpstr>Динамика жидкостей и газов</vt:lpstr>
      <vt:lpstr>Электромагнетизм</vt:lpstr>
      <vt:lpstr>Обработка металлов</vt:lpstr>
      <vt:lpstr>Расчетная оценка тепловых напряжений картера дизельного двигателя промышленного трактора</vt:lpstr>
      <vt:lpstr>Презентация PowerPoint</vt:lpstr>
      <vt:lpstr>Моделирование атомно-молекулярных систем</vt:lpstr>
      <vt:lpstr>Перечень услуг, оказываемых на оборудовании</vt:lpstr>
      <vt:lpstr>Российские партнеры ЛСМ ЮУрГУ</vt:lpstr>
      <vt:lpstr>Зарубежные партнеры ЛСМ ЮУрГУ</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Duckmila</dc:creator>
  <cp:lastModifiedBy>Pavel S. Kostenetskiy</cp:lastModifiedBy>
  <cp:revision>557</cp:revision>
  <cp:lastPrinted>2015-04-13T13:09:36Z</cp:lastPrinted>
  <dcterms:created xsi:type="dcterms:W3CDTF">2012-03-28T08:48:05Z</dcterms:created>
  <dcterms:modified xsi:type="dcterms:W3CDTF">2015-05-20T19:41:40Z</dcterms:modified>
</cp:coreProperties>
</file>