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94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69" r:id="rId19"/>
    <p:sldId id="273" r:id="rId20"/>
    <p:sldId id="274" r:id="rId21"/>
    <p:sldId id="304" r:id="rId22"/>
    <p:sldId id="305" r:id="rId23"/>
    <p:sldId id="306" r:id="rId24"/>
    <p:sldId id="278" r:id="rId25"/>
    <p:sldId id="307" r:id="rId26"/>
    <p:sldId id="308" r:id="rId27"/>
    <p:sldId id="309" r:id="rId28"/>
    <p:sldId id="310" r:id="rId29"/>
    <p:sldId id="311" r:id="rId30"/>
    <p:sldId id="31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>
        <p:scale>
          <a:sx n="62" d="100"/>
          <a:sy n="62" d="100"/>
        </p:scale>
        <p:origin x="-1596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807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1DA99-1EBE-4054-B2EE-C6F0794A0051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12D65-5F9C-4BA2-8D56-EEDB0D974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F041-E625-46E7-9BBF-4232A7394608}" type="datetime1">
              <a:rPr lang="ru-RU" smtClean="0"/>
              <a:pPr/>
              <a:t>21.05.2015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4F70-D9E8-4463-AD8B-E7733C2B17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51FC-0559-4992-BBEA-D27D5606E810}" type="datetime1">
              <a:rPr lang="ru-RU" smtClean="0"/>
              <a:pPr/>
              <a:t>21.05.2015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4F70-D9E8-4463-AD8B-E7733C2B17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2831-16D9-44E1-981C-DF8850D34563}" type="datetime1">
              <a:rPr lang="ru-RU" smtClean="0"/>
              <a:pPr/>
              <a:t>21.05.2015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4F70-D9E8-4463-AD8B-E7733C2B17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EE30-286A-4812-A3DA-9B4F2FB95CCF}" type="datetime1">
              <a:rPr lang="ru-RU" smtClean="0"/>
              <a:pPr/>
              <a:t>21.05.2015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4F70-D9E8-4463-AD8B-E7733C2B17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A9F6-DA86-47B4-A3C6-0993AC57B126}" type="datetime1">
              <a:rPr lang="ru-RU" smtClean="0"/>
              <a:pPr/>
              <a:t>21.05.2015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4F70-D9E8-4463-AD8B-E7733C2B17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ADD5-D400-4903-A48B-9AAD3705EF84}" type="datetime1">
              <a:rPr lang="ru-RU" smtClean="0"/>
              <a:pPr/>
              <a:t>21.05.2015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4F70-D9E8-4463-AD8B-E7733C2B17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CF88-A0C2-4568-BFC7-1D4EA6804882}" type="datetime1">
              <a:rPr lang="ru-RU" smtClean="0"/>
              <a:pPr/>
              <a:t>21.05.2015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4F70-D9E8-4463-AD8B-E7733C2B17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8148-E035-467C-A670-9EA9A0683E83}" type="datetime1">
              <a:rPr lang="ru-RU" smtClean="0"/>
              <a:pPr/>
              <a:t>21.05.2015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4F70-D9E8-4463-AD8B-E7733C2B17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6E36-5B01-49AD-A0F1-8F959CE0DB73}" type="datetime1">
              <a:rPr lang="ru-RU" smtClean="0"/>
              <a:pPr/>
              <a:t>21.05.2015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4F70-D9E8-4463-AD8B-E7733C2B17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2DE0-02EC-44DE-AAEB-11E4A1F131B2}" type="datetime1">
              <a:rPr lang="ru-RU" smtClean="0"/>
              <a:pPr/>
              <a:t>21.05.2015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4F70-D9E8-4463-AD8B-E7733C2B17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A67B-EED7-4138-92A4-C5BA27781F4E}" type="datetime1">
              <a:rPr lang="ru-RU" smtClean="0"/>
              <a:pPr/>
              <a:t>21.05.2015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4F70-D9E8-4463-AD8B-E7733C2B17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3B543-F0B5-41E2-B98C-21B2C1060905}" type="datetime1">
              <a:rPr lang="ru-RU" smtClean="0"/>
              <a:pPr/>
              <a:t>21.05.2015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F4F70-D9E8-4463-AD8B-E7733C2B17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276373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ЛОГИНОВСКИЙ  ОЛЕГ  ВИТАЛЬЕВИЧ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ПОВЫШЕНИЕ ЭФФЕКТИВНОСТИ УПРАВЛЕНИЯ ПРОМЫШЛЕННЫМИ ПРЕДПРИЯТИЯМИ НА ОСНОВЕ СОВРЕМЕННЫХ  УПРАВЛЕНЧЕСКИХ ПОДХОДОВ И ИНФОРМАЦИОННО</a:t>
            </a:r>
            <a:r>
              <a:rPr lang="ru-RU" sz="2800" dirty="0" smtClean="0"/>
              <a:t> – </a:t>
            </a:r>
            <a:r>
              <a:rPr lang="ru-RU" sz="2800" b="1" dirty="0" smtClean="0"/>
              <a:t>АНАЛИТИЧЕСКИХ  СИСТЕМ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6400800" cy="1849760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Доклад на форуме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«ИНФОРМАЦИОННОЕ ОБЩЕСТВО – 2015: 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ВЫЗОВЫ И ЗАДАЧИ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Челябинск – 2015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200" dirty="0" smtClean="0"/>
              <a:t>      </a:t>
            </a:r>
            <a:r>
              <a:rPr lang="ru-RU" sz="2000" dirty="0" smtClean="0"/>
              <a:t>И это происходит не потому что руководители структурных подразделений промышленного предприятия хотят ввести руководство в заблуждение, а в силу другого — того, что, во-первых, расчет результирующих технико-экономических показателей базируется на различной исходной первичной информации, а, во-вторых, на желании показать руководству результаты работы своего подразделения в наиболее выгодном свете, то есть добиться максимально лучших результатов. И то и другое для руководства промышленного предприятия не является приемлемым, так как любой топ-менеджер компании хотел бы, чтобы все руководители ее производственных и иных подразделений использовали в своих взаимоотношениях систему единых (общих для предприятия как целого) технико-экономических показателей, а также чтобы результаты работы всех цехов и других подразделений предприятия вели к улучшению деятельности предприятия в целом.</a:t>
            </a:r>
          </a:p>
          <a:p>
            <a:pPr>
              <a:buNone/>
            </a:pPr>
            <a:endParaRPr lang="ru-RU" sz="2200" dirty="0" smtClean="0"/>
          </a:p>
          <a:p>
            <a:pPr>
              <a:buNone/>
            </a:pP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4F70-D9E8-4463-AD8B-E7733C2B17DD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      4. Эффективное использование организационно-управленческого потенциала предприятия и развитых информационно-аналитических технологий и ресурсов должно мобилизовать имеющийся потенциал компании на успешное решение постоянно возникающих проблем как внутри компании, так и извне. Таким образом, аналитические функции информационных систем приобретают ключевое значение для эффективной работы предприятий.</a:t>
            </a:r>
          </a:p>
          <a:p>
            <a:pPr algn="just">
              <a:buNone/>
            </a:pPr>
            <a:r>
              <a:rPr lang="ru-RU" sz="2000" dirty="0" smtClean="0"/>
              <a:t>      5. Создание корпоративных и внутрифирменных аналитических центров или служб, оснащенных мощными компьютерами и передовыми информационно-аналитическими технологиями, в полной мере отвечают тезису Билла Гейтса из его книги «Бизнес со скоростью мысли» : «Успеха в ближайшем десятилетии добьются только те компании, которые сумеют реорганизовать свою работу с помощью электронного инструментария… Самый надежный способ выделить свою компанию среди конкурентов — это хорошо организовать работу с информацией».</a:t>
            </a:r>
          </a:p>
          <a:p>
            <a:pPr algn="just"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4F70-D9E8-4463-AD8B-E7733C2B17DD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     </a:t>
            </a:r>
          </a:p>
          <a:p>
            <a:pPr algn="just">
              <a:buNone/>
            </a:pPr>
            <a:r>
              <a:rPr lang="ru-RU" sz="2000" dirty="0" smtClean="0"/>
              <a:t>      6. Отечественные промышленные предприятия для того, чтобы успешно конкурировать на мировых рынках, должны создать в своих компаниях адекватные зарубежным корпорациям информационно-аналитические центры, базирующиеся на возможностях предоставляемых глобальными сетями, а также различного рода информационными источниками, характеризующими рынок промышленной продукции по самым разнообразным компонентам. Те компании, которые вовремя не почувствуют значимость такой работы, рискуют в любой момент и очень быстро отстать от своих конкурентов.</a:t>
            </a:r>
          </a:p>
          <a:p>
            <a:pPr algn="just">
              <a:buNone/>
            </a:pPr>
            <a:r>
              <a:rPr lang="ru-RU" sz="2000" dirty="0" smtClean="0"/>
              <a:t>     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4F70-D9E8-4463-AD8B-E7733C2B17DD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/>
              <a:t>ИНФОРМАЦИОННО - АНАЛИТИЧЕСКОЕ ОБЕСПЕЧЕНИЕ ПРОМЫШЛЕННОГО ПРЕДПРИЯТИЯ  РАССМАТРИВАЕТ ПРОЦЕССЫ:</a:t>
            </a:r>
            <a:endParaRPr lang="ru-RU" sz="2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Процесс анализа целей управления и формулирования задачи информационно-аналитической работы.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Процесс адаптивного управления сбором информации в интересах решения управленческих задач в условиях меняющейся ситуации.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Процесс анализа и оценивания полученной информации в контексте целей управления, выявления сущности наблюдаемых процессов и явлений.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Процесс построения модели предметной области исследований, объекта исследований и среды его функционирования, проверка адекватности модели и ее коррекция.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Процесс планирования и моделирования возможного развития ситуации.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Процесс интерпретации результатов моделирования и формирование долгосрочных прогнозов.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Процесс доведения результатов аналитической работы до субъекта управления (лица, принимающего решение).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4F70-D9E8-4463-AD8B-E7733C2B17DD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СОДЕРЖАНИЕ ИНФОРМАЦИОННЫХ РЕСУРСОВ ПРОМЫШЛЕННОГО ПРЕДПРИЯТИЯ ДЛЯ РЕШЕНИЯ АНАЛИТИЧЕСКИХ ЗАДАЧ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742950" indent="-742950">
              <a:lnSpc>
                <a:spcPct val="120000"/>
              </a:lnSpc>
              <a:buNone/>
            </a:pPr>
            <a:r>
              <a:rPr lang="ru-RU" sz="4200" dirty="0" smtClean="0"/>
              <a:t>   </a:t>
            </a:r>
          </a:p>
          <a:p>
            <a:pPr marL="742950" indent="-742950" algn="just">
              <a:lnSpc>
                <a:spcPct val="120000"/>
              </a:lnSpc>
              <a:buNone/>
            </a:pPr>
            <a:r>
              <a:rPr lang="ru-RU" sz="5000" dirty="0" smtClean="0"/>
              <a:t>   1.       Текущая справочная информация по номенклатуре внутренних внешних субъектов и объектов всех направлений деятельности (хронология, т.е. даты и сроки, экономика, финансы, экология, социальная сфера, организации и персоналии, транспорт, связь, расписания, цены, тарифы и т.п.).</a:t>
            </a:r>
          </a:p>
          <a:p>
            <a:pPr marL="742950" indent="-742950" algn="just">
              <a:lnSpc>
                <a:spcPct val="120000"/>
              </a:lnSpc>
              <a:buNone/>
            </a:pPr>
            <a:r>
              <a:rPr lang="ru-RU" sz="5000" dirty="0" smtClean="0"/>
              <a:t>   2.       Фундаментальная справочная информация в сфере внутренних и внешних интересов (структурная, технологическая, организационная, географическая, экономическая, историческая, культурологическая, политическая, правовая, о средствах массовой информации, о влиятельных персонах, о ключевых проблемах, о предпочтениях потребителя, о конфликтных ситуациях и противоречиях и др.).</a:t>
            </a:r>
          </a:p>
          <a:p>
            <a:pPr marL="742950" indent="-742950">
              <a:lnSpc>
                <a:spcPct val="120000"/>
              </a:lnSpc>
              <a:buNone/>
            </a:pPr>
            <a:r>
              <a:rPr lang="ru-RU" sz="4200" dirty="0" smtClean="0"/>
              <a:t> 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4F70-D9E8-4463-AD8B-E7733C2B17DD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457200" indent="-457200" algn="just">
              <a:buNone/>
            </a:pPr>
            <a:r>
              <a:rPr lang="ru-RU" sz="2000" dirty="0" smtClean="0"/>
              <a:t>  </a:t>
            </a:r>
          </a:p>
          <a:p>
            <a:pPr marL="457200" indent="-457200" algn="just">
              <a:buNone/>
            </a:pPr>
            <a:r>
              <a:rPr lang="ru-RU" sz="2000" dirty="0" smtClean="0"/>
              <a:t>   3.  Информация о состоянии внешней среды предприятия, конкурентах,          поставщиках сырья, потребителях продукции, и т.п., обобщенная по сферам деятельности, территориям, кадровому составу, технологиям и т.д.. </a:t>
            </a:r>
          </a:p>
          <a:p>
            <a:pPr marL="457200" indent="-457200" algn="just">
              <a:buNone/>
            </a:pPr>
            <a:r>
              <a:rPr lang="ru-RU" sz="2000" dirty="0" smtClean="0"/>
              <a:t>    4. Информация о легальных, «серых» и криминальных схемах ведения       </a:t>
            </a:r>
          </a:p>
          <a:p>
            <a:pPr marL="457200" indent="-457200" algn="just">
              <a:buNone/>
            </a:pPr>
            <a:r>
              <a:rPr lang="ru-RU" sz="2000" dirty="0" smtClean="0"/>
              <a:t>        бизнеса, управления финансами, процедурами растаможивания   </a:t>
            </a:r>
          </a:p>
          <a:p>
            <a:pPr marL="457200" indent="-457200" algn="just">
              <a:buNone/>
            </a:pPr>
            <a:r>
              <a:rPr lang="ru-RU" sz="2000" dirty="0" smtClean="0"/>
              <a:t>         товаров и др..</a:t>
            </a:r>
          </a:p>
          <a:p>
            <a:pPr marL="457200" indent="-457200" algn="just">
              <a:buNone/>
            </a:pPr>
            <a:r>
              <a:rPr lang="ru-RU" sz="2000" dirty="0" smtClean="0"/>
              <a:t>     5. Сведения о контроле хода и результатах выполнения программ,          </a:t>
            </a:r>
          </a:p>
          <a:p>
            <a:pPr marL="457200" indent="-457200" algn="just">
              <a:buNone/>
            </a:pPr>
            <a:r>
              <a:rPr lang="ru-RU" sz="2000" dirty="0" smtClean="0"/>
              <a:t>          планов, решений, распоряжений и т.п..</a:t>
            </a:r>
          </a:p>
          <a:p>
            <a:pPr marL="457200" indent="-457200" algn="just">
              <a:buNone/>
            </a:pPr>
            <a:r>
              <a:rPr lang="ru-RU" sz="2000" dirty="0" smtClean="0"/>
              <a:t>     6.  Информация о выявленных опасностях, угрозах, негативных </a:t>
            </a:r>
          </a:p>
          <a:p>
            <a:pPr marL="457200" indent="-457200" algn="just">
              <a:buNone/>
            </a:pPr>
            <a:r>
              <a:rPr lang="ru-RU" sz="2000" dirty="0" smtClean="0"/>
              <a:t>          процессах, тенденциях и проблемных ситуациях.</a:t>
            </a:r>
          </a:p>
          <a:p>
            <a:pPr marL="457200" indent="-457200" algn="just">
              <a:buNone/>
            </a:pPr>
            <a:r>
              <a:rPr lang="ru-RU" sz="2000" dirty="0" smtClean="0"/>
              <a:t>     7.  Картографическая информация (по слоям) об управлении </a:t>
            </a:r>
          </a:p>
          <a:p>
            <a:pPr marL="457200" indent="-457200" algn="just">
              <a:buNone/>
            </a:pPr>
            <a:r>
              <a:rPr lang="ru-RU" sz="2000" dirty="0" smtClean="0"/>
              <a:t>          основными факторами производства (земля, капитал, трудовые,  </a:t>
            </a:r>
          </a:p>
          <a:p>
            <a:pPr marL="457200" indent="-457200" algn="just">
              <a:buNone/>
            </a:pPr>
            <a:r>
              <a:rPr lang="ru-RU" sz="2000" dirty="0" smtClean="0"/>
              <a:t>          сырьевые и информационные ресурсы и пр.).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4F70-D9E8-4463-AD8B-E7733C2B17DD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/>
              <a:t>ОБ  ИНТЕГРАЦИИ  ИНФОРМАЦИОННЫХ  СИСТЕМ  КРУПНОГО ПРОМЫШЛЕННОГО  ПРЕДПРИЯТИЯ</a:t>
            </a:r>
            <a:endParaRPr lang="ru-RU" sz="2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/>
              <a:t>             Опыт работы ИАЦ в нашей стране за многолетний период (в том числе по оборонно-промышленному комплексу, научно-академическим структурам и т.д.) свидетельствует, что с помощью информационно-аналитических технологий во многих случаях было найдено удачное решение проблем управления в различных сферах промышленности. Зарубежный опыт имеет еще более внушительные и многочисленные результаты решения аналогичных и иных задач.</a:t>
            </a:r>
          </a:p>
          <a:p>
            <a:pPr algn="just">
              <a:buNone/>
            </a:pPr>
            <a:r>
              <a:rPr lang="ru-RU" sz="1800" dirty="0" smtClean="0"/>
              <a:t>              Новые приоритеты в развитии информационных систем промышленных предприятий и корпораций, связанные с повышением роли информационно-аналитического обеспечения подготовки принятия управленческих решений руководством компании за счет создания корпоративного ИАЦ, а также решение проблемы взаимоувязки информационных подсистем, программных платформ и показателей работы структурных подразделений не только дополняют концепцию создания информационной системы промышленного предприятия, но и предают ей, в сущности, новые приоритеты. 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4F70-D9E8-4463-AD8B-E7733C2B17DD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/>
              <a:t>ЗАДАЧИ, КОТОРЫЕ  ПОЗВОЛЯЕТ РЕШИТЬ СОЗДАНИЕ  ИАС  НА КРУПНЫХ ПРОМЫШЛЕННЫХ  </a:t>
            </a:r>
            <a:r>
              <a:rPr lang="ru-RU" sz="2200" b="1" dirty="0" smtClean="0"/>
              <a:t>ПРЕДПРИЯТИЯХ:</a:t>
            </a:r>
            <a:endParaRPr lang="ru-RU" sz="2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>
            <a:normAutofit fontScale="47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4200" dirty="0" smtClean="0"/>
              <a:t> В единое информационное пространство объединяются территориально удаленные друг от друга объекты и подразделения компании.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4200" dirty="0" smtClean="0"/>
              <a:t>Обеспечивается высокоскоростной обмен информацией между подразделениями предприятия.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4200" dirty="0" smtClean="0"/>
              <a:t> Для всех подразделений предприятий обеспечивается доступ к единой информационной базе корпорации.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4200" dirty="0" smtClean="0"/>
              <a:t>Технологические и бизнес-процессы компании, оперативный контроль и управление производством, транспортировка и сбыт, взаиморасчеты с потребителями и поставщиками, управление персоналом и т.п. переходят на режим автоматизированного управления.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4200" dirty="0" smtClean="0"/>
              <a:t> Задачи расчета плановой и фактической себестоимости продукции и др. решаются с использованием мощных средств обработки и анализа получаемой информации.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4F70-D9E8-4463-AD8B-E7733C2B17DD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ru-RU" sz="2000" dirty="0" smtClean="0"/>
              <a:t>   6.</a:t>
            </a:r>
            <a:r>
              <a:rPr lang="ru-RU" sz="2400" dirty="0" smtClean="0"/>
              <a:t>	 </a:t>
            </a:r>
            <a:r>
              <a:rPr lang="ru-RU" sz="2000" dirty="0" smtClean="0"/>
              <a:t>Для всех компонентов ИАС промышленного предприятия обеспечивается необходимый уровень безопасности и защиты информационных ресурсов. </a:t>
            </a:r>
          </a:p>
          <a:p>
            <a:pPr marL="514350" indent="-514350" algn="just">
              <a:buNone/>
            </a:pPr>
            <a:r>
              <a:rPr lang="ru-RU" sz="2000" dirty="0" smtClean="0"/>
              <a:t>   7.    Для ИАС промышленного предприятия в целом обеспечиваются: развитая функциональность, модульная архитектура, высокая производительность, адаптационность к изменению внешних условий, централизация администрирования и разграничения полномочий пользователей, внедрение современных программных средств и пр..</a:t>
            </a:r>
          </a:p>
          <a:p>
            <a:pPr marL="514350" indent="-514350" algn="just">
              <a:buNone/>
            </a:pPr>
            <a:r>
              <a:rPr lang="ru-RU" sz="2000" dirty="0" smtClean="0"/>
              <a:t> 		В ИАС промышленного предприятия объединяется вся информация о планировании, оперативном управлении производством и хозяйственном учете, а также о функционировании технологических процессов, регулируемых посредством АСУТП, АСУПП, САПР. </a:t>
            </a:r>
          </a:p>
          <a:p>
            <a:pPr marL="514350" indent="-514350">
              <a:buNone/>
            </a:pPr>
            <a:endParaRPr lang="ru-RU" sz="2000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4F70-D9E8-4463-AD8B-E7733C2B17DD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/>
              <a:t>ИНФОРМАЦОННО – АНАЛИТИЧЕСКАЯ СИСТЕМА  УПРАВЛЕНИЯ ОАО «КУЗНЕЦКИЕ ФЕРРОСПЛАВЫ»</a:t>
            </a:r>
            <a:endParaRPr lang="ru-RU" sz="2200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r="4286" b="1681"/>
          <a:stretch>
            <a:fillRect/>
          </a:stretch>
        </p:blipFill>
        <p:spPr bwMode="auto">
          <a:xfrm rot="5400000">
            <a:off x="2195734" y="-315413"/>
            <a:ext cx="4968553" cy="842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4F70-D9E8-4463-AD8B-E7733C2B17DD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>
            <a:noAutofit/>
          </a:bodyPr>
          <a:lstStyle/>
          <a:p>
            <a:r>
              <a:rPr lang="ru-RU" sz="2200" b="1" dirty="0" smtClean="0"/>
              <a:t>ДИНАМИКА  БОЛЬШИХ  ЦИКЛОВ </a:t>
            </a:r>
            <a:br>
              <a:rPr lang="ru-RU" sz="2200" b="1" dirty="0" smtClean="0"/>
            </a:br>
            <a:r>
              <a:rPr lang="ru-RU" sz="2200" b="1" dirty="0" smtClean="0"/>
              <a:t>ЭКОНОМИЧЕСКОЙ  КОНЪЮКТУРЫ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6832"/>
            <a:ext cx="784887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4F70-D9E8-4463-AD8B-E7733C2B17DD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/>
              <a:t>АВТОМАТИЗАЦИЯ И УПРАВЛЕНИЕ ПРОМЫШЛЕННЫМИ ПРЕДПРИЯТИЯМИ </a:t>
            </a:r>
            <a:br>
              <a:rPr lang="ru-RU" sz="2200" b="1" dirty="0" smtClean="0"/>
            </a:br>
            <a:r>
              <a:rPr lang="ru-RU" sz="2200" b="1" dirty="0" smtClean="0"/>
              <a:t>(НА ПРИМЕРЕ ФЕРРОСПЛАВНЫХ ПРОИЗВОДСТВ)</a:t>
            </a:r>
            <a:endParaRPr lang="ru-RU" sz="2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2900" dirty="0" smtClean="0"/>
              <a:t> 	</a:t>
            </a:r>
            <a:r>
              <a:rPr lang="ru-RU" sz="8000" dirty="0" smtClean="0"/>
              <a:t>    </a:t>
            </a:r>
            <a:r>
              <a:rPr lang="ru-RU" sz="7200" dirty="0" smtClean="0"/>
              <a:t>Управление промышленными предприятиями, особенно теми, которые продают свою продукцию за рубежом, в условиях глобализации мирового рынка, усложнения хозяйственных связей, а также международной политической и экономической нестабильности становится все более сложной задачей. Решать ее приходится во все более быстром темпе, но с учетом отнюдь не уменьшающегося количества факторов.</a:t>
            </a:r>
          </a:p>
          <a:p>
            <a:pPr algn="just">
              <a:buNone/>
            </a:pPr>
            <a:r>
              <a:rPr lang="ru-RU" sz="7200" dirty="0" smtClean="0"/>
              <a:t>           Управление промышленным предприятием сегодня в гораздо большей степени, чем в прошлом влияет на получаемые владельцами доходы, а также увеличивает или уменьшает его адаптационные возможности в конкурентной борьбе.</a:t>
            </a:r>
          </a:p>
          <a:p>
            <a:pPr algn="just">
              <a:buNone/>
            </a:pPr>
            <a:r>
              <a:rPr lang="ru-RU" sz="7200" dirty="0" smtClean="0"/>
              <a:t>            Для владельцев и руководителей промышленных предприятий, работающих в подобных условиях, кроме традиционных представлений о производственной логистике, экономике, финансах, информационном обеспечении управления и т.п., необходимо владеть современными знаниями о глобальных тенденциях в мировой финансово-экономической аналитике, возрастании влияния внешних воздействий на деятельность предприятия, а также наиболее эффективных подходах и стратегиях поведения компании в быстро меняющемся мире на основе новейших информационных технологий и систем.</a:t>
            </a:r>
          </a:p>
          <a:p>
            <a:pPr>
              <a:buNone/>
            </a:pPr>
            <a:endParaRPr lang="ru-RU" sz="7200" dirty="0" smtClean="0"/>
          </a:p>
          <a:p>
            <a:pPr>
              <a:buNone/>
            </a:pPr>
            <a:endParaRPr lang="ru-RU" sz="8000" dirty="0" smtClean="0"/>
          </a:p>
          <a:p>
            <a:pPr>
              <a:buNone/>
            </a:pPr>
            <a:endParaRPr lang="ru-RU" sz="5000" dirty="0" smtClean="0"/>
          </a:p>
          <a:p>
            <a:pPr algn="just">
              <a:buNone/>
            </a:pPr>
            <a:r>
              <a:rPr lang="ru-RU" sz="5000" dirty="0" smtClean="0"/>
              <a:t>     	</a:t>
            </a:r>
          </a:p>
          <a:p>
            <a:pPr algn="just">
              <a:buNone/>
            </a:pPr>
            <a:r>
              <a:rPr lang="ru-RU" dirty="0" smtClean="0"/>
              <a:t>           </a:t>
            </a:r>
            <a:endParaRPr lang="ru-RU" sz="22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4F70-D9E8-4463-AD8B-E7733C2B17DD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           Современный подход к управлению промышленным предприятием должен включать в себя:</a:t>
            </a:r>
          </a:p>
          <a:p>
            <a:pPr>
              <a:buNone/>
            </a:pPr>
            <a:r>
              <a:rPr lang="ru-RU" sz="1800" dirty="0" smtClean="0"/>
              <a:t>       1.   </a:t>
            </a:r>
            <a:r>
              <a:rPr lang="ru-RU" sz="1800" b="1" dirty="0" smtClean="0"/>
              <a:t>Стратегический подход </a:t>
            </a:r>
            <a:r>
              <a:rPr lang="ru-RU" sz="1800" dirty="0" smtClean="0"/>
              <a:t>к управлению компании в условиях стабильного развития экономики.</a:t>
            </a:r>
          </a:p>
          <a:p>
            <a:pPr>
              <a:buNone/>
            </a:pPr>
            <a:r>
              <a:rPr lang="ru-RU" sz="1800" dirty="0" smtClean="0"/>
              <a:t>       2.   </a:t>
            </a:r>
            <a:r>
              <a:rPr lang="ru-RU" sz="1800" b="1" dirty="0" smtClean="0"/>
              <a:t>Прогнозно-адаптивный подход</a:t>
            </a:r>
            <a:r>
              <a:rPr lang="ru-RU" sz="1800" dirty="0" smtClean="0"/>
              <a:t>, обеспечивающий эффективное управление корпорацией в условиях нестабильности. </a:t>
            </a:r>
          </a:p>
          <a:p>
            <a:pPr algn="just">
              <a:buNone/>
            </a:pPr>
            <a:r>
              <a:rPr lang="ru-RU" sz="1800" dirty="0" smtClean="0"/>
              <a:t>           Сегодня многие российские промышленные предприятия и производственные корпорации не просто работают на зарубежных рынках, значительное количество таких предприятий открыло свои представительства практически во всех регионах и государствах, которые являются потребителями их продукции.</a:t>
            </a:r>
          </a:p>
          <a:p>
            <a:pPr algn="just">
              <a:buNone/>
            </a:pPr>
            <a:r>
              <a:rPr lang="ru-RU" sz="1800" dirty="0" smtClean="0"/>
              <a:t>             ОАО «Кузнецкие ферросплавы», в частности, подавляющую часть производимой ими продукции продают именно за рубежом (предприятие выпускает </a:t>
            </a:r>
            <a:r>
              <a:rPr lang="ru-RU" sz="1800" b="1" dirty="0" smtClean="0"/>
              <a:t>600 тыс. т ферросилиция в год </a:t>
            </a:r>
            <a:r>
              <a:rPr lang="ru-RU" sz="1800" dirty="0" smtClean="0"/>
              <a:t>). </a:t>
            </a:r>
          </a:p>
          <a:p>
            <a:pPr algn="just">
              <a:buNone/>
            </a:pPr>
            <a:r>
              <a:rPr lang="ru-RU" sz="1800" dirty="0" smtClean="0"/>
              <a:t>            Для подобных предприятий факторы косвенного воздействия (потребности международных рынков, курсы валют, социально-политические и финансово-экономические потрясения и т.п.) указывают компании на необходимость изменений в объемах и номенклатуре выпускаемой продукции, ценовой политике и др.   Потребности  международных  рынков  и  уровень  цен,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4F70-D9E8-4463-AD8B-E7733C2B17DD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16624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1900" dirty="0" smtClean="0"/>
              <a:t>         </a:t>
            </a:r>
            <a:r>
              <a:rPr lang="ru-RU" sz="2600" dirty="0" smtClean="0"/>
              <a:t>по которым предприятие может реализовывать выпускаемую им продукцию, в сущности, является основным ограничителем при формировании его производственного плана, а также позволяет оценить размеры прибыли, которая может быть получена в складывающейся ситуации. Усиление глобальной нестабильности, невозможность формировать обоснованные прогнозы потребностей международных рынков, неустойчивость валютных трендов сделали концепцию </a:t>
            </a:r>
            <a:r>
              <a:rPr lang="ru-RU" sz="2600" b="1" dirty="0" smtClean="0"/>
              <a:t>ситуационного</a:t>
            </a:r>
            <a:r>
              <a:rPr lang="ru-RU" sz="2600" dirty="0" smtClean="0"/>
              <a:t> подхода несоответствующей реалиям нового времени. Другие наиболее известные классические подходы к управлению - </a:t>
            </a:r>
            <a:r>
              <a:rPr lang="ru-RU" sz="2600" b="1" dirty="0" smtClean="0"/>
              <a:t>процессный</a:t>
            </a:r>
            <a:r>
              <a:rPr lang="ru-RU" sz="2600" dirty="0" smtClean="0"/>
              <a:t> и </a:t>
            </a:r>
            <a:r>
              <a:rPr lang="ru-RU" sz="2600" b="1" dirty="0" smtClean="0"/>
              <a:t>системный </a:t>
            </a:r>
            <a:r>
              <a:rPr lang="ru-RU" sz="2600" dirty="0" smtClean="0"/>
              <a:t>еще в меньшей степени чем ситуационный пригодны для управления промышленным предприятием в условиях сложившейся нестабильности на международных рынках (отметим, что согласно идеологии ситуационного подхода, основными факторами, или ситуационными переменными, воздействующими на любое промышленное предприятие, являются внутренние факторы развития компании, а также факторы внешнего прямого воздействия на её деятельность: поставщики, конкуренты, потребители и т.д.. А промышленным предприятиям сегодня приходится в первую очередь обращать внимание не на факторы прямого влияния на предприятие и его внутрифирменного развития, а прежде всего на факторы косвенного воздействия: потребности крупнейших покупателей продукции  промышленного  предприятия  на  мировом  рынке,  цены  на </a:t>
            </a:r>
          </a:p>
          <a:p>
            <a:pPr algn="just">
              <a:lnSpc>
                <a:spcPct val="120000"/>
              </a:lnSpc>
              <a:buNone/>
            </a:pPr>
            <a:endParaRPr lang="ru-RU" sz="1800" b="1" dirty="0" smtClean="0"/>
          </a:p>
          <a:p>
            <a:pPr>
              <a:lnSpc>
                <a:spcPct val="120000"/>
              </a:lnSpc>
              <a:buNone/>
            </a:pPr>
            <a:endParaRPr lang="ru-RU" sz="1800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4F70-D9E8-4463-AD8B-E7733C2B17DD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6064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1800" dirty="0" smtClean="0"/>
              <a:t>       производимую предприятием продукцию на международных рынках, курсы валют и пр.). Чтобы гибко и эффективно работать в таких условиях, промышленным предприятиям необходим адекватный подход к управлению, который дал бы возможность развивать предприятия не только в периоды стабильного развития мировой экономики, но и в периоды финансово-экономической нестабильности или мировых кризисов, вызванных различными причинами. Суть такого подхода состоит в том, что в условиях стабильного развития мировой экономики промышленное предприятие должно четко сформулировать концепцию своего перспективного развития и сформировать стратегию своего поведения на достаточно длительный период времени. В условиях же возникновения мировых финансово-экономических кризисов и последующей за ними глобальной экономической нестабильности, промышленное предприятие должно управляться совершенно иначе — на основе прогнозно-адаптивного подхода. </a:t>
            </a:r>
          </a:p>
          <a:p>
            <a:pPr algn="just">
              <a:buNone/>
            </a:pPr>
            <a:r>
              <a:rPr lang="ru-RU" sz="1800" dirty="0" smtClean="0"/>
              <a:t>            Сущностью последнего является гибкое адаптационное управление предприятием посредством краткосрочных прогнозов изменения внутренних и внешних ситуационных переменных, причем даже не столько прямого, сколько косвенного воздействия.  На следующем слайде представлена укрупненная схема управления промышленным предприятием, которую целесообразно использовать в период стабильного развития отечественного бизнеса и мировой экономики в целом.</a:t>
            </a:r>
          </a:p>
          <a:p>
            <a:pPr algn="just"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4F70-D9E8-4463-AD8B-E7733C2B17DD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sz="22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 r="8536" b="1754"/>
          <a:stretch>
            <a:fillRect/>
          </a:stretch>
        </p:blipFill>
        <p:spPr bwMode="auto">
          <a:xfrm rot="5400000">
            <a:off x="1943709" y="-711460"/>
            <a:ext cx="5400601" cy="8064899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4F70-D9E8-4463-AD8B-E7733C2B17DD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</a:t>
            </a:r>
            <a:r>
              <a:rPr lang="ru-RU" sz="1800" dirty="0" smtClean="0"/>
              <a:t>         В  периоды  нестабильности  глобального  рынка и мировых финансово-экономических  кризисов  применять  подобную схему управления промышленным предприятием, как правило, невозможно. Это связано с тем, что многие факторы косвенного воздействия на предприятия в условиях нестабильного развития экономики и в периоды финансово-экономических кризисов значительно увеличивают своё влияние на промышленные предприятия и выбор линий экономического поведения последних. </a:t>
            </a:r>
          </a:p>
          <a:p>
            <a:pPr algn="just">
              <a:buNone/>
            </a:pPr>
            <a:r>
              <a:rPr lang="ru-RU" sz="1800" dirty="0" smtClean="0"/>
              <a:t>             При этом экспортно-ориентированные предприятия при резком падении спроса на производимую ими продукцию в большинстве случаев идут либо на максимальное сокращение объемов производств, либо на полную остановку последних. </a:t>
            </a:r>
          </a:p>
          <a:p>
            <a:pPr algn="just">
              <a:buNone/>
            </a:pPr>
            <a:r>
              <a:rPr lang="ru-RU" sz="1800" dirty="0" smtClean="0"/>
              <a:t>            Основным управленческим инструментарием прогнозно-адаптивного подхода к управлению промышленным предприятием является обеспечение гибкости управления компанией посредством системы экономических рычагов, которые должны воздействовать на все бизнес-процессы упреждающим образом, то есть, не давая негативным тенденциям развиться до прогнозных состояний.                </a:t>
            </a:r>
          </a:p>
          <a:p>
            <a:pPr algn="just">
              <a:buNone/>
            </a:pPr>
            <a:r>
              <a:rPr lang="ru-RU" sz="1800" dirty="0" smtClean="0"/>
              <a:t>            Использование экономических рычагов, опережающих возникновение негативных ситуаций или адаптационное управление предприятием на основе формируемых информационно-аналитическим центром корпорации</a:t>
            </a:r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endParaRPr lang="ru-RU" sz="18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4F70-D9E8-4463-AD8B-E7733C2B17DD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1800" dirty="0" smtClean="0"/>
              <a:t>экономических прогнозов, в сущности, и является главной идеей прогнозно-адаптивного подхода к управлению предприятием в условиях глобальной экономической нестабильности. </a:t>
            </a:r>
          </a:p>
          <a:p>
            <a:pPr algn="just">
              <a:buNone/>
            </a:pPr>
            <a:r>
              <a:rPr lang="ru-RU" sz="1800" dirty="0" smtClean="0"/>
              <a:t>            Если в периоды стабильного роста показателей мировой экономики (включая страны, являющиеся основными покупателями продукции отечественных компаний) основной целью производственных корпораций является промышленный рост, обеспечивающий наращивание прибыли и высокую доходность компании, то в условиях глобального снижения покупательной способности мирового рынка цель промышленного предприятия кардинально меняется — обеспечить выживаемость компании, сохранение её производственного и ресурсного потенциала за счет минимизации совокупных потерь предприятия, продолжающего функционировать в кризисные периоды. </a:t>
            </a:r>
          </a:p>
          <a:p>
            <a:pPr algn="just">
              <a:buNone/>
            </a:pPr>
            <a:r>
              <a:rPr lang="ru-RU" sz="1800" dirty="0" smtClean="0"/>
              <a:t>              Использование двух указанных подходов (или идеологий) к управлению промышленным предприятием дает возможность последнему в периоды экономического роста экономик крупнейших мировых держав, являющихся основными потребителями его продукции, работать с максимальной производительностью и наивысшей прибыльностью. </a:t>
            </a:r>
          </a:p>
          <a:p>
            <a:pPr algn="just">
              <a:buNone/>
            </a:pPr>
            <a:r>
              <a:rPr lang="ru-RU" sz="1800" dirty="0" smtClean="0"/>
              <a:t>              Именно зарабатывание денег в условиях высоких и даже очень высоких цен на продукцию предприятия (например, ферросилиций,  выпускаемый</a:t>
            </a:r>
          </a:p>
          <a:p>
            <a:pPr>
              <a:buNone/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4F70-D9E8-4463-AD8B-E7733C2B17DD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1800" dirty="0" smtClean="0"/>
              <a:t>      </a:t>
            </a:r>
            <a:r>
              <a:rPr lang="ru-RU" sz="1900" dirty="0" smtClean="0"/>
              <a:t>отечественными заводами) дает возможность собственникам промышленных компаний обеспечить высокую доходность принадлежащих им производств, а также хорошие заработки для всех трудящихся на предприятии. Все усилия руководства компании и трудового коллектива в целом должны быть направлены на увеличение производства и продаж. В эти периоды топ-менеджеры предприятий обязаны отложить на будущее все идеи о реконструкции и модернизации производств. Работа коллектива предприятия должна идти под лозунгом — максимум прибыли и продаж. Сформированный в периоды высокой покупательной способности мирового рынка солидный финансовый задел, полученный владельцами корпорации, позволяет не только обеспечить работу предприятия в кризисные периоды (когда предприятие в значительной степени работает на пополнение склада готовой продукции), но и заняться реконструкцией, модернизацией и расширением производства. Осуществление всех подобных работ в кризисные периоды обходится предприятиям сравнительно дешевле, чем в периоды высокого экономического роста мировой экономики. Поэтому развитие и модернизацию предприятий наиболее выгодно осуществлять именно в эти периоды, когда цены на строительные материалы, техническое оборудование, и все другие услуги фирм, занимающихся реконструкцией имеющихся и созданием новых производственных объектов, печей и цехов наиболее низкие. В периоды мировых финансово-экономических кризисов собственники корпораций могут с гораздо меньшими затратами позволить</a:t>
            </a:r>
            <a:endParaRPr lang="ru-RU" sz="1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4F70-D9E8-4463-AD8B-E7733C2B17DD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/>
              <a:t>       </a:t>
            </a:r>
          </a:p>
          <a:p>
            <a:pPr algn="just">
              <a:buNone/>
            </a:pPr>
            <a:r>
              <a:rPr lang="ru-RU" sz="1800" dirty="0" smtClean="0"/>
              <a:t>       себе  предпринять   усилия   по   приобретению   новых    промышленных</a:t>
            </a:r>
          </a:p>
          <a:p>
            <a:pPr algn="just">
              <a:buNone/>
            </a:pPr>
            <a:r>
              <a:rPr lang="ru-RU" sz="1800" dirty="0" smtClean="0"/>
              <a:t>       объектов, предприятий, производящих сырье, а также объектов и сооружений транспортной инфраструктуры, обеспечивающей перевозки для корпорации. На следующем слайде представлена укрупненная схема управления промышленным предприятием в периоды нестабильности глобального рынка или мировых финансово-экономических кризисов. </a:t>
            </a:r>
          </a:p>
          <a:p>
            <a:pPr algn="just">
              <a:buNone/>
            </a:pPr>
            <a:r>
              <a:rPr lang="ru-RU" sz="1800" dirty="0" smtClean="0"/>
              <a:t>             Использование изложенной концепции управления промышленным предприятием для периодов как стабильного развития экономики, так и финансово-экономических кризисов (прогнозно-адаптивного подхода к управлению предприятием) позволяет уменьшить воздействие указанных кризисов на деятельность промышленного предприятия. Если система управления промышленным предприятием будет лишена гибкости, то есть окажется недостаточно адаптивной, то в условиях глобальной нестабильности она не сможет обеспечить выживание предприятия при преодолении финансово-экономических кризисов. </a:t>
            </a:r>
          </a:p>
          <a:p>
            <a:pPr algn="just">
              <a:buNone/>
            </a:pPr>
            <a:endParaRPr lang="ru-RU" sz="1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4F70-D9E8-4463-AD8B-E7733C2B17DD}" type="slidenum">
              <a:rPr lang="ru-RU" smtClean="0"/>
              <a:pPr/>
              <a:t>28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 r="10938" b="952"/>
          <a:stretch>
            <a:fillRect/>
          </a:stretch>
        </p:blipFill>
        <p:spPr bwMode="auto">
          <a:xfrm rot="5400000">
            <a:off x="1727683" y="-711456"/>
            <a:ext cx="5832651" cy="80648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4F70-D9E8-4463-AD8B-E7733C2B17DD}" type="slidenum">
              <a:rPr lang="ru-RU" smtClean="0"/>
              <a:pPr/>
              <a:t>29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8863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dirty="0" smtClean="0"/>
              <a:t>1803–1843 гг</a:t>
            </a:r>
            <a:r>
              <a:rPr lang="ru-RU" dirty="0" smtClean="0"/>
              <a:t>. — первый цикл экономической конъюнктуры, базирующийся на технологиях текстильных мануфактур. </a:t>
            </a:r>
          </a:p>
          <a:p>
            <a:pPr algn="just"/>
            <a:r>
              <a:rPr lang="ru-RU" b="1" dirty="0" smtClean="0"/>
              <a:t>1844–1890 гг. </a:t>
            </a:r>
            <a:r>
              <a:rPr lang="ru-RU" dirty="0" smtClean="0"/>
              <a:t>— второй цикл экономической конъюнктуры, базирующийся на технологиях парового двигателя, использовании энергии каменного угля, развитии предприятий черной металлургии и железнодорожных перевозок.</a:t>
            </a:r>
          </a:p>
          <a:p>
            <a:pPr algn="just"/>
            <a:r>
              <a:rPr lang="ru-RU" b="1" dirty="0" smtClean="0"/>
              <a:t>1891–1945 гг.</a:t>
            </a:r>
            <a:r>
              <a:rPr lang="ru-RU" dirty="0" smtClean="0"/>
              <a:t> — третий цикл экономической конъюнктуры, в основу которого легли технологии выплавки стали и сплавов, машиностроительных производств, двигателестроения и электроэнергетики.</a:t>
            </a:r>
          </a:p>
          <a:p>
            <a:pPr algn="just"/>
            <a:r>
              <a:rPr lang="ru-RU" b="1" dirty="0" smtClean="0"/>
              <a:t>1946–1981 гг. </a:t>
            </a:r>
            <a:r>
              <a:rPr lang="ru-RU" dirty="0" smtClean="0"/>
              <a:t>— четвертый цикл экономической конъюнктуры, основу которого составило бурное развитие отраслей автомобилестроения, химической промышленности, нефтедобычи и нефтепереработки.</a:t>
            </a:r>
          </a:p>
          <a:p>
            <a:pPr algn="just"/>
            <a:r>
              <a:rPr lang="ru-RU" b="1" dirty="0" smtClean="0"/>
              <a:t>1982–2035 гг. </a:t>
            </a:r>
            <a:r>
              <a:rPr lang="ru-RU" dirty="0" smtClean="0"/>
              <a:t>— пятый (современный) цикл экономической конъюнктуры, связанный с бурным развитием электроники и робототехники, компьютерных технологий, телекоммуникаций, корпоративных и глобальных сетей и систем обработки данных. </a:t>
            </a:r>
          </a:p>
          <a:p>
            <a:pPr algn="just"/>
            <a:r>
              <a:rPr lang="ru-RU" b="1" dirty="0" smtClean="0"/>
              <a:t>2036–2060 гг. </a:t>
            </a:r>
            <a:r>
              <a:rPr lang="ru-RU" dirty="0" smtClean="0"/>
              <a:t>— шестой (предстоящий) цикл экономической конъюнктуры, технологическую базу которого будут предположительно определять космические технологии, био и нано-технологии, средства глобального управления человечеством.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4F70-D9E8-4463-AD8B-E7733C2B17DD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/>
              <a:t>ОБЪЕМ ПРИНЯТИЯ УПРАВЛЕНЧЕСКИХ РЕШЕНИЙ СОБСТВЕННИКАМИ И ТОП-МЕНЕДЖЕРАМИ ПРОМЫШЛЕННЫХ ПРЕДПРИЯТИЙ В ПЕРИОДЫ: </a:t>
            </a:r>
            <a:br>
              <a:rPr lang="ru-RU" sz="2200" b="1" dirty="0" smtClean="0"/>
            </a:br>
            <a:r>
              <a:rPr lang="ru-RU" sz="2200" b="1" dirty="0" smtClean="0"/>
              <a:t> А) СТАБИЛЬНОГО РАЗВИТИЯ ЭКОНОМИКИ; </a:t>
            </a:r>
            <a:br>
              <a:rPr lang="ru-RU" sz="2200" b="1" dirty="0" smtClean="0"/>
            </a:br>
            <a:r>
              <a:rPr lang="ru-RU" sz="2200" b="1" dirty="0" smtClean="0"/>
              <a:t>Б) МИРОВЫХ ФИНАНСОВО-ЭКОНОМИЧЕСКИХ КРИЗИСОВ</a:t>
            </a:r>
            <a:endParaRPr lang="ru-RU" sz="2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705" indent="-179705" algn="just">
              <a:lnSpc>
                <a:spcPct val="110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dirty="0" smtClean="0"/>
          </a:p>
          <a:p>
            <a:pPr marL="179705" indent="-179705" algn="just">
              <a:lnSpc>
                <a:spcPct val="110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dirty="0" smtClean="0"/>
          </a:p>
          <a:p>
            <a:pPr marL="179705" indent="-179705" algn="just">
              <a:lnSpc>
                <a:spcPct val="110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dirty="0" smtClean="0"/>
          </a:p>
          <a:p>
            <a:pPr marL="579755" lvl="1" indent="-179705" algn="just">
              <a:lnSpc>
                <a:spcPct val="110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dirty="0" smtClean="0"/>
          </a:p>
          <a:p>
            <a:pPr marL="579755" lvl="1" indent="-179705" algn="just">
              <a:lnSpc>
                <a:spcPct val="110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dirty="0" smtClean="0"/>
          </a:p>
          <a:p>
            <a:pPr marL="179705" indent="-179705" algn="just">
              <a:lnSpc>
                <a:spcPct val="110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dirty="0" smtClean="0"/>
          </a:p>
          <a:p>
            <a:pPr marL="179705" indent="-179705" algn="just">
              <a:lnSpc>
                <a:spcPct val="110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dirty="0" smtClean="0"/>
          </a:p>
          <a:p>
            <a:pPr marL="179705" indent="-179705" algn="just">
              <a:lnSpc>
                <a:spcPct val="110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dirty="0" smtClean="0"/>
          </a:p>
          <a:p>
            <a:pPr marL="179705" indent="-179705" algn="just">
              <a:lnSpc>
                <a:spcPct val="110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dirty="0" smtClean="0"/>
          </a:p>
          <a:p>
            <a:pPr marL="179705" indent="-179705" algn="just">
              <a:lnSpc>
                <a:spcPct val="110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dirty="0" smtClean="0">
              <a:latin typeface="Cambria"/>
              <a:ea typeface="Times New Roman"/>
            </a:endParaRPr>
          </a:p>
          <a:p>
            <a:pPr marL="179705" indent="-179705">
              <a:lnSpc>
                <a:spcPct val="150000"/>
              </a:lnSpc>
              <a:spcAft>
                <a:spcPts val="1000"/>
              </a:spcAft>
              <a:buNone/>
            </a:pPr>
            <a:endParaRPr lang="ru-RU" dirty="0" smtClean="0"/>
          </a:p>
          <a:p>
            <a:pPr marL="179705" indent="-179705">
              <a:lnSpc>
                <a:spcPct val="150000"/>
              </a:lnSpc>
              <a:spcAft>
                <a:spcPts val="1000"/>
              </a:spcAft>
              <a:buNone/>
            </a:pPr>
            <a:endParaRPr lang="ru-RU" dirty="0" smtClean="0"/>
          </a:p>
          <a:p>
            <a:pPr marL="179705" indent="-179705">
              <a:lnSpc>
                <a:spcPct val="150000"/>
              </a:lnSpc>
              <a:spcAft>
                <a:spcPts val="1000"/>
              </a:spcAft>
              <a:buNone/>
            </a:pPr>
            <a:endParaRPr lang="ru-RU" dirty="0" smtClean="0">
              <a:latin typeface="Cambria"/>
              <a:ea typeface="Times New Roman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2" cstate="print"/>
          <a:srcRect l="917" r="935"/>
          <a:stretch>
            <a:fillRect/>
          </a:stretch>
        </p:blipFill>
        <p:spPr>
          <a:xfrm>
            <a:off x="683568" y="1844824"/>
            <a:ext cx="7776864" cy="4464495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4F70-D9E8-4463-AD8B-E7733C2B17DD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/>
              <a:t>ВЛИЯНИЕ  ФАКТОРОВ  ПРОИЗВОДСТВА  НА  ПОВЫШЕНИЕ ЭФФЕКТИВНОСТИ  УПРАВЛЕНИЯ  ПРОМЫШЛЕННЫМИ ПРЕДПРИЯТИЯМИ</a:t>
            </a:r>
            <a:endParaRPr lang="ru-RU" sz="2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pPr marL="457200" indent="-457200" algn="just">
              <a:buNone/>
            </a:pPr>
            <a:r>
              <a:rPr lang="ru-RU" sz="2000" dirty="0" smtClean="0"/>
              <a:t>	1.    Количество, сущностная трактовка и экономическая значимость основных факторов производства претерпевали и претерпевают значительные изменения с момента своего возникновения вплоть до наших дней. Если «отцы-основатели» Адам Смит и Давид Рикардо к основным факторам производства относили труд (или трудовые ресурсы), капитал, землю или природные ресурсы, то с годами менялись не только сущностная трактовка указанных понятий, но и добавлялись новые фундаментальные понятия, которые также стали относиться к основным факторам производства.</a:t>
            </a:r>
          </a:p>
          <a:p>
            <a:pPr marL="457200" indent="-457200" algn="just">
              <a:buNone/>
            </a:pPr>
            <a:r>
              <a:rPr lang="ru-RU" sz="2000" dirty="0" smtClean="0"/>
              <a:t>       2.  С течением времени многие мыслители в число факторов производства предложили включить понятия предпринимательского риска, предпринимательских способностей или предпринимательского таланта, а также технологии, причем как промышленные, так и информационные, да и саму информацию как основу, необходимую для эффективного управления и принятия решений.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4F70-D9E8-4463-AD8B-E7733C2B17DD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/>
              <a:t>	3.	В современных условиях для руководителей и собственников промышленных предприятий важно понимать, как наиболее эффективно управлять основными факторами развития производства с целью повышения управляемости, достижения максимума прибыли и других целей компании.</a:t>
            </a:r>
          </a:p>
          <a:p>
            <a:pPr algn="just">
              <a:buNone/>
            </a:pPr>
            <a:r>
              <a:rPr lang="ru-RU" sz="2000" dirty="0" smtClean="0"/>
              <a:t>  	4.	Обладание знаниями об эффективном управлении, использование современных  методов, моделей и автоматизированных систем, а также достоверной информацией о состоянии внешней и внутренней среды предприятия является необходимым условием для успешной деятельности компании. </a:t>
            </a:r>
          </a:p>
          <a:p>
            <a:pPr algn="just">
              <a:buNone/>
            </a:pPr>
            <a:r>
              <a:rPr lang="ru-RU" sz="2000" dirty="0" smtClean="0"/>
              <a:t>       5.  Повышение эффективности  деятельности промышленного предприятия в современных условиях ведения бизнеса связано со следующим:</a:t>
            </a:r>
          </a:p>
          <a:p>
            <a:r>
              <a:rPr lang="ru-RU" sz="2000" dirty="0" smtClean="0"/>
              <a:t> правильным в соответствии с мировыми тенденциями выбором миссии, определением целей и задач компании; </a:t>
            </a:r>
          </a:p>
          <a:p>
            <a:r>
              <a:rPr lang="ru-RU" sz="2000" dirty="0" smtClean="0"/>
              <a:t>формированием адекватных систем внешних воздействий подходов, методов и моделей управления компанией;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4F70-D9E8-4463-AD8B-E7733C2B17DD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 algn="just">
              <a:lnSpc>
                <a:spcPct val="120000"/>
              </a:lnSpc>
            </a:pPr>
            <a:r>
              <a:rPr lang="ru-RU" sz="3600" dirty="0" smtClean="0"/>
              <a:t>изысканием резервов повышения производительности труда, увеличения прибыльности и доходности предприятия, оптимизации затрат на сырье и материалы, расхода электроэнергии, транспортного обслуживания и т.п.; </a:t>
            </a:r>
          </a:p>
          <a:p>
            <a:pPr algn="just">
              <a:lnSpc>
                <a:spcPct val="120000"/>
              </a:lnSpc>
            </a:pPr>
            <a:r>
              <a:rPr lang="ru-RU" sz="3600" dirty="0" smtClean="0"/>
              <a:t>эффективным оперативным управлением финансами в быстро меняющихся условиях ведения бизнеса; </a:t>
            </a:r>
          </a:p>
          <a:p>
            <a:pPr algn="just">
              <a:lnSpc>
                <a:spcPct val="120000"/>
              </a:lnSpc>
            </a:pPr>
            <a:r>
              <a:rPr lang="ru-RU" sz="3600" dirty="0" smtClean="0"/>
              <a:t>разработкой продуманной политики по управлению человеческими ресурсами (именно квалификация, опыт и знания персонала является тем основным преимуществом, который отличает успешные компании от посредственных); </a:t>
            </a:r>
          </a:p>
          <a:p>
            <a:pPr algn="just">
              <a:lnSpc>
                <a:spcPct val="120000"/>
              </a:lnSpc>
            </a:pPr>
            <a:r>
              <a:rPr lang="ru-RU" sz="3600" dirty="0" smtClean="0"/>
              <a:t>использованием современных приемов производственной логистики и новейших энергосберегающих промышленных технологий;</a:t>
            </a:r>
          </a:p>
          <a:p>
            <a:pPr algn="just">
              <a:lnSpc>
                <a:spcPct val="120000"/>
              </a:lnSpc>
            </a:pPr>
            <a:r>
              <a:rPr lang="ru-RU" sz="3600" dirty="0" smtClean="0"/>
              <a:t>применением актуальных средств и систем получения, хранения и обработки информации и услуг, предоставляемых глобальными сетями и возможностями корпоративной информационной системы самого промышленного предприятия.</a:t>
            </a:r>
          </a:p>
          <a:p>
            <a:pPr algn="just">
              <a:lnSpc>
                <a:spcPct val="120000"/>
              </a:lnSpc>
            </a:pP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4F70-D9E8-4463-AD8B-E7733C2B17DD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/>
              <a:t>ОСНОВНЫЕ ИДЕОЛОГИИ ПОСТРОЕНИЯ СИСТЕМ УПРАВЛЕНИЯ В ПРОМЫШЛЕНЫХ ПРЕДПРИЯТИЯХ И КОРПОРАЦИЯХ</a:t>
            </a:r>
            <a:br>
              <a:rPr lang="ru-RU" sz="2200" b="1" dirty="0" smtClean="0"/>
            </a:br>
            <a:r>
              <a:rPr lang="ru-RU" sz="2200" b="1" dirty="0" smtClean="0"/>
              <a:t> РОССИЙСКОЙ ФЕДЕРАЦИИ</a:t>
            </a:r>
            <a:endParaRPr lang="ru-RU" sz="22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r="10145"/>
          <a:stretch>
            <a:fillRect/>
          </a:stretch>
        </p:blipFill>
        <p:spPr bwMode="auto">
          <a:xfrm rot="5400000">
            <a:off x="2123728" y="-243408"/>
            <a:ext cx="5040560" cy="835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4F70-D9E8-4463-AD8B-E7733C2B17DD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/>
              <a:t>РАЗВИТИЕ  ИНФОРМАЦИОННОЙ СИСТЕМЫ КРУПНОГО ПРОМЫШЛЕННОГО ПРЕДПРИЯТИЯ</a:t>
            </a:r>
            <a:endParaRPr lang="ru-RU" sz="2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2900" dirty="0" smtClean="0"/>
              <a:t>  		 </a:t>
            </a:r>
            <a:r>
              <a:rPr lang="ru-RU" dirty="0" smtClean="0"/>
              <a:t>Сегодня промышленные предприятия могут увеличивать до огромных величин быстродействие компьютеров в корпоративной сети предприятия, наращивать до любых пределов возможности хранилищ данных, использовать новейшие периферийные устройства и пр. Все это полностью подвластно желаниям пользователя и легко реализуемо при наличии соответствующей воли и финансовых ресурсов собственников промышленного предприятия.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dirty="0" smtClean="0"/>
              <a:t>		Однако разумная  логика создания и развития информационных систем крупных промышленных  предприятий состоит в следующем:</a:t>
            </a:r>
          </a:p>
          <a:p>
            <a:pPr lvl="0" algn="just">
              <a:lnSpc>
                <a:spcPct val="120000"/>
              </a:lnSpc>
              <a:buNone/>
            </a:pPr>
            <a:r>
              <a:rPr lang="ru-RU" dirty="0" smtClean="0"/>
              <a:t>      1.  Автоматизация деятельности всех подразделений компании должна быть максимально ориентирована на получение руководством организации качественной, непротиворечивой и своевременной информации для принятия управленческих решений.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dirty="0" smtClean="0"/>
              <a:t>     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4F70-D9E8-4463-AD8B-E7733C2B17DD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         </a:t>
            </a:r>
          </a:p>
          <a:p>
            <a:pPr algn="just">
              <a:buNone/>
            </a:pPr>
            <a:r>
              <a:rPr lang="ru-RU" sz="2000" dirty="0" smtClean="0"/>
              <a:t>      2.  Все информационные подсистемы предприятия должны быть связаны с использованием новейших информационных технологий и адекватных математических моделей в тех бизнес-процессах, которые реализуют процедуры подготовки и принятия оперативных и стратегических решений руководством корпорации. </a:t>
            </a:r>
          </a:p>
          <a:p>
            <a:pPr algn="just">
              <a:buNone/>
            </a:pPr>
            <a:r>
              <a:rPr lang="ru-RU" sz="2000" dirty="0" smtClean="0"/>
              <a:t>      3.  Для любого промышленного предприятия (особенно крупного) очень важно и еще более сложно  обеспечить взаимодействие, а точнее взаимосвязь информационных подсистем наиболее значительных подразделений промышленного предприятия. Ведь довольно часто эти подсистемы создавались в различные периоды времени, базировались на различных программно-технических платформах и не были ориентированы на обеспечение единства используемых технико-экономических показателей. В результате подобной практики для очень многих промышленных предприятий, в том числе и металлургического профиля, руководители тех или иных подразделений предоставляют топ-менеджеру промышленного предприятия информацию о текущем состоянии дел, в сущности, не сводимую друг с другом. </a:t>
            </a:r>
          </a:p>
          <a:p>
            <a:pPr>
              <a:buNone/>
            </a:pPr>
            <a:endParaRPr lang="ru-RU" sz="20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4F70-D9E8-4463-AD8B-E7733C2B17DD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2536</Words>
  <Application>Microsoft Office PowerPoint</Application>
  <PresentationFormat>Экран (4:3)</PresentationFormat>
  <Paragraphs>161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ЛОГИНОВСКИЙ  ОЛЕГ  ВИТАЛЬЕВИЧ   ПОВЫШЕНИЕ ЭФФЕКТИВНОСТИ УПРАВЛЕНИЯ ПРОМЫШЛЕННЫМИ ПРЕДПРИЯТИЯМИ НА ОСНОВЕ СОВРЕМЕННЫХ  УПРАВЛЕНЧЕСКИХ ПОДХОДОВ И ИНФОРМАЦИОННО – АНАЛИТИЧЕСКИХ  СИСТЕМ </vt:lpstr>
      <vt:lpstr>ДИНАМИКА  БОЛЬШИХ  ЦИКЛОВ  ЭКОНОМИЧЕСКОЙ  КОНЪЮКТУРЫ  </vt:lpstr>
      <vt:lpstr>Слайд 3</vt:lpstr>
      <vt:lpstr>ВЛИЯНИЕ  ФАКТОРОВ  ПРОИЗВОДСТВА  НА  ПОВЫШЕНИЕ ЭФФЕКТИВНОСТИ  УПРАВЛЕНИЯ  ПРОМЫШЛЕННЫМИ ПРЕДПРИЯТИЯМИ</vt:lpstr>
      <vt:lpstr>Слайд 5</vt:lpstr>
      <vt:lpstr>Слайд 6</vt:lpstr>
      <vt:lpstr>ОСНОВНЫЕ ИДЕОЛОГИИ ПОСТРОЕНИЯ СИСТЕМ УПРАВЛЕНИЯ В ПРОМЫШЛЕНЫХ ПРЕДПРИЯТИЯХ И КОРПОРАЦИЯХ  РОССИЙСКОЙ ФЕДЕРАЦИИ</vt:lpstr>
      <vt:lpstr>РАЗВИТИЕ  ИНФОРМАЦИОННОЙ СИСТЕМЫ КРУПНОГО ПРОМЫШЛЕННОГО ПРЕДПРИЯТИЯ</vt:lpstr>
      <vt:lpstr>Слайд 9</vt:lpstr>
      <vt:lpstr>Слайд 10</vt:lpstr>
      <vt:lpstr>Слайд 11</vt:lpstr>
      <vt:lpstr>Слайд 12</vt:lpstr>
      <vt:lpstr>ИНФОРМАЦИОННО - АНАЛИТИЧЕСКОЕ ОБЕСПЕЧЕНИЕ ПРОМЫШЛЕННОГО ПРЕДПРИЯТИЯ  РАССМАТРИВАЕТ ПРОЦЕССЫ:</vt:lpstr>
      <vt:lpstr>СОДЕРЖАНИЕ ИНФОРМАЦИОННЫХ РЕСУРСОВ ПРОМЫШЛЕННОГО ПРЕДПРИЯТИЯ ДЛЯ РЕШЕНИЯ АНАЛИТИЧЕСКИХ ЗАДАЧ</vt:lpstr>
      <vt:lpstr>Слайд 15</vt:lpstr>
      <vt:lpstr>ОБ  ИНТЕГРАЦИИ  ИНФОРМАЦИОННЫХ  СИСТЕМ  КРУПНОГО ПРОМЫШЛЕННОГО  ПРЕДПРИЯТИЯ</vt:lpstr>
      <vt:lpstr>ЗАДАЧИ, КОТОРЫЕ  ПОЗВОЛЯЕТ РЕШИТЬ СОЗДАНИЕ  ИАС  НА КРУПНЫХ ПРОМЫШЛЕННЫХ  ПРЕДПРИЯТИЯХ:</vt:lpstr>
      <vt:lpstr>Слайд 18</vt:lpstr>
      <vt:lpstr>ИНФОРМАЦОННО – АНАЛИТИЧЕСКАЯ СИСТЕМА  УПРАВЛЕНИЯ ОАО «КУЗНЕЦКИЕ ФЕРРОСПЛАВЫ»</vt:lpstr>
      <vt:lpstr>АВТОМАТИЗАЦИЯ И УПРАВЛЕНИЕ ПРОМЫШЛЕННЫМИ ПРЕДПРИЯТИЯМИ  (НА ПРИМЕРЕ ФЕРРОСПЛАВНЫХ ПРОИЗВОДСТВ)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ОБЪЕМ ПРИНЯТИЯ УПРАВЛЕНЧЕСКИХ РЕШЕНИЙ СОБСТВЕННИКАМИ И ТОП-МЕНЕДЖЕРАМИ ПРОМЫШЛЕННЫХ ПРЕДПРИЯТИЙ В ПЕРИОДЫ:   А) СТАБИЛЬНОГО РАЗВИТИЯ ЭКОНОМИКИ;  Б) МИРОВЫХ ФИНАНСОВО-ЭКОНОМИЧЕСКИХ КРИЗИСОВ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123</cp:lastModifiedBy>
  <cp:revision>131</cp:revision>
  <dcterms:created xsi:type="dcterms:W3CDTF">2015-05-18T06:26:05Z</dcterms:created>
  <dcterms:modified xsi:type="dcterms:W3CDTF">2015-05-21T16:34:46Z</dcterms:modified>
</cp:coreProperties>
</file>