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4" r:id="rId3"/>
    <p:sldId id="275" r:id="rId4"/>
    <p:sldId id="306" r:id="rId5"/>
    <p:sldId id="276" r:id="rId6"/>
    <p:sldId id="290" r:id="rId7"/>
    <p:sldId id="279" r:id="rId8"/>
    <p:sldId id="280" r:id="rId9"/>
    <p:sldId id="291" r:id="rId10"/>
    <p:sldId id="295" r:id="rId11"/>
    <p:sldId id="302" r:id="rId12"/>
    <p:sldId id="292" r:id="rId13"/>
    <p:sldId id="293" r:id="rId14"/>
    <p:sldId id="308" r:id="rId15"/>
    <p:sldId id="261" r:id="rId16"/>
    <p:sldId id="264" r:id="rId17"/>
    <p:sldId id="268" r:id="rId18"/>
    <p:sldId id="307" r:id="rId19"/>
    <p:sldId id="296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17101922732781"/>
          <c:y val="0.10877043682288734"/>
          <c:w val="0.72453443491742053"/>
          <c:h val="0.70892005635537814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2.1462963498987627E-2"/>
                  <c:y val="1.73191659248924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Потребление </a:t>
                    </a:r>
                    <a:r>
                      <a:rPr lang="ru-RU" dirty="0"/>
                      <a:t>населением, услуги и прочие виды </a:t>
                    </a:r>
                    <a:r>
                      <a:rPr lang="ru-RU" dirty="0" smtClean="0"/>
                      <a:t>деятельности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16,3%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890018305234928E-3"/>
                  <c:y val="0.1025224670343514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Транспорт и связь
</a:t>
                    </a:r>
                    <a:r>
                      <a:rPr lang="ru-RU" dirty="0" smtClean="0"/>
                      <a:t>8,7%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35280299889604E-2"/>
                  <c:y val="7.37751912522195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Строительство
</a:t>
                    </a:r>
                    <a:r>
                      <a:rPr lang="ru-RU" dirty="0" smtClean="0"/>
                      <a:t>0,7%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237448214864445E-2"/>
                  <c:y val="8.21697451429369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Производство и распределение энергии, газа и воды
</a:t>
                    </a:r>
                    <a:r>
                      <a:rPr lang="ru-RU" dirty="0" smtClean="0"/>
                      <a:t>13,2%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9993726543128201E-2"/>
                  <c:y val="5.8555650935766651E-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Сельское </a:t>
                    </a:r>
                    <a:r>
                      <a:rPr lang="ru-RU" dirty="0"/>
                      <a:t>хозяйство
</a:t>
                    </a:r>
                    <a:r>
                      <a:rPr lang="ru-RU" dirty="0" smtClean="0"/>
                      <a:t>1,3%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44752458261164E-2"/>
                  <c:y val="-6.119045807080227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 Добыча полезных</a:t>
                    </a:r>
                    <a:r>
                      <a:rPr lang="ru-RU" sz="1300" baseline="0" dirty="0" smtClean="0"/>
                      <a:t> ископаемых</a:t>
                    </a:r>
                    <a:r>
                      <a:rPr lang="ru-RU" sz="1300" dirty="0"/>
                      <a:t>
</a:t>
                    </a:r>
                    <a:r>
                      <a:rPr lang="ru-RU" sz="1300" dirty="0" smtClean="0"/>
                      <a:t>2</a:t>
                    </a:r>
                    <a:r>
                      <a:rPr lang="ru-RU" sz="130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0271514586291167"/>
                  <c:y val="-5.44971725704038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Металлургическое производство 
</a:t>
                    </a:r>
                    <a:r>
                      <a:rPr lang="ru-RU" dirty="0" smtClean="0"/>
                      <a:t>87,2%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1.74306568997681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Производство </a:t>
                    </a:r>
                    <a:r>
                      <a:rPr lang="ru-RU" dirty="0"/>
                      <a:t>машин и оборудования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625975874179676E-2"/>
                  <c:y val="0.117126877280368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(пищевая, атомная)
</a:t>
                    </a:r>
                    <a:r>
                      <a:rPr lang="ru-RU" dirty="0" smtClean="0"/>
                      <a:t>3,3%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2721995272895167"/>
                  <c:y val="7.4699893038776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Производство </a:t>
                    </a:r>
                    <a:r>
                      <a:rPr lang="ru-RU" dirty="0"/>
                      <a:t>строительных материалов
</a:t>
                    </a:r>
                    <a:r>
                      <a:rPr lang="ru-RU" dirty="0" smtClean="0"/>
                      <a:t>2,5%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2723643362151821E-2"/>
                  <c:y val="-9.26590929433934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Промышленное</a:t>
                    </a:r>
                    <a:r>
                      <a:rPr lang="ru-RU" baseline="0" dirty="0" smtClean="0"/>
                      <a:t> производство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57,8%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Потребление населением, услуги и прочие виды деятольности</c:v>
                </c:pt>
                <c:pt idx="1">
                  <c:v>Транспорт и связь</c:v>
                </c:pt>
                <c:pt idx="2">
                  <c:v>Строительство</c:v>
                </c:pt>
                <c:pt idx="3">
                  <c:v>Производство и распределение энергии, газа и воды</c:v>
                </c:pt>
                <c:pt idx="4">
                  <c:v>Сельское хозяйство</c:v>
                </c:pt>
                <c:pt idx="5">
                  <c:v>Добыча полезных ископаемых</c:v>
                </c:pt>
                <c:pt idx="6">
                  <c:v>Металлургическое производство </c:v>
                </c:pt>
                <c:pt idx="7">
                  <c:v>Производство машин и оборудования</c:v>
                </c:pt>
                <c:pt idx="8">
                  <c:v>Прочие (пищевая, атомная)</c:v>
                </c:pt>
                <c:pt idx="9">
                  <c:v>Производство строительных материалов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16.3</c:v>
                </c:pt>
                <c:pt idx="1">
                  <c:v>8.7000000000000011</c:v>
                </c:pt>
                <c:pt idx="2">
                  <c:v>0.70000000000000007</c:v>
                </c:pt>
                <c:pt idx="3">
                  <c:v>13.2</c:v>
                </c:pt>
                <c:pt idx="4">
                  <c:v>1.3</c:v>
                </c:pt>
                <c:pt idx="5">
                  <c:v>2</c:v>
                </c:pt>
                <c:pt idx="6">
                  <c:v>50.4</c:v>
                </c:pt>
                <c:pt idx="7">
                  <c:v>3.7600000000000002</c:v>
                </c:pt>
                <c:pt idx="8">
                  <c:v>2.2000000000000002</c:v>
                </c:pt>
                <c:pt idx="9">
                  <c:v>1.44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C43A3-A9B4-4870-B4A6-4C7288102644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0992B-0FBE-4CC7-9B65-6B44A8F3C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43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A50D7-7823-4FD4-A9F8-75875A2AEF39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B1CD9-AB12-40B4-9F1A-61B994666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5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08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600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05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6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42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801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25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1CD9-AB12-40B4-9F1A-61B994666A7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4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D3440-AF52-4EEF-BD0D-375489CE6D29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A486-1AB8-4066-8B32-09A1483E662C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87AB-2BB2-42EB-8DC4-E392EB379F36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2648-3D56-4646-B5C3-268A78B1A7EB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47A2-4779-4C6B-9578-975FB40EFD92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DDE0-A05D-4A4E-8C48-DAAAFFBF9D63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A885-E07D-4EF2-B6D0-1E4D67A9F869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2D1E-CEE7-4968-BA06-2BC6636C3E88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C018-C9DE-4B56-8622-FC298C97F3FB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AF82-40C1-46C0-964E-CE251CF7E2DB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3E96-410E-480D-A214-EEAABFA93C84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725F1D-B719-4B70-AB83-6F1FE365D00D}" type="datetime1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9927" y="2276872"/>
            <a:ext cx="9021778" cy="2016224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7495" y="2276872"/>
            <a:ext cx="8640960" cy="172819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</a:t>
            </a: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 </a:t>
            </a: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УПРАВЛЕНИЯ ЭЛЕКТРОПОТРЕБЛЕНИЕМ МЕТАЛЛУРГИЧЕСКОГО ПРЕДПРИЯТИЯ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975" y="40466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ФГБОУ ВПО «Южно-Уральский государственный университет»</a:t>
            </a:r>
            <a:b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(Национальный Исследовательский Университет)</a:t>
            </a: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512" y="5991671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Челябинск - 2015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085" y="4429335"/>
            <a:ext cx="90217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Докладчик: Филимонова Александра Александровна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268447"/>
              </p:ext>
            </p:extLst>
          </p:nvPr>
        </p:nvGraphicFramePr>
        <p:xfrm>
          <a:off x="1076703" y="1678866"/>
          <a:ext cx="6984776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958"/>
                <a:gridCol w="2069059"/>
                <a:gridCol w="3569759"/>
              </a:tblGrid>
              <a:tr h="547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Индекс снижения стоимости потребления электроэнергии </a:t>
                      </a:r>
                      <a:r>
                        <a:rPr lang="en-US" sz="1600" i="1" dirty="0">
                          <a:effectLst/>
                        </a:rPr>
                        <a:t>I</a:t>
                      </a:r>
                      <a:r>
                        <a:rPr lang="ru-RU" sz="1600" i="1" baseline="-25000" dirty="0" err="1">
                          <a:effectLst/>
                        </a:rPr>
                        <a:t>сн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01.09.2014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02.09.2014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1,230005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08.09.2014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1,10099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1,01747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16.09.2014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1,089341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22.09.2014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1,169866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1,1831297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29.09.2014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1,356048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30.09.2014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1,1686137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260648"/>
            <a:ext cx="864096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Численные посуточные значения индекса снижения стоимости потребления электроэнергии </a:t>
            </a:r>
            <a:r>
              <a:rPr lang="en-US" sz="23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ru-RU" sz="23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сн</a:t>
            </a:r>
            <a:r>
              <a:rPr lang="ru-RU" sz="23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за сентябрь 2014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508518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индекса снижения стоимости электропотребления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заданных базовых графиков превышает 1.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04664"/>
            <a:ext cx="727280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Целевая функция минимизации месячных производственных расходов: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909518"/>
              </p:ext>
            </p:extLst>
          </p:nvPr>
        </p:nvGraphicFramePr>
        <p:xfrm>
          <a:off x="1760415" y="980728"/>
          <a:ext cx="540714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7" r:id="rId3" imgW="3937000" imgH="520700" progId="Equation.DSMT4">
                  <p:embed/>
                </p:oleObj>
              </mc:Choice>
              <mc:Fallback>
                <p:oleObj r:id="rId3" imgW="3937000" imgH="5207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415" y="980728"/>
                        <a:ext cx="540714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" name="Рисунок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892805"/>
            <a:ext cx="8424935" cy="30338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29586" y="1114713"/>
            <a:ext cx="569099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1575" y="5092960"/>
            <a:ext cx="768710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6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спланированный график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электропотребления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снижать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покупки электроэнергии по сравнению с базовым графиком,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</p:txBody>
      </p:sp>
    </p:spTree>
    <p:extLst>
      <p:ext uri="{BB962C8B-B14F-4D97-AF65-F5344CB8AC3E}">
        <p14:creationId xmlns:p14="http://schemas.microsoft.com/office/powerpoint/2010/main" val="32191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" t="4980" r="3360"/>
          <a:stretch>
            <a:fillRect/>
          </a:stretch>
        </p:blipFill>
        <p:spPr bwMode="auto">
          <a:xfrm>
            <a:off x="1043608" y="1714621"/>
            <a:ext cx="7272808" cy="300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7477" y="4725144"/>
            <a:ext cx="760261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построении оптимального графика почасовой загрузки оборудования была соблюдена технология процесса, в том числе требование по величине перерывов в работе оборудования.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 txBox="1">
            <a:spLocks/>
          </p:cNvSpPr>
          <p:nvPr/>
        </p:nvSpPr>
        <p:spPr>
          <a:xfrm>
            <a:off x="323528" y="125760"/>
            <a:ext cx="8496944" cy="49492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500"/>
              </a:lnSpc>
            </a:pPr>
            <a:r>
              <a:rPr lang="ru-RU" sz="2300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методики почасового прогнозирования</a:t>
            </a:r>
            <a:endParaRPr lang="ru-RU" sz="23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557" y="791291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Почасовой график загрузки оборудования электросталеплавильного цеха металлургического предприятия 1-й ценовой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зоны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сентябрь 2014 г.) со смещением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223628" y="1628800"/>
            <a:ext cx="6696744" cy="3784679"/>
            <a:chOff x="1259632" y="1340768"/>
            <a:chExt cx="6696744" cy="3784679"/>
          </a:xfrm>
        </p:grpSpPr>
        <p:pic>
          <p:nvPicPr>
            <p:cNvPr id="113666" name="Рисунок 14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7" r="4591"/>
            <a:stretch>
              <a:fillRect/>
            </a:stretch>
          </p:blipFill>
          <p:spPr bwMode="auto">
            <a:xfrm>
              <a:off x="1259632" y="1340768"/>
              <a:ext cx="6552728" cy="3784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Рисунок 3" descr="The comparison of the time history.png"/>
            <p:cNvPicPr/>
            <p:nvPr/>
          </p:nvPicPr>
          <p:blipFill rotWithShape="1">
            <a:blip r:embed="rId3" cstate="print"/>
            <a:srcRect l="11069" t="83805" r="3393" b="8997"/>
            <a:stretch/>
          </p:blipFill>
          <p:spPr>
            <a:xfrm>
              <a:off x="1835696" y="4437112"/>
              <a:ext cx="6120680" cy="288032"/>
            </a:xfrm>
            <a:prstGeom prst="rect">
              <a:avLst/>
            </a:prstGeom>
          </p:spPr>
        </p:pic>
      </p:grpSp>
      <p:sp>
        <p:nvSpPr>
          <p:cNvPr id="6" name="Заголовок 6"/>
          <p:cNvSpPr txBox="1">
            <a:spLocks/>
          </p:cNvSpPr>
          <p:nvPr/>
        </p:nvSpPr>
        <p:spPr>
          <a:xfrm>
            <a:off x="323528" y="188640"/>
            <a:ext cx="849694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300"/>
              </a:lnSpc>
            </a:pPr>
            <a:r>
              <a:rPr lang="ru-RU" sz="2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динамики изменения индекса снижения стоимости потребления электроэнергии во времени для рассматриваемых вариантов базового графика и графика со смещением</a:t>
            </a:r>
          </a:p>
        </p:txBody>
      </p:sp>
    </p:spTree>
    <p:extLst>
      <p:ext uri="{BB962C8B-B14F-4D97-AF65-F5344CB8AC3E}">
        <p14:creationId xmlns:p14="http://schemas.microsoft.com/office/powerpoint/2010/main" val="28253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95395" y="6291214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640"/>
            <a:ext cx="7632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Экономический эффект от почасового планирования в часы максимальной загрузки за 2014 год на ОАО «ММК»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22717"/>
              </p:ext>
            </p:extLst>
          </p:nvPr>
        </p:nvGraphicFramePr>
        <p:xfrm>
          <a:off x="706171" y="1104523"/>
          <a:ext cx="7610246" cy="4847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611"/>
                <a:gridCol w="1244700"/>
                <a:gridCol w="1158615"/>
                <a:gridCol w="1682320"/>
              </a:tblGrid>
              <a:tr h="685856">
                <a:tc>
                  <a:txBody>
                    <a:bodyPr/>
                    <a:lstStyle/>
                    <a:p>
                      <a:pPr indent="450215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период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360">
                <a:tc>
                  <a:txBody>
                    <a:bodyPr/>
                    <a:lstStyle/>
                    <a:p>
                      <a:pPr indent="450215" algn="l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 fontAlgn="auto" hangingPunct="1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75080">
                <a:tc>
                  <a:txBody>
                    <a:bodyPr/>
                    <a:lstStyle/>
                    <a:p>
                      <a:pPr marL="90488" indent="0" algn="l" fontAlgn="auto" hangingPunct="1">
                        <a:spcAft>
                          <a:spcPts val="0"/>
                        </a:spcAft>
                        <a:tabLst>
                          <a:tab pos="90488" algn="l"/>
                        </a:tabLs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суммарное почасовое потребление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кВт·ч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2 385 600,5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2 688 475,5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75080">
                <a:tc>
                  <a:txBody>
                    <a:bodyPr/>
                    <a:lstStyle/>
                    <a:p>
                      <a:pPr marL="90488" indent="0" algn="l" fontAlgn="auto" hangingPunct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суммарное почасовое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кВт·ч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2 323 309,7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2 643 724,3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0938">
                <a:tc>
                  <a:txBody>
                    <a:bodyPr/>
                    <a:lstStyle/>
                    <a:p>
                      <a:pPr marL="90488" indent="0" algn="l" fontAlgn="auto" hangingPunct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почасового потребления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fontAlgn="auto" hangingPunct="1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кВт·ч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62 290,8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44 751,2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1877">
                <a:tc>
                  <a:txBody>
                    <a:bodyPr/>
                    <a:lstStyle/>
                    <a:p>
                      <a:pPr marL="90488" indent="0" algn="l" fontAlgn="auto" hangingPunct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от почасового планирования в часы максимальной загрузки за 2014 год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fontAlgn="auto" hangingPunct="1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 fontAlgn="auto" hangingPunct="1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 fontAlgn="auto" hangingPunct="1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fontAlgn="auto" hangingPunct="1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22 011,8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5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Программное обеспечение </a:t>
            </a:r>
            <a:b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«Многоуровневое нормирование и прогнозирование электропотребления промышленного предприятия»</a:t>
            </a:r>
            <a:endParaRPr lang="ru-RU" sz="23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284168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256584"/>
          </a:xfrm>
        </p:spPr>
        <p:txBody>
          <a:bodyPr>
            <a:noAutofit/>
          </a:bodyPr>
          <a:lstStyle/>
          <a:p>
            <a:pPr marL="0" indent="0" algn="just" defTabSz="36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внедрения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создание возможности определения обоснованных удельных норм расхода электроэнергии и на этой основе получение высокой точности прогнозирования объемов потребления электроэнергии отдельными подразделениями и предприятия в целом. </a:t>
            </a:r>
          </a:p>
          <a:p>
            <a:pPr marL="0" indent="0" algn="just" defTabSz="360000">
              <a:spcBef>
                <a:spcPts val="0"/>
              </a:spcBef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достигается за счёт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57188" indent="-357188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аналитической зависимости удельного расхода электроэнергии от объёма производства на основе математической обработки статистических (отчётных) данных о фактических объёмах производства и удельных расходах электроэнергии;</a:t>
            </a:r>
          </a:p>
          <a:p>
            <a:pPr marL="357188" indent="-357188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обработки данных из набора на переменную глубину по желанию оператора-нормировщика;</a:t>
            </a:r>
          </a:p>
          <a:p>
            <a:pPr marL="357188" indent="-357188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сезонных зависимостей удельного расхода электроэнергии от объёмов производства («зимняя» и «летняя» зависимости).</a:t>
            </a:r>
          </a:p>
          <a:p>
            <a:pPr marL="0" indent="0" algn="just" defTabSz="360000">
              <a:lnSpc>
                <a:spcPct val="150000"/>
              </a:lnSpc>
              <a:spcBef>
                <a:spcPts val="0"/>
              </a:spcBef>
              <a:buNone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284168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36104"/>
            <a:ext cx="8640960" cy="404664"/>
          </a:xfrm>
        </p:spPr>
        <p:txBody>
          <a:bodyPr>
            <a:noAutofit/>
          </a:bodyPr>
          <a:lstStyle/>
          <a:p>
            <a:pPr marL="0" indent="0" algn="just" defTabSz="36000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данных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всех данных, определяющих исходные данные для анализа. </a:t>
            </a:r>
          </a:p>
          <a:p>
            <a:pPr marL="0" indent="0" algn="just" defTabSz="360000">
              <a:lnSpc>
                <a:spcPts val="21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164288" y="1412776"/>
            <a:ext cx="1872208" cy="50405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lnSpc>
                <a:spcPts val="2700"/>
              </a:lnSpc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Действия: </a:t>
            </a:r>
          </a:p>
          <a:p>
            <a:pPr>
              <a:lnSpc>
                <a:spcPts val="27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новый набор данных;</a:t>
            </a:r>
          </a:p>
          <a:p>
            <a:pPr>
              <a:lnSpc>
                <a:spcPts val="27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копии набора данных;</a:t>
            </a:r>
          </a:p>
          <a:p>
            <a:pPr>
              <a:lnSpc>
                <a:spcPts val="27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набора данных;</a:t>
            </a:r>
          </a:p>
          <a:p>
            <a:pPr>
              <a:lnSpc>
                <a:spcPts val="27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добавление в «Избранное»;</a:t>
            </a:r>
          </a:p>
          <a:p>
            <a:pPr>
              <a:lnSpc>
                <a:spcPts val="27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последние открытые наборы данных;</a:t>
            </a:r>
          </a:p>
          <a:p>
            <a:pPr>
              <a:lnSpc>
                <a:spcPts val="27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удаление набора данных.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3600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675" y="1412776"/>
            <a:ext cx="683809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23528" y="166594"/>
            <a:ext cx="8496944" cy="764704"/>
          </a:xfrm>
        </p:spPr>
        <p:txBody>
          <a:bodyPr>
            <a:noAutofit/>
          </a:bodyPr>
          <a:lstStyle/>
          <a:p>
            <a:pPr algn="ctr">
              <a:lnSpc>
                <a:spcPts val="2700"/>
              </a:lnSpc>
            </a:pP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Отображение зависимостей удельного расхода электроэнергии от объема производимой продукции</a:t>
            </a:r>
            <a:endParaRPr lang="ru-RU" sz="23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1" name="Picture 3" descr="Аглофабрика_Месяц_Месяцы"/>
          <p:cNvPicPr>
            <a:picLocks noChangeAspect="1" noChangeArrowheads="1"/>
          </p:cNvPicPr>
          <p:nvPr/>
        </p:nvPicPr>
        <p:blipFill>
          <a:blip r:embed="rId3" cstate="print"/>
          <a:srcRect t="3252" b="4301"/>
          <a:stretch>
            <a:fillRect/>
          </a:stretch>
        </p:blipFill>
        <p:spPr bwMode="auto">
          <a:xfrm>
            <a:off x="2843808" y="2502743"/>
            <a:ext cx="6057900" cy="409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04056"/>
          </a:xfrm>
        </p:spPr>
        <p:txBody>
          <a:bodyPr>
            <a:noAutofit/>
          </a:bodyPr>
          <a:lstStyle/>
          <a:p>
            <a:pPr algn="ctr">
              <a:lnSpc>
                <a:spcPts val="2700"/>
              </a:lnSpc>
            </a:pP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Сопоставление показателей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284168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89090" name="Picture 1"/>
          <p:cNvPicPr>
            <a:picLocks noChangeAspect="1" noChangeArrowheads="1"/>
          </p:cNvPicPr>
          <p:nvPr/>
        </p:nvPicPr>
        <p:blipFill>
          <a:blip r:embed="rId4" cstate="print"/>
          <a:srcRect t="3799" b="4367"/>
          <a:stretch>
            <a:fillRect/>
          </a:stretch>
        </p:blipFill>
        <p:spPr bwMode="auto">
          <a:xfrm>
            <a:off x="251520" y="692696"/>
            <a:ext cx="570587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084168" y="930786"/>
            <a:ext cx="25896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показателей </a:t>
            </a:r>
          </a:p>
          <a:p>
            <a:pPr>
              <a:lnSpc>
                <a:spcPts val="1800"/>
              </a:lnSpc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со средними за год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5020434"/>
            <a:ext cx="2589683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показателей </a:t>
            </a:r>
          </a:p>
          <a:p>
            <a:pPr>
              <a:lnSpc>
                <a:spcPts val="1800"/>
              </a:lnSpc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и предыдущих </a:t>
            </a:r>
          </a:p>
          <a:p>
            <a:pPr>
              <a:lnSpc>
                <a:spcPts val="1800"/>
              </a:lnSpc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месяцев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6632"/>
            <a:ext cx="8496944" cy="50405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700"/>
              </a:lnSpc>
            </a:pP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потреблении электрической энергии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449" y="859916"/>
            <a:ext cx="78009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7906684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целях минимизации производственных расходов в условиях почасового тарифа на оплату электроэнергии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предложена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краткосрочного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нормирования и прогнозирования потребления электрической энергии, основанная на интегральной оценке оптимальности графиков электропотребления.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азработаны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методическое, алгоритмическое и программное обеспечение нормирования удельного расхода и прогнозирования расхода электроэнергии ОАО «ММК», с использованием которого на основе реальных данных по выработке продукции и электропотреблению производственными подразделениями ОАО «ММК» проведены опытные расчеты.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0215" algn="l"/>
                <a:tab pos="63055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программное обеспечение, обеспечивающее прогноз потребления энергетических ресурсов при заданных плановых значениях выпуска продукции и установленных значениях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базовых технологических факторов.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Разработанное методическое и программное обеспечение внедрено в практику управления энергопотреблением </a:t>
            </a: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промплощадки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ОАО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«ММК».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Экономический эффект от выполнения данной работы образуется за счет снижения общей ошибки прогнозирования потребления электроэнергии и снижения затрат на ее приобретение. Общая экономия за 2014 г. составляет 22 млн. рублей.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32656"/>
            <a:ext cx="6102424" cy="475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940425" algn="r"/>
              </a:tabLst>
            </a:pP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выводы и результаты</a:t>
            </a:r>
            <a:endParaRPr lang="ru-RU" sz="23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99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552" y="357166"/>
            <a:ext cx="781784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электропотребления Челябинской области</a:t>
            </a:r>
            <a:endParaRPr lang="ru-RU" sz="2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04258648"/>
              </p:ext>
            </p:extLst>
          </p:nvPr>
        </p:nvGraphicFramePr>
        <p:xfrm>
          <a:off x="285720" y="1142984"/>
          <a:ext cx="8643966" cy="495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6215082"/>
            <a:ext cx="7855775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b="1" i="1" dirty="0" smtClean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Росстата</a:t>
            </a:r>
            <a:endParaRPr lang="ru-RU" b="1" i="1" dirty="0">
              <a:solidFill>
                <a:srgbClr val="4F81B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33434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268760"/>
            <a:ext cx="6745031" cy="38673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3093" y="188640"/>
            <a:ext cx="8601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Схема </a:t>
            </a:r>
            <a:r>
              <a:rPr lang="ru-RU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производственной</a:t>
            </a:r>
            <a:r>
              <a:rPr lang="ru-RU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системы управления </a:t>
            </a: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электропотреблением предприятия</a:t>
            </a:r>
            <a:endParaRPr lang="ru-RU" sz="2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984" r="33980"/>
          <a:stretch/>
        </p:blipFill>
        <p:spPr>
          <a:xfrm>
            <a:off x="4755209" y="4980361"/>
            <a:ext cx="4209280" cy="147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96944" cy="1240096"/>
          </a:xfrm>
        </p:spPr>
        <p:txBody>
          <a:bodyPr>
            <a:noAutofit/>
          </a:bodyPr>
          <a:lstStyle/>
          <a:p>
            <a:pPr algn="ctr">
              <a:lnSpc>
                <a:spcPts val="3100"/>
              </a:lnSpc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 принятия решений по планированию и управлению энергопотреблением в многоуровневой структуре предприятия</a:t>
            </a:r>
            <a:endParaRPr lang="ru-RU" sz="2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284168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208912" cy="3827326"/>
          </a:xfrm>
        </p:spPr>
        <p:txBody>
          <a:bodyPr>
            <a:noAutofit/>
          </a:bodyPr>
          <a:lstStyle/>
          <a:p>
            <a:pPr marL="0" indent="36353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Принятие решений по планированию и управлению энергопотреблением технологических процессов в многоуровневой структуре предприятия характеризуется межуровневыми противоречиями, среди которых необходимо выделить:</a:t>
            </a:r>
          </a:p>
          <a:p>
            <a:pPr marL="812800" lvl="0" indent="-4492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несогласованность агрегированных представлений динамики потребления ресурсов на верхнем уровне и высокой степенью детализации представления динамики на нижних уровнях;</a:t>
            </a:r>
          </a:p>
          <a:p>
            <a:pPr marL="812800" lvl="0" indent="-4492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несогласованность между общими оценками объемов потребления электроэнергии предприятия и суммарными локальными оценками объемов потребления электроэнергии на уровне отдельных технологических процессов.</a:t>
            </a:r>
          </a:p>
          <a:p>
            <a:pPr marL="0" indent="0" algn="just" defTabSz="3600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36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864096"/>
          </a:xfrm>
        </p:spPr>
        <p:txBody>
          <a:bodyPr>
            <a:noAutofit/>
          </a:bodyPr>
          <a:lstStyle/>
          <a:p>
            <a:pPr algn="ctr">
              <a:lnSpc>
                <a:spcPts val="3100"/>
              </a:lnSpc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Краткосрочное прогнозирование </a:t>
            </a:r>
            <a:b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потребления электроэнергии</a:t>
            </a:r>
            <a:endParaRPr lang="ru-RU" sz="2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284168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0794" y="1269876"/>
            <a:ext cx="7992888" cy="3744416"/>
          </a:xfrm>
        </p:spPr>
        <p:txBody>
          <a:bodyPr>
            <a:noAutofit/>
          </a:bodyPr>
          <a:lstStyle/>
          <a:p>
            <a:pPr marL="0" indent="360000" algn="just">
              <a:lnSpc>
                <a:spcPts val="2700"/>
              </a:lnSpc>
              <a:spcBef>
                <a:spcPts val="60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Краткосрочное нормирование и прогнозирование потребления электрической энергии дает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технико-экономический эффект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следующих факторов:</a:t>
            </a:r>
          </a:p>
          <a:p>
            <a:pPr marL="720000" indent="-360000" algn="just">
              <a:lnSpc>
                <a:spcPts val="27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точного контроля потребления электрической энергии, которое позволит выявить места и временные интервалы повышенного использования электроэнергии и оценить резервы снижения объемов ее потребления;</a:t>
            </a:r>
          </a:p>
          <a:p>
            <a:pPr marL="720000" indent="-360000" algn="just">
              <a:lnSpc>
                <a:spcPts val="27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затрат на приобретение электрической энергии вследствие переноса электропотребления в более льготный ценовой диапазон.</a:t>
            </a:r>
          </a:p>
          <a:p>
            <a:pPr marL="0" indent="360000" algn="just">
              <a:lnSpc>
                <a:spcPts val="27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0000">
              <a:lnSpc>
                <a:spcPts val="27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8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384" y="892447"/>
            <a:ext cx="579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63588" y="282812"/>
            <a:ext cx="7488832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tabLst>
                <a:tab pos="630555" algn="l"/>
              </a:tabLst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Форма </a:t>
            </a:r>
            <a:r>
              <a:rPr lang="ru-RU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расписания производственных циклов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r="21124"/>
          <a:stretch/>
        </p:blipFill>
        <p:spPr>
          <a:xfrm>
            <a:off x="1043608" y="5353360"/>
            <a:ext cx="7128792" cy="115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284168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6944" cy="3960440"/>
          </a:xfrm>
        </p:spPr>
        <p:txBody>
          <a:bodyPr>
            <a:noAutofit/>
          </a:bodyPr>
          <a:lstStyle/>
          <a:p>
            <a:pPr marL="0" indent="360000" algn="just">
              <a:lnSpc>
                <a:spcPts val="27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сложных производственных комплексов предлагается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децентрализованная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процедура почасового нормирования и прогнозирования электропотребления. </a:t>
            </a:r>
          </a:p>
          <a:p>
            <a:pPr marL="0" indent="360000" algn="just">
              <a:lnSpc>
                <a:spcPts val="27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Процедура основана на том, что на верхнем уровне иерархии расчетов оцениваются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интегральные показатели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производственных циклов: </a:t>
            </a:r>
          </a:p>
          <a:p>
            <a:pPr marL="360000" indent="360000" algn="just">
              <a:lnSpc>
                <a:spcPts val="27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объемы выпуска продукции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360000" indent="360000" algn="just">
              <a:lnSpc>
                <a:spcPts val="27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объемы потребляемой электрической энергии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000" algn="just">
              <a:spcBef>
                <a:spcPts val="60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ts val="2500"/>
              </a:lnSpc>
              <a:spcBef>
                <a:spcPts val="60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Дополнительно вводится новый интегральный показатель ‑ </a:t>
            </a:r>
          </a:p>
          <a:p>
            <a:pPr marL="0" indent="360000" algn="just">
              <a:lnSpc>
                <a:spcPts val="2500"/>
              </a:lnSpc>
              <a:spcBef>
                <a:spcPts val="60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индекс снижения стоимости потребления электроэнергии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i="1" baseline="-25000" dirty="0" err="1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360000">
              <a:lnSpc>
                <a:spcPts val="25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который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позволяет интегрально оценивать оптимальность графиков электропотребления.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197768"/>
            <a:ext cx="8496944" cy="1143000"/>
          </a:xfrm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почасового нормирования и прогнозирования электропотребления </a:t>
            </a:r>
            <a:b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сложных производственных комплексов</a:t>
            </a:r>
          </a:p>
        </p:txBody>
      </p:sp>
    </p:spTree>
    <p:extLst>
      <p:ext uri="{BB962C8B-B14F-4D97-AF65-F5344CB8AC3E}">
        <p14:creationId xmlns:p14="http://schemas.microsoft.com/office/powerpoint/2010/main" val="21269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284168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97235"/>
            <a:ext cx="8640960" cy="720080"/>
          </a:xfrm>
        </p:spPr>
        <p:txBody>
          <a:bodyPr>
            <a:noAutofit/>
          </a:bodyPr>
          <a:lstStyle/>
          <a:p>
            <a:pPr marL="0" indent="360000" algn="just">
              <a:lnSpc>
                <a:spcPts val="23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снижения стоимости потребления электроэнергии 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7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 соотношению:</a:t>
            </a: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97150" indent="-3175" algn="just">
              <a:lnSpc>
                <a:spcPts val="2500"/>
              </a:lnSpc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97150" indent="-3175" algn="just">
              <a:lnSpc>
                <a:spcPts val="2500"/>
              </a:lnSpc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97150" indent="-3175" algn="just">
              <a:lnSpc>
                <a:spcPts val="2500"/>
              </a:lnSpc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97150" indent="-3175" algn="just">
              <a:lnSpc>
                <a:spcPts val="2500"/>
              </a:lnSpc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0000">
              <a:lnSpc>
                <a:spcPts val="25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3594100" y="1717364"/>
          <a:ext cx="20193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2" name="Equation" r:id="rId4" imgW="1524000" imgH="762000" progId="Equation.DSMT4">
                  <p:embed/>
                </p:oleObj>
              </mc:Choice>
              <mc:Fallback>
                <p:oleObj name="Equation" r:id="rId4" imgW="1524000" imgH="7620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1717364"/>
                        <a:ext cx="201930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48072"/>
          </a:xfrm>
        </p:spPr>
        <p:txBody>
          <a:bodyPr>
            <a:noAutofit/>
          </a:bodyPr>
          <a:lstStyle/>
          <a:p>
            <a:pPr algn="ctr">
              <a:lnSpc>
                <a:spcPts val="2900"/>
              </a:lnSpc>
            </a:pP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индекса снижения стоимости </a:t>
            </a:r>
            <a:b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потребления электроэнергии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1195413" y="2797435"/>
          <a:ext cx="15763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3" name="Equation" r:id="rId6" imgW="1231366" imgH="622030" progId="Equation.DSMT4">
                  <p:embed/>
                </p:oleObj>
              </mc:Choice>
              <mc:Fallback>
                <p:oleObj name="Equation" r:id="rId6" imgW="1231366" imgH="62203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413" y="2797435"/>
                        <a:ext cx="1576387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3686671" y="2798204"/>
          <a:ext cx="17494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4" name="Equation" r:id="rId8" imgW="1371600" imgH="622300" progId="Equation.DSMT4">
                  <p:embed/>
                </p:oleObj>
              </mc:Choice>
              <mc:Fallback>
                <p:oleObj name="Equation" r:id="rId8" imgW="1371600" imgH="62230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671" y="2798204"/>
                        <a:ext cx="174942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6300192" y="2798204"/>
          <a:ext cx="180352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5" name="Equation" r:id="rId10" imgW="1409088" imgH="622030" progId="Equation.DSMT4">
                  <p:embed/>
                </p:oleObj>
              </mc:Choice>
              <mc:Fallback>
                <p:oleObj name="Equation" r:id="rId10" imgW="1409088" imgH="62203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798204"/>
                        <a:ext cx="180352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51520" y="3589523"/>
            <a:ext cx="864096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{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5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 ‑ текущий график электропотребления; {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5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5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 ‑ базовый график электропотребления;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1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5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‑ переменная часть индекса равновесных цен на продажу электроэнергии на оптовом рынке;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индекс часовых интервалов.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4741651"/>
            <a:ext cx="8568952" cy="1783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60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текущий график совпадает с базовым графиком, то 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7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algn="just">
              <a:lnSpc>
                <a:spcPts val="2300"/>
              </a:lnSpc>
              <a:spcBef>
                <a:spcPts val="60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текущий график электропотребления снижает стоимость покупки электроэнергии по сравнению с базовым графиком, то 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7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algn="just">
              <a:lnSpc>
                <a:spcPts val="2300"/>
              </a:lnSpc>
              <a:spcBef>
                <a:spcPts val="60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Безусловный оптимум достигается при 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7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0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2300"/>
              </a:lnSpc>
              <a:spcBef>
                <a:spcPts val="60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текущий график электропотребления хуже базового графика, то 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7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&gt;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29586" y="1972068"/>
            <a:ext cx="569099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(23)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6" r="4126"/>
          <a:stretch>
            <a:fillRect/>
          </a:stretch>
        </p:blipFill>
        <p:spPr bwMode="auto">
          <a:xfrm>
            <a:off x="1259632" y="1455144"/>
            <a:ext cx="6264698" cy="274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8791" y="4464800"/>
            <a:ext cx="7945657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модели проводилось на основе данных почасового потребления электрической энергии агрегатами электросталеплавильного цеха металлургического предприятия 1-й ценовой зоны в период за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сентябрь 2014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г., а также с учетом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равновесных цен на продажу электроэнергии, полученных с сайта компании ОАО «АТС».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 txBox="1">
            <a:spLocks/>
          </p:cNvSpPr>
          <p:nvPr/>
        </p:nvSpPr>
        <p:spPr>
          <a:xfrm>
            <a:off x="214282" y="285728"/>
            <a:ext cx="8496944" cy="49492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500"/>
              </a:lnSpc>
            </a:pPr>
            <a:r>
              <a:rPr lang="ru-RU" sz="23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методики почасового прогнозирования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5557" y="791291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Почасовой график загрузки оборудования электросталеплавильного цеха металлургического предприятия 1-й ценовой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зоны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сентябрь 2014 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5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3736</TotalTime>
  <Words>797</Words>
  <Application>Microsoft Office PowerPoint</Application>
  <PresentationFormat>Экран (4:3)</PresentationFormat>
  <Paragraphs>180</Paragraphs>
  <Slides>19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Equation</vt:lpstr>
      <vt:lpstr>Equation.DSMT4</vt:lpstr>
      <vt:lpstr>МЕТОД ЭФФЕКТИВНОГО ПЛАНИРОВАНИЯ И УПРАВЛЕНИЯ ЭЛЕКТРОПОТРЕБЛЕНИЕМ МЕТАЛЛУРГИЧЕСКОГО ПРЕДПРИЯТИЯ</vt:lpstr>
      <vt:lpstr>Презентация PowerPoint</vt:lpstr>
      <vt:lpstr>Презентация PowerPoint</vt:lpstr>
      <vt:lpstr>Особенности процедур принятия решений по планированию и управлению энергопотреблением в многоуровневой структуре предприятия</vt:lpstr>
      <vt:lpstr>Краткосрочное прогнозирование  потребления электроэнергии</vt:lpstr>
      <vt:lpstr>Презентация PowerPoint</vt:lpstr>
      <vt:lpstr>Методика почасового нормирования и прогнозирования электропотребления  для сложных производственных комплексов</vt:lpstr>
      <vt:lpstr>Определение индекса снижения стоимости  потребления электроэнергии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Программное обеспечение  «Многоуровневое нормирование и прогнозирование электропотребления промышленного предприятия»</vt:lpstr>
      <vt:lpstr>Отображение зависимостей удельного расхода электроэнергии от объема производимой продукции</vt:lpstr>
      <vt:lpstr>Сопоставление показателей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Sasha</cp:lastModifiedBy>
  <cp:revision>763</cp:revision>
  <cp:lastPrinted>2015-05-19T10:18:23Z</cp:lastPrinted>
  <dcterms:modified xsi:type="dcterms:W3CDTF">2015-05-21T12:02:18Z</dcterms:modified>
</cp:coreProperties>
</file>