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6" r:id="rId2"/>
    <p:sldId id="375" r:id="rId3"/>
    <p:sldId id="396" r:id="rId4"/>
    <p:sldId id="376" r:id="rId5"/>
    <p:sldId id="378" r:id="rId6"/>
    <p:sldId id="379" r:id="rId7"/>
    <p:sldId id="380" r:id="rId8"/>
    <p:sldId id="346" r:id="rId9"/>
    <p:sldId id="373" r:id="rId10"/>
    <p:sldId id="351" r:id="rId11"/>
    <p:sldId id="350" r:id="rId12"/>
    <p:sldId id="352" r:id="rId13"/>
    <p:sldId id="397" r:id="rId14"/>
    <p:sldId id="402" r:id="rId15"/>
    <p:sldId id="354" r:id="rId16"/>
    <p:sldId id="403" r:id="rId17"/>
    <p:sldId id="400" r:id="rId18"/>
    <p:sldId id="388" r:id="rId19"/>
    <p:sldId id="257" r:id="rId20"/>
    <p:sldId id="347" r:id="rId21"/>
    <p:sldId id="390" r:id="rId22"/>
    <p:sldId id="391" r:id="rId23"/>
    <p:sldId id="392" r:id="rId24"/>
    <p:sldId id="370" r:id="rId25"/>
    <p:sldId id="385" r:id="rId26"/>
    <p:sldId id="393" r:id="rId27"/>
    <p:sldId id="394" r:id="rId28"/>
    <p:sldId id="324" r:id="rId29"/>
  </p:sldIdLst>
  <p:sldSz cx="9144000" cy="6858000" type="screen4x3"/>
  <p:notesSz cx="6877050" cy="10001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FFCC"/>
    <a:srgbClr val="BBE0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72" d="100"/>
          <a:sy n="72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&#1070;&#1059;&#1088;&#1043;&#1059;\&#1040;&#1085;&#1072;&#1083;&#1080;&#1079;%20&#1101;&#1082;&#1086;&#1085;&#1086;&#1084;&#1080;&#1080;%2001.11.2011%20%20-%20%2031.03.2012%20%20-%20&#1082;&#1086;&#1087;&#1080;&#110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Потенциал экономии тепловой энергии за отопительный период, Мкал/°С</a:t>
            </a:r>
          </a:p>
        </c:rich>
      </c:tx>
      <c:layout>
        <c:manualLayout>
          <c:xMode val="edge"/>
          <c:yMode val="edge"/>
          <c:x val="0.223772224169112"/>
          <c:y val="0.02153803898332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11779621645088"/>
          <c:y val="0.10682270422334"/>
          <c:w val="0.919111851550071"/>
          <c:h val="0.5523798446997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'Базовый период'!$IE$28:$IE$62</c:f>
              <c:strCache>
                <c:ptCount val="35"/>
                <c:pt idx="0">
                  <c:v>Общ №3,8</c:v>
                </c:pt>
                <c:pt idx="1">
                  <c:v>Бассейн</c:v>
                </c:pt>
                <c:pt idx="2">
                  <c:v>УЛК 3БВ</c:v>
                </c:pt>
                <c:pt idx="3">
                  <c:v>УЛК 1-ЦЧ</c:v>
                </c:pt>
                <c:pt idx="4">
                  <c:v>Общ №7</c:v>
                </c:pt>
                <c:pt idx="5">
                  <c:v>ГКБ-2</c:v>
                </c:pt>
                <c:pt idx="6">
                  <c:v>Общ №2</c:v>
                </c:pt>
                <c:pt idx="7">
                  <c:v>УЛК 3Д</c:v>
                </c:pt>
                <c:pt idx="8">
                  <c:v>Общ №1</c:v>
                </c:pt>
                <c:pt idx="9">
                  <c:v>УЛК 2АТ</c:v>
                </c:pt>
                <c:pt idx="10">
                  <c:v>УЛК 1-ЗК</c:v>
                </c:pt>
                <c:pt idx="11">
                  <c:v>УЛК 3А</c:v>
                </c:pt>
                <c:pt idx="12">
                  <c:v>Общ №6</c:v>
                </c:pt>
                <c:pt idx="13">
                  <c:v>УЛК 1-Библиотека</c:v>
                </c:pt>
                <c:pt idx="14">
                  <c:v>УЛК АС</c:v>
                </c:pt>
                <c:pt idx="15">
                  <c:v>Общ №5</c:v>
                </c:pt>
                <c:pt idx="16">
                  <c:v>УЛК 1А</c:v>
                </c:pt>
                <c:pt idx="17">
                  <c:v>ТП-2 (Ком)</c:v>
                </c:pt>
                <c:pt idx="18">
                  <c:v>УЛК 1-ВК-2 центр</c:v>
                </c:pt>
                <c:pt idx="19">
                  <c:v>НИИЦС</c:v>
                </c:pt>
                <c:pt idx="20">
                  <c:v>УПМ-2 (Ип)</c:v>
                </c:pt>
                <c:pt idx="21">
                  <c:v>Коммуны 151</c:v>
                </c:pt>
                <c:pt idx="22">
                  <c:v>Общ №11</c:v>
                </c:pt>
                <c:pt idx="23">
                  <c:v>Валеология</c:v>
                </c:pt>
                <c:pt idx="24">
                  <c:v>УЛК 4</c:v>
                </c:pt>
                <c:pt idx="25">
                  <c:v>ТП-1 (Ип)</c:v>
                </c:pt>
                <c:pt idx="26">
                  <c:v>УЛК 5 юр.</c:v>
                </c:pt>
                <c:pt idx="27">
                  <c:v>Гараж УЛК 1</c:v>
                </c:pt>
                <c:pt idx="28">
                  <c:v>"Сигма"</c:v>
                </c:pt>
                <c:pt idx="29">
                  <c:v>УПМ-1 (Ком)</c:v>
                </c:pt>
                <c:pt idx="30">
                  <c:v>РСУ</c:v>
                </c:pt>
                <c:pt idx="31">
                  <c:v>УЛК 1-ВК-1 край</c:v>
                </c:pt>
                <c:pt idx="32">
                  <c:v>Издат. Центр</c:v>
                </c:pt>
                <c:pt idx="33">
                  <c:v>УЛК 2АК</c:v>
                </c:pt>
                <c:pt idx="34">
                  <c:v>Пищ. Тех.</c:v>
                </c:pt>
              </c:strCache>
            </c:strRef>
          </c:cat>
          <c:val>
            <c:numRef>
              <c:f>'Базовый период'!$IG$28:$IG$62</c:f>
              <c:numCache>
                <c:formatCode>0.00</c:formatCode>
                <c:ptCount val="35"/>
                <c:pt idx="0">
                  <c:v>79.9508992063412</c:v>
                </c:pt>
                <c:pt idx="1">
                  <c:v>42.69917239785897</c:v>
                </c:pt>
                <c:pt idx="2">
                  <c:v>29.93379584974924</c:v>
                </c:pt>
                <c:pt idx="3">
                  <c:v>22.49106730095041</c:v>
                </c:pt>
                <c:pt idx="4">
                  <c:v>22.45735091739314</c:v>
                </c:pt>
                <c:pt idx="5">
                  <c:v>17.8822524305651</c:v>
                </c:pt>
                <c:pt idx="6">
                  <c:v>16.32629270158804</c:v>
                </c:pt>
                <c:pt idx="7">
                  <c:v>13.61553962173943</c:v>
                </c:pt>
                <c:pt idx="8">
                  <c:v>12.069203798899</c:v>
                </c:pt>
                <c:pt idx="9">
                  <c:v>11.65766139459376</c:v>
                </c:pt>
                <c:pt idx="10">
                  <c:v>11.25726239805372</c:v>
                </c:pt>
                <c:pt idx="11">
                  <c:v>10.59039100151991</c:v>
                </c:pt>
                <c:pt idx="12">
                  <c:v>10.13101332793671</c:v>
                </c:pt>
                <c:pt idx="13">
                  <c:v>9.9587068614467</c:v>
                </c:pt>
                <c:pt idx="14">
                  <c:v>9.775700106203005</c:v>
                </c:pt>
                <c:pt idx="15">
                  <c:v>9.757288354185187</c:v>
                </c:pt>
                <c:pt idx="16">
                  <c:v>8.585966374514653</c:v>
                </c:pt>
                <c:pt idx="17">
                  <c:v>8.454120971761248</c:v>
                </c:pt>
                <c:pt idx="18">
                  <c:v>7.795482518427665</c:v>
                </c:pt>
                <c:pt idx="19">
                  <c:v>7.467659015715728</c:v>
                </c:pt>
                <c:pt idx="20">
                  <c:v>7.198130965862526</c:v>
                </c:pt>
                <c:pt idx="21">
                  <c:v>6.799398742227954</c:v>
                </c:pt>
                <c:pt idx="22">
                  <c:v>5.736306143843924</c:v>
                </c:pt>
                <c:pt idx="23">
                  <c:v>5.239588529618719</c:v>
                </c:pt>
                <c:pt idx="24">
                  <c:v>3.982351300590124</c:v>
                </c:pt>
                <c:pt idx="25">
                  <c:v>3.960363274237588</c:v>
                </c:pt>
                <c:pt idx="26">
                  <c:v>3.709525108217331</c:v>
                </c:pt>
                <c:pt idx="27">
                  <c:v>3.668031183219508</c:v>
                </c:pt>
                <c:pt idx="28">
                  <c:v>3.633104201031875</c:v>
                </c:pt>
                <c:pt idx="29">
                  <c:v>2.864150338174719</c:v>
                </c:pt>
                <c:pt idx="30">
                  <c:v>2.778535104539308</c:v>
                </c:pt>
                <c:pt idx="31">
                  <c:v>2.259068008377011</c:v>
                </c:pt>
                <c:pt idx="32">
                  <c:v>1.759082622127436</c:v>
                </c:pt>
                <c:pt idx="33">
                  <c:v>1.268434973382554</c:v>
                </c:pt>
                <c:pt idx="34">
                  <c:v>0.0922333079021577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-2102805496"/>
        <c:axId val="-2103171864"/>
      </c:barChart>
      <c:catAx>
        <c:axId val="-2102805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-2103171864"/>
        <c:crosses val="autoZero"/>
        <c:auto val="0"/>
        <c:lblAlgn val="ctr"/>
        <c:lblOffset val="100"/>
        <c:noMultiLvlLbl val="0"/>
      </c:catAx>
      <c:valAx>
        <c:axId val="-2103171864"/>
        <c:scaling>
          <c:orientation val="minMax"/>
          <c:max val="8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-2102805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5A42BA5-987E-4ECE-B9A2-2C27510AC140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17A2C38-176F-492B-AFEF-78910BB1D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20" indent="-285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54" indent="-2285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35" indent="-2285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316" indent="-22859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97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79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60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041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49C632-635B-40DE-AF76-96C695E9CCC1}" type="slidenum">
              <a:rPr lang="ru-RU"/>
              <a:pPr eaLnBrk="1" hangingPunct="1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4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DF5D6A-809A-41AF-A653-44196ED2CB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2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5652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5652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21384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038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9533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77084-68FB-46E7-B5D9-3C08709A78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43338" y="9418638"/>
            <a:ext cx="29416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6BAF7E-DACC-47DD-8193-630A9D1F1137}" type="slidenum">
              <a:rPr lang="ru-RU" altLang="ru-RU"/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2950"/>
            <a:ext cx="4959350" cy="3719513"/>
          </a:xfrm>
          <a:ln/>
        </p:spPr>
      </p:sp>
      <p:sp>
        <p:nvSpPr>
          <p:cNvPr id="63492" name="Заметки 2"/>
          <p:cNvSpPr>
            <a:spLocks noGrp="1"/>
          </p:cNvSpPr>
          <p:nvPr>
            <p:ph type="body" idx="1"/>
          </p:nvPr>
        </p:nvSpPr>
        <p:spPr>
          <a:xfrm>
            <a:off x="679450" y="4710113"/>
            <a:ext cx="5427663" cy="4462462"/>
          </a:xfrm>
          <a:noFill/>
        </p:spPr>
        <p:txBody>
          <a:bodyPr lIns="92400" tIns="46200" rIns="92400" bIns="46200"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3493" name="Номер слайда 3"/>
          <p:cNvSpPr txBox="1">
            <a:spLocks noGrp="1"/>
          </p:cNvSpPr>
          <p:nvPr/>
        </p:nvSpPr>
        <p:spPr bwMode="auto">
          <a:xfrm>
            <a:off x="3843338" y="9417050"/>
            <a:ext cx="29416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00" tIns="46200" rIns="92400" bIns="46200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1AE0B0-F547-4F1C-A8E8-0BB5E1748516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0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2242D8-D0EA-40E4-B090-C6AD56BF9775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Оренбург</a:t>
            </a:r>
          </a:p>
        </p:txBody>
      </p:sp>
    </p:spTree>
    <p:extLst>
      <p:ext uri="{BB962C8B-B14F-4D97-AF65-F5344CB8AC3E}">
        <p14:creationId xmlns:p14="http://schemas.microsoft.com/office/powerpoint/2010/main" val="20462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CB77-570E-4291-92A0-85DD6B32DD6F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290DD-881D-4BAC-AA9B-9F9209E1B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ED89-E94B-4FD3-81B6-B3A6E426EA39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A310-C915-4543-B8E9-6CED63A67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2493-CA63-473D-892D-8F4B630D18FA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47AE-FA7D-49F1-AC70-CAED08CBE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480A-1DE7-4BF7-B9BD-D4F2FD4E7CAB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D786-1078-4BFD-92A5-682EF7614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FCC6-495D-430E-A62C-AD7DFD2C329B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F4A0E-AEE0-4239-B680-0F9080204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8B92-2A37-4761-8FD7-B8E28FB0A98A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1235-5545-4776-BE73-60E022C09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1A65-F725-4C5F-9D8A-66C8B997EADA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1DED-B506-48B3-9939-64B12C8C3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EAE6-CF53-47E3-9888-71069BD6DB0D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8682-41CC-4BED-BB40-5E1E1D782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C68B-E5F0-4BFD-A8C0-631C0E793F44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D7A9-0E5A-42BE-BABA-EFE12AE66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6546-1849-4108-8F3B-D49FA0D84184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DC04-3A61-4DA6-924D-159E24ACD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365C-53E7-4CC0-A728-757BF828AFFD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5CFB-3DD3-4B61-9151-D8E90C4C5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D8B8B9-5EC8-42BE-8AE6-6007F371295F}" type="datetimeFigureOut">
              <a:rPr lang="ru-RU"/>
              <a:pPr>
                <a:defRPr/>
              </a:pPr>
              <a:t>22.05.15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50A98-F12F-4045-A984-2FB61A4A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jpeg"/><Relationship Id="rId23" Type="http://schemas.openxmlformats.org/officeDocument/2006/relationships/image" Target="../media/image48.jpe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png"/><Relationship Id="rId27" Type="http://schemas.openxmlformats.org/officeDocument/2006/relationships/image" Target="../media/image2.jpeg"/><Relationship Id="rId28" Type="http://schemas.microsoft.com/office/2007/relationships/hdphoto" Target="../media/hdphoto1.wdp"/><Relationship Id="rId10" Type="http://schemas.openxmlformats.org/officeDocument/2006/relationships/image" Target="../media/image35.jpe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jpe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2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5" Type="http://schemas.microsoft.com/office/2007/relationships/hdphoto" Target="../media/hdphoto2.wdp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2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image" Target="../media/image2.jpeg"/><Relationship Id="rId7" Type="http://schemas.microsoft.com/office/2007/relationships/hdphoto" Target="../media/hdphoto1.wdp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4" descr="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666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ЮЖНО-УРАЛЬСКИЙ ГОСУДАРСТВЕННЫЙ УНИВЕРСИТЕТ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3556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( </a:t>
            </a:r>
            <a:r>
              <a:rPr lang="ru-RU" sz="1600" dirty="0" smtClean="0">
                <a:solidFill>
                  <a:schemeClr val="bg1"/>
                </a:solidFill>
                <a:latin typeface="Georgia" pitchFamily="18" charset="0"/>
              </a:rPr>
              <a:t>НАЦИОНАЛЬНЫЙ ИССЛЕДОВАТЕЛЬСКИЙ УНИВЕРСИТЕТ</a:t>
            </a:r>
            <a:r>
              <a:rPr lang="en-US" sz="16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Georgia" pitchFamily="18" charset="0"/>
              </a:rPr>
              <a:t>)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0" y="64468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Челябинск, 2015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1520" y="3212976"/>
            <a:ext cx="8640960" cy="18002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  <a:alpha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Интеллектуальное управлени</a:t>
            </a: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</a:t>
            </a: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нженерными системами </a:t>
            </a: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тепло-,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</a:t>
            </a: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одоснабжения и освещения: </a:t>
            </a: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опыт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разработки и внедрения НИУ </a:t>
            </a:r>
            <a:r>
              <a:rPr lang="ru-RU" sz="2800" b="1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ЮУрГУ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830039"/>
            <a:ext cx="864096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Шнайдер Дмитрий Александрович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1348026"/>
            <a:ext cx="864096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д.т.н., профессор кафедры Автоматики и Управления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ам. </a:t>
            </a:r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уководителя  ПНР-1 «Энергосбережение в социальной сфере»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АИТП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464F860B-98C8-45C5-82B8-95CDCD16C47C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10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606" name="Рисунок 11"/>
          <p:cNvPicPr>
            <a:picLocks noChangeAspect="1"/>
          </p:cNvPicPr>
          <p:nvPr/>
        </p:nvPicPr>
        <p:blipFill>
          <a:blip r:embed="rId2"/>
          <a:srcRect l="13959" b="3889"/>
          <a:stretch>
            <a:fillRect/>
          </a:stretch>
        </p:blipFill>
        <p:spPr bwMode="auto">
          <a:xfrm>
            <a:off x="179388" y="692150"/>
            <a:ext cx="871061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1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состояние узлов учета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D7FF2F39-44A6-47FE-96C0-CBCFF33EFF33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11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558" name="Рисунок 12"/>
          <p:cNvPicPr>
            <a:picLocks noChangeAspect="1"/>
          </p:cNvPicPr>
          <p:nvPr/>
        </p:nvPicPr>
        <p:blipFill>
          <a:blip r:embed="rId2"/>
          <a:srcRect l="13750" b="3889"/>
          <a:stretch>
            <a:fillRect/>
          </a:stretch>
        </p:blipFill>
        <p:spPr bwMode="auto">
          <a:xfrm>
            <a:off x="233363" y="692150"/>
            <a:ext cx="87312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1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журнал событий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FAC45A32-1EB3-4F8E-AB5A-CD6094166E55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12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678" name="Рисунок 8" descr="Событ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692150"/>
            <a:ext cx="84597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1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558F7876-0AD7-47B7-8AEE-66E30641D504}" type="slidenum">
              <a:rPr lang="en-US" sz="2000" b="1" smtClean="0">
                <a:solidFill>
                  <a:schemeClr val="bg1"/>
                </a:solidFill>
                <a:latin typeface="+mn-lt"/>
              </a:rPr>
              <a:t>13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886"/>
            <a:ext cx="8955088" cy="69175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Макромодель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эффективности теплоснабжения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кампуса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ЮУрГУ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7" name="Picture 2" descr="C:\Users\Vildan\Downloads\__lo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 r="2567" b="6567"/>
          <a:stretch/>
        </p:blipFill>
        <p:spPr bwMode="auto">
          <a:xfrm>
            <a:off x="259922" y="691752"/>
            <a:ext cx="8560550" cy="5461827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18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" y="764704"/>
            <a:ext cx="8973165" cy="286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" y="4077072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Модель насоса</a:t>
            </a:r>
            <a:endParaRPr lang="en-US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4224310" y="4077072"/>
            <a:ext cx="4904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Модель задвижки</a:t>
            </a:r>
            <a:endParaRPr lang="en-US" dirty="0" smtClean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" y="4868714"/>
            <a:ext cx="3812970" cy="8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30" y="4487242"/>
            <a:ext cx="4999815" cy="162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-1" y="-13270"/>
            <a:ext cx="8671913" cy="705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макромодели (насосная станция)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8594725" y="6212233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57C4F925-A162-4F8A-BF79-DC2F54FC450D}" type="slidenum">
              <a:rPr lang="en-US" sz="2000" b="1" smtClean="0">
                <a:solidFill>
                  <a:schemeClr val="bg1"/>
                </a:solidFill>
                <a:latin typeface="+mn-lt"/>
              </a:rPr>
              <a:t>14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24" name="Picture 2" descr="C:\Users\Vildan\Downloads\__log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43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3053E4D3-5ACD-4F47-849D-B2573BBF7A3B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15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6" name="Рисунок 10"/>
          <p:cNvPicPr>
            <a:picLocks noChangeAspect="1"/>
          </p:cNvPicPr>
          <p:nvPr/>
        </p:nvPicPr>
        <p:blipFill>
          <a:blip r:embed="rId2"/>
          <a:srcRect l="13853" b="3148"/>
          <a:stretch>
            <a:fillRect/>
          </a:stretch>
        </p:blipFill>
        <p:spPr bwMode="auto">
          <a:xfrm>
            <a:off x="250825" y="692150"/>
            <a:ext cx="871378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"/>
          <p:cNvPicPr>
            <a:picLocks noChangeAspect="1" noChangeArrowheads="1"/>
          </p:cNvPicPr>
          <p:nvPr/>
        </p:nvPicPr>
        <p:blipFill>
          <a:blip r:embed="rId3"/>
          <a:srcRect t="2287" b="3685"/>
          <a:stretch>
            <a:fillRect/>
          </a:stretch>
        </p:blipFill>
        <p:spPr bwMode="auto">
          <a:xfrm>
            <a:off x="323850" y="3068638"/>
            <a:ext cx="391636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/>
          <a:srcRect t="2161" b="2287"/>
          <a:stretch>
            <a:fillRect/>
          </a:stretch>
        </p:blipFill>
        <p:spPr bwMode="auto">
          <a:xfrm>
            <a:off x="4778375" y="3090863"/>
            <a:ext cx="38163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859338" y="4437063"/>
            <a:ext cx="3744912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2" name="Picture 2" descr="C:\Users\Vildan\Downloads\__log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/>
              <a:t>Параметры потребителей по данным </a:t>
            </a:r>
            <a:r>
              <a:rPr lang="ru-RU" sz="2000" dirty="0" err="1"/>
              <a:t>энергоаудита</a:t>
            </a:r>
            <a:r>
              <a:rPr lang="ru-RU" sz="2000" dirty="0"/>
              <a:t> для идентификации модели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80" cy="573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1" y="-13270"/>
            <a:ext cx="8671913" cy="705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03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27384"/>
            <a:ext cx="8671913" cy="7200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удельного энергопотребления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" y="672584"/>
            <a:ext cx="9134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Объект исследования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1600" b="1" dirty="0" smtClean="0"/>
              <a:t>Теплоэнергетический </a:t>
            </a:r>
            <a:r>
              <a:rPr lang="ru-RU" sz="1600" b="1" dirty="0"/>
              <a:t>комплекс ФГБОУ ВПО «</a:t>
            </a:r>
            <a:r>
              <a:rPr lang="ru-RU" sz="1600" b="1" dirty="0" err="1"/>
              <a:t>ЮУрГУ</a:t>
            </a:r>
            <a:r>
              <a:rPr lang="ru-RU" sz="1600" b="1" dirty="0"/>
              <a:t>» (НИУ)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1052736"/>
            <a:ext cx="9134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Определение объектов с наибольшим потенциалом энергосбережения (отопление)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35496" y="1492365"/>
          <a:ext cx="2051721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585413"/>
                <a:gridCol w="5302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Error/Q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 smtClean="0">
                          <a:effectLst/>
                        </a:rPr>
                        <a:t>q</a:t>
                      </a:r>
                      <a:r>
                        <a:rPr lang="ru-RU" sz="1100" u="none" strike="noStrike" baseline="30000" dirty="0" err="1" smtClean="0">
                          <a:effectLst/>
                        </a:rPr>
                        <a:t>оп</a:t>
                      </a:r>
                      <a:endParaRPr lang="ru-RU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№3,8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79,95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Бассейн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3БВ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29,93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1-ЦЧ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22,46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ГКБ-2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3Д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6907382" y="1492366"/>
          <a:ext cx="2227414" cy="1911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1002"/>
                <a:gridCol w="617467"/>
                <a:gridCol w="488945"/>
              </a:tblGrid>
              <a:tr h="184682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7" marR="8857" marT="88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Error/Q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 smtClean="0">
                          <a:effectLst/>
                        </a:rPr>
                        <a:t>q</a:t>
                      </a:r>
                      <a:r>
                        <a:rPr lang="ru-RU" sz="1100" u="none" strike="noStrike" baseline="30000" dirty="0" err="1" smtClean="0">
                          <a:effectLst/>
                        </a:rPr>
                        <a:t>оп</a:t>
                      </a:r>
                      <a:endParaRPr lang="ru-RU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8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Гараж УЛК 1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marL="9525" marR="9525" marT="9525" marB="0" anchor="b"/>
                </a:tc>
              </a:tr>
              <a:tr h="18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"Сигма"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3,63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18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УПМ-1 (Ком)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2,86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218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РСУ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2,78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18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УЛК 1-ВК-1 край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2,26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181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Издат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 центр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1,76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18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УЛК 2АК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18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Пищ. Тех.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  <a:tr h="18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УЛК 3Г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-26,37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2123729" y="1492365"/>
          <a:ext cx="2448272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7"/>
                <a:gridCol w="606318"/>
                <a:gridCol w="68982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Error/Q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 smtClean="0">
                          <a:effectLst/>
                        </a:rPr>
                        <a:t>q</a:t>
                      </a:r>
                      <a:r>
                        <a:rPr lang="ru-RU" sz="1100" u="none" strike="noStrike" baseline="30000" dirty="0" err="1" smtClean="0">
                          <a:effectLst/>
                        </a:rPr>
                        <a:t>оп</a:t>
                      </a:r>
                      <a:endParaRPr lang="ru-RU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2АТ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1-ЗК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3А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1-Библиотека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АС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1А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ТП-2 (Ком)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4617412" y="1492366"/>
          <a:ext cx="2232248" cy="1918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716"/>
                <a:gridCol w="635526"/>
                <a:gridCol w="490006"/>
              </a:tblGrid>
              <a:tr h="17985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57" marR="8857" marT="88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Error/Q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 smtClean="0">
                          <a:effectLst/>
                        </a:rPr>
                        <a:t>q</a:t>
                      </a:r>
                      <a:r>
                        <a:rPr lang="ru-RU" sz="1100" u="none" strike="noStrike" baseline="30000" dirty="0" err="1" smtClean="0">
                          <a:effectLst/>
                        </a:rPr>
                        <a:t>оп</a:t>
                      </a:r>
                      <a:endParaRPr lang="ru-RU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01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1-ВК-2 центр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7,80</a:t>
                      </a:r>
                    </a:p>
                  </a:txBody>
                  <a:tcPr marL="9525" marR="9525" marT="9525" marB="0" anchor="b"/>
                </a:tc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НИИЦС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7,47</a:t>
                      </a:r>
                    </a:p>
                  </a:txBody>
                  <a:tcPr marL="9525" marR="9525" marT="9525" marB="0" anchor="b"/>
                </a:tc>
              </a:tr>
              <a:tr h="207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УПМ-2 (Ип)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</a:t>
                      </a:r>
                    </a:p>
                  </a:txBody>
                  <a:tcPr marL="9525" marR="9525" marT="9525" marB="0" anchor="b"/>
                </a:tc>
              </a:tr>
              <a:tr h="207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Коммуны 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6,80</a:t>
                      </a:r>
                    </a:p>
                  </a:txBody>
                  <a:tcPr marL="9525" marR="9525" marT="9525" marB="0" anchor="b"/>
                </a:tc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 №11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5,74</a:t>
                      </a:r>
                    </a:p>
                  </a:txBody>
                  <a:tcPr marL="9525" marR="9525" marT="9525" marB="0" anchor="b"/>
                </a:tc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Валеология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5,24</a:t>
                      </a:r>
                    </a:p>
                  </a:txBody>
                  <a:tcPr marL="9525" marR="9525" marT="9525" marB="0" anchor="b"/>
                </a:tc>
              </a:tr>
              <a:tr h="207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b"/>
                </a:tc>
              </a:tr>
              <a:tr h="1983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ТП-1 (Ип)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3,96</a:t>
                      </a:r>
                    </a:p>
                  </a:txBody>
                  <a:tcPr marL="9525" marR="9525" marT="9525" marB="0" anchor="b"/>
                </a:tc>
              </a:tr>
              <a:tr h="207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УЛК 5 юр.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/>
          </p:nvPr>
        </p:nvGraphicFramePr>
        <p:xfrm>
          <a:off x="-1" y="3429000"/>
          <a:ext cx="912851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707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эффект от внедрения АИТП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653136"/>
            <a:ext cx="8712968" cy="15121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Эффект от внедрения на примере АИТП корпуса 3БВ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 smtClean="0"/>
          </a:p>
          <a:p>
            <a:pPr algn="just">
              <a:spcBef>
                <a:spcPts val="0"/>
              </a:spcBef>
            </a:pPr>
            <a:r>
              <a:rPr lang="ru-RU" sz="2200" dirty="0" smtClean="0"/>
              <a:t>Экономия по отоплению – 24,98%  (71,9 Гкал)</a:t>
            </a:r>
            <a:endParaRPr lang="ru-RU" sz="2200" dirty="0"/>
          </a:p>
          <a:p>
            <a:pPr algn="just">
              <a:spcBef>
                <a:spcPts val="0"/>
              </a:spcBef>
            </a:pPr>
            <a:r>
              <a:rPr lang="ru-RU" sz="2200" dirty="0" smtClean="0"/>
              <a:t>Экономия по </a:t>
            </a:r>
            <a:r>
              <a:rPr lang="ru-RU" sz="2200" dirty="0"/>
              <a:t>ГВС – </a:t>
            </a:r>
            <a:r>
              <a:rPr lang="ru-RU" sz="2200" dirty="0" smtClean="0"/>
              <a:t>25,20%</a:t>
            </a:r>
            <a:r>
              <a:rPr lang="ru-RU" sz="2200" dirty="0"/>
              <a:t> </a:t>
            </a:r>
            <a:r>
              <a:rPr lang="ru-RU" sz="2200" dirty="0" smtClean="0"/>
              <a:t>(22,4 </a:t>
            </a:r>
            <a:r>
              <a:rPr lang="ru-RU" sz="2200" dirty="0"/>
              <a:t>Гкал)</a:t>
            </a:r>
            <a:endParaRPr lang="ru-RU" sz="2200" dirty="0" smtClean="0"/>
          </a:p>
          <a:p>
            <a:pPr algn="just">
              <a:spcBef>
                <a:spcPts val="0"/>
              </a:spcBef>
            </a:pPr>
            <a:endParaRPr lang="ru-RU" sz="2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B3A4356F-CD2B-4AA7-8E25-42001350BB5F}" type="slidenum">
              <a:rPr lang="en-US" sz="2000" b="1">
                <a:solidFill>
                  <a:schemeClr val="bg1"/>
                </a:solidFill>
              </a:rPr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</a:pPr>
              <a:t>18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Vildan\Documents\ПОЛИТЭР\Презентации PowerPoint\Доклад в ГУК\Экономия отопление 3Б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5"/>
            <a:ext cx="6120680" cy="39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0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особенности ПТК «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ПолиТЭР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713788" cy="5400675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Многоцелевая 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SCADA-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система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решения </a:t>
            </a:r>
            <a:r>
              <a:rPr lang="ru-RU" sz="2200" dirty="0"/>
              <a:t>для всех видов инженерных систем ЖКХ и промышленности (теплоснабжение, водоснабжение, </a:t>
            </a:r>
            <a:r>
              <a:rPr lang="ru-RU" sz="2200" dirty="0" smtClean="0"/>
              <a:t>электроснабжение</a:t>
            </a:r>
            <a:r>
              <a:rPr lang="ru-RU" sz="2200" dirty="0"/>
              <a:t>, </a:t>
            </a:r>
            <a:r>
              <a:rPr lang="ru-RU" sz="2200" dirty="0" smtClean="0"/>
              <a:t>освещение, вентиляция</a:t>
            </a:r>
            <a:r>
              <a:rPr lang="ru-RU" sz="2200" dirty="0"/>
              <a:t> , котельное оборудование</a:t>
            </a:r>
            <a:r>
              <a:rPr lang="ru-RU" sz="2200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/>
              <a:t>расширение от простой однопользовательской системы, </a:t>
            </a:r>
            <a:r>
              <a:rPr lang="ru-RU" sz="2200" dirty="0" err="1"/>
              <a:t>устанавли-ваемой</a:t>
            </a:r>
            <a:r>
              <a:rPr lang="ru-RU" sz="2200" dirty="0"/>
              <a:t> на 1-й офисной ПЭВМ до сетевых клиент-серверных конфигураций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может </a:t>
            </a:r>
            <a:r>
              <a:rPr lang="ru-RU" sz="2200" dirty="0"/>
              <a:t>быть интегрирована в другие решения автоматизации </a:t>
            </a:r>
            <a:r>
              <a:rPr lang="ru-RU" sz="2200" dirty="0" smtClean="0"/>
              <a:t>услуг (РКЦ</a:t>
            </a:r>
            <a:r>
              <a:rPr lang="ru-RU" sz="2200" dirty="0"/>
              <a:t>, платёжные, бухгалтерские системы и пр</a:t>
            </a:r>
            <a:r>
              <a:rPr lang="ru-RU" sz="2200" dirty="0" smtClean="0"/>
              <a:t>.)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460432" y="6362700"/>
            <a:ext cx="494657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4171F0C7-0698-4886-A91C-D25ED5BA24F1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19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0" name="Picture 2" descr="C:\Users\Vildan\Downloads\__lo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СЕРТИФИКАЦИЯ\metrology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081500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789656" y="4838580"/>
            <a:ext cx="6984776" cy="6786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Программно-технические комплексы «ПолиТЭР»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являются утвержденным типом средств измерений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89656" y="55079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номер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Госреестре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53530-13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57C4F925-A162-4F8A-BF79-DC2F54FC450D}" type="slidenum">
              <a:rPr lang="en-US" sz="2000" b="1" smtClean="0">
                <a:solidFill>
                  <a:schemeClr val="bg1"/>
                </a:solidFill>
                <a:latin typeface="+mn-lt"/>
              </a:rPr>
              <a:t>2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29765"/>
            <a:ext cx="9036496" cy="62746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НИУ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ЮУрГУ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5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008" y="737985"/>
            <a:ext cx="9036496" cy="535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Приоритетное направление развития России - Энергосбережение </a:t>
            </a:r>
            <a:r>
              <a:rPr lang="ru-RU" sz="1900" b="1" dirty="0"/>
              <a:t>в </a:t>
            </a:r>
            <a:r>
              <a:rPr lang="ru-RU" sz="1900" b="1" dirty="0" smtClean="0"/>
              <a:t>ЖКХ. </a:t>
            </a:r>
          </a:p>
          <a:p>
            <a:r>
              <a:rPr lang="ru-RU" sz="1900" dirty="0" smtClean="0"/>
              <a:t>Политика </a:t>
            </a:r>
            <a:r>
              <a:rPr lang="ru-RU" sz="1900" dirty="0"/>
              <a:t>энергосбережения в РФ определена Федеральным законом от 23 ноября 2009 года № 261-ФЗ «Об энергосбережении и о повышении энергетической эффективности…». </a:t>
            </a:r>
            <a:endParaRPr lang="ru-RU" sz="1900" dirty="0" smtClean="0"/>
          </a:p>
          <a:p>
            <a:endParaRPr lang="ru-RU" sz="1900" dirty="0"/>
          </a:p>
          <a:p>
            <a:r>
              <a:rPr lang="ru-RU" sz="1900" dirty="0" smtClean="0"/>
              <a:t>Разработаны </a:t>
            </a:r>
            <a:r>
              <a:rPr lang="ru-RU" sz="1900" dirty="0"/>
              <a:t>программы энергосбережения на всех уровнях хозяйственной </a:t>
            </a:r>
            <a:r>
              <a:rPr lang="ru-RU" sz="1900" dirty="0" smtClean="0"/>
              <a:t>деятельности. Проблеме </a:t>
            </a:r>
            <a:r>
              <a:rPr lang="ru-RU" sz="1900" dirty="0"/>
              <a:t>энергосбережения посвящена </a:t>
            </a:r>
            <a:r>
              <a:rPr lang="ru-RU" sz="1900" b="1" dirty="0"/>
              <a:t>Программа развития Национального исследовательского университета </a:t>
            </a:r>
            <a:r>
              <a:rPr lang="ru-RU" sz="1900" b="1" dirty="0" err="1"/>
              <a:t>ЮУрГУ</a:t>
            </a:r>
            <a:r>
              <a:rPr lang="ru-RU" sz="1900" b="1" dirty="0"/>
              <a:t>.</a:t>
            </a:r>
            <a:r>
              <a:rPr lang="ru-RU" sz="1900" dirty="0"/>
              <a:t> </a:t>
            </a:r>
            <a:r>
              <a:rPr lang="ru-RU" sz="1900" dirty="0" smtClean="0"/>
              <a:t> </a:t>
            </a:r>
            <a:endParaRPr lang="ru-RU" sz="1900" dirty="0"/>
          </a:p>
          <a:p>
            <a:r>
              <a:rPr lang="ru-RU" sz="1900" dirty="0"/>
              <a:t>	</a:t>
            </a:r>
            <a:endParaRPr lang="ru-RU" sz="1900" dirty="0" smtClean="0"/>
          </a:p>
          <a:p>
            <a:r>
              <a:rPr lang="ru-RU" sz="1900" dirty="0" smtClean="0"/>
              <a:t>Системного эффекта энергосбережения еще не получено, </a:t>
            </a:r>
          </a:p>
          <a:p>
            <a:r>
              <a:rPr lang="ru-RU" sz="1900" dirty="0" smtClean="0"/>
              <a:t>одна из причин - </a:t>
            </a:r>
            <a:r>
              <a:rPr lang="ru-RU" sz="1900" b="1" dirty="0" smtClean="0"/>
              <a:t>недостаточное </a:t>
            </a:r>
            <a:r>
              <a:rPr lang="ru-RU" sz="1900" b="1" dirty="0"/>
              <a:t>внедрение современных автоматизированных информационно-управляющих систем в практику управления энергопотреблением.</a:t>
            </a:r>
            <a:r>
              <a:rPr lang="ru-RU" sz="1900" dirty="0"/>
              <a:t> </a:t>
            </a:r>
            <a:endParaRPr lang="ru-RU" sz="1900" dirty="0" smtClean="0"/>
          </a:p>
          <a:p>
            <a:endParaRPr lang="ru-RU" sz="1900" dirty="0"/>
          </a:p>
          <a:p>
            <a:r>
              <a:rPr lang="ru-RU" sz="1900" dirty="0" smtClean="0"/>
              <a:t>Для </a:t>
            </a:r>
            <a:r>
              <a:rPr lang="ru-RU" sz="1900" dirty="0"/>
              <a:t>решения этой проблемы в </a:t>
            </a:r>
            <a:r>
              <a:rPr lang="ru-RU" sz="1900" dirty="0" err="1"/>
              <a:t>ЮУрГУ</a:t>
            </a:r>
            <a:r>
              <a:rPr lang="ru-RU" sz="1900" dirty="0"/>
              <a:t> </a:t>
            </a:r>
            <a:r>
              <a:rPr lang="ru-RU" sz="1900" dirty="0" smtClean="0"/>
              <a:t>разработана и успешно функционирует </a:t>
            </a:r>
            <a:r>
              <a:rPr lang="ru-RU" sz="1900" b="1" dirty="0" smtClean="0"/>
              <a:t>автоматизированная система интеллектуального управления  потреблением энергетических ресурсов</a:t>
            </a:r>
            <a:r>
              <a:rPr lang="ru-RU" sz="1900" dirty="0" smtClean="0"/>
              <a:t>, охватывающая инженерные системы тепло-, водо-, электроснабжения и освещения.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0089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АСДУ НО на базе ПТК «ПолиТЭР»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05825" y="6362700"/>
            <a:ext cx="4492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7C5EAF05-136F-4464-BEBA-7DACB3A96FD1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20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7894" name="Group 294"/>
          <p:cNvGrpSpPr>
            <a:grpSpLocks/>
          </p:cNvGrpSpPr>
          <p:nvPr/>
        </p:nvGrpSpPr>
        <p:grpSpPr bwMode="auto">
          <a:xfrm>
            <a:off x="684213" y="831850"/>
            <a:ext cx="7821612" cy="5189538"/>
            <a:chOff x="283" y="264"/>
            <a:chExt cx="5071" cy="3849"/>
          </a:xfrm>
        </p:grpSpPr>
        <p:sp>
          <p:nvSpPr>
            <p:cNvPr id="37895" name="Line 82"/>
            <p:cNvSpPr>
              <a:spLocks noChangeAspect="1" noChangeShapeType="1"/>
            </p:cNvSpPr>
            <p:nvPr/>
          </p:nvSpPr>
          <p:spPr bwMode="auto">
            <a:xfrm>
              <a:off x="2721" y="3981"/>
              <a:ext cx="1001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Line 83"/>
            <p:cNvSpPr>
              <a:spLocks noChangeAspect="1" noChangeShapeType="1"/>
            </p:cNvSpPr>
            <p:nvPr/>
          </p:nvSpPr>
          <p:spPr bwMode="auto">
            <a:xfrm>
              <a:off x="3722" y="3981"/>
              <a:ext cx="652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Line 84"/>
            <p:cNvSpPr>
              <a:spLocks noChangeAspect="1" noChangeShapeType="1"/>
            </p:cNvSpPr>
            <p:nvPr/>
          </p:nvSpPr>
          <p:spPr bwMode="auto">
            <a:xfrm>
              <a:off x="4374" y="3981"/>
              <a:ext cx="653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Line 85"/>
            <p:cNvSpPr>
              <a:spLocks noChangeAspect="1" noChangeShapeType="1"/>
            </p:cNvSpPr>
            <p:nvPr/>
          </p:nvSpPr>
          <p:spPr bwMode="auto">
            <a:xfrm>
              <a:off x="5025" y="3981"/>
              <a:ext cx="265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899" name="Picture 87" descr="preview2"/>
            <p:cNvPicPr>
              <a:picLocks noChangeAspect="1" noChangeArrowheads="1"/>
            </p:cNvPicPr>
            <p:nvPr/>
          </p:nvPicPr>
          <p:blipFill>
            <a:blip r:embed="rId2"/>
            <a:srcRect b="4790"/>
            <a:stretch>
              <a:fillRect/>
            </a:stretch>
          </p:blipFill>
          <p:spPr bwMode="auto">
            <a:xfrm>
              <a:off x="3378" y="3251"/>
              <a:ext cx="761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88" descr="preview2"/>
            <p:cNvPicPr>
              <a:picLocks noChangeAspect="1" noChangeArrowheads="1"/>
            </p:cNvPicPr>
            <p:nvPr/>
          </p:nvPicPr>
          <p:blipFill>
            <a:blip r:embed="rId2"/>
            <a:srcRect b="4790"/>
            <a:stretch>
              <a:fillRect/>
            </a:stretch>
          </p:blipFill>
          <p:spPr bwMode="auto">
            <a:xfrm>
              <a:off x="4024" y="3251"/>
              <a:ext cx="762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89" descr="preview2"/>
            <p:cNvPicPr>
              <a:picLocks noChangeAspect="1" noChangeArrowheads="1"/>
            </p:cNvPicPr>
            <p:nvPr/>
          </p:nvPicPr>
          <p:blipFill>
            <a:blip r:embed="rId2"/>
            <a:srcRect r="22246" b="4790"/>
            <a:stretch>
              <a:fillRect/>
            </a:stretch>
          </p:blipFill>
          <p:spPr bwMode="auto">
            <a:xfrm>
              <a:off x="4688" y="3255"/>
              <a:ext cx="592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15" descr="preview6"/>
            <p:cNvPicPr>
              <a:picLocks noChangeAspect="1" noChangeArrowheads="1"/>
            </p:cNvPicPr>
            <p:nvPr/>
          </p:nvPicPr>
          <p:blipFill>
            <a:blip r:embed="rId3"/>
            <a:srcRect l="21324" b="10323"/>
            <a:stretch>
              <a:fillRect/>
            </a:stretch>
          </p:blipFill>
          <p:spPr bwMode="auto">
            <a:xfrm>
              <a:off x="534" y="1888"/>
              <a:ext cx="867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3" name="Line 74"/>
            <p:cNvSpPr>
              <a:spLocks noChangeAspect="1" noChangeShapeType="1"/>
            </p:cNvSpPr>
            <p:nvPr/>
          </p:nvSpPr>
          <p:spPr bwMode="auto">
            <a:xfrm flipV="1">
              <a:off x="4059" y="2405"/>
              <a:ext cx="0" cy="122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Line 81"/>
            <p:cNvSpPr>
              <a:spLocks noChangeAspect="1" noChangeShapeType="1"/>
            </p:cNvSpPr>
            <p:nvPr/>
          </p:nvSpPr>
          <p:spPr bwMode="auto">
            <a:xfrm flipH="1">
              <a:off x="431" y="2517"/>
              <a:ext cx="429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05" name="Picture 116" descr="preview6"/>
            <p:cNvPicPr>
              <a:picLocks noChangeAspect="1" noChangeArrowheads="1"/>
            </p:cNvPicPr>
            <p:nvPr/>
          </p:nvPicPr>
          <p:blipFill>
            <a:blip r:embed="rId3"/>
            <a:srcRect l="20915" r="23448" b="10512"/>
            <a:stretch>
              <a:fillRect/>
            </a:stretch>
          </p:blipFill>
          <p:spPr bwMode="auto">
            <a:xfrm>
              <a:off x="1350" y="1888"/>
              <a:ext cx="613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6" name="Line 138"/>
            <p:cNvSpPr>
              <a:spLocks noChangeAspect="1" noChangeShapeType="1"/>
            </p:cNvSpPr>
            <p:nvPr/>
          </p:nvSpPr>
          <p:spPr bwMode="auto">
            <a:xfrm>
              <a:off x="860" y="2517"/>
              <a:ext cx="817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Line 148"/>
            <p:cNvSpPr>
              <a:spLocks noChangeAspect="1" noChangeShapeType="1"/>
            </p:cNvSpPr>
            <p:nvPr/>
          </p:nvSpPr>
          <p:spPr bwMode="auto">
            <a:xfrm>
              <a:off x="1655" y="2522"/>
              <a:ext cx="240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08" name="Picture 163" descr="2012-10-17 18-17-08_Ufimcev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6" y="1349"/>
              <a:ext cx="725" cy="603"/>
            </a:xfrm>
            <a:prstGeom prst="rect">
              <a:avLst/>
            </a:prstGeom>
            <a:noFill/>
            <a:ln w="15875">
              <a:solidFill>
                <a:srgbClr val="339966"/>
              </a:solidFill>
              <a:miter lim="800000"/>
              <a:headEnd/>
              <a:tailEnd/>
            </a:ln>
          </p:spPr>
        </p:pic>
        <p:pic>
          <p:nvPicPr>
            <p:cNvPr id="37909" name="Picture 164" descr="фотография (10)"/>
            <p:cNvPicPr>
              <a:picLocks noChangeAspect="1" noChangeArrowheads="1"/>
            </p:cNvPicPr>
            <p:nvPr/>
          </p:nvPicPr>
          <p:blipFill>
            <a:blip r:embed="rId5"/>
            <a:srcRect l="2771" r="10005"/>
            <a:stretch>
              <a:fillRect/>
            </a:stretch>
          </p:blipFill>
          <p:spPr bwMode="auto">
            <a:xfrm>
              <a:off x="4584" y="2303"/>
              <a:ext cx="720" cy="615"/>
            </a:xfrm>
            <a:prstGeom prst="rect">
              <a:avLst/>
            </a:prstGeom>
            <a:noFill/>
            <a:ln w="15875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37910" name="Oval 167"/>
            <p:cNvSpPr>
              <a:spLocks noChangeArrowheads="1"/>
            </p:cNvSpPr>
            <p:nvPr/>
          </p:nvSpPr>
          <p:spPr bwMode="auto">
            <a:xfrm>
              <a:off x="385" y="1706"/>
              <a:ext cx="1609" cy="545"/>
            </a:xfrm>
            <a:prstGeom prst="ellipse">
              <a:avLst/>
            </a:prstGeom>
            <a:solidFill>
              <a:srgbClr val="CCFFFF">
                <a:alpha val="39999"/>
              </a:srgbClr>
            </a:solidFill>
            <a:ln w="15875">
              <a:solidFill>
                <a:srgbClr val="CC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911" name="Oval 168"/>
            <p:cNvSpPr>
              <a:spLocks noChangeAspect="1" noChangeArrowheads="1"/>
            </p:cNvSpPr>
            <p:nvPr/>
          </p:nvSpPr>
          <p:spPr bwMode="auto">
            <a:xfrm>
              <a:off x="3515" y="3022"/>
              <a:ext cx="1796" cy="680"/>
            </a:xfrm>
            <a:prstGeom prst="ellipse">
              <a:avLst/>
            </a:prstGeom>
            <a:solidFill>
              <a:srgbClr val="FFFF00">
                <a:alpha val="27843"/>
              </a:srgbClr>
            </a:solidFill>
            <a:ln w="158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912" name="Oval 169"/>
            <p:cNvSpPr>
              <a:spLocks noChangeArrowheads="1"/>
            </p:cNvSpPr>
            <p:nvPr/>
          </p:nvSpPr>
          <p:spPr bwMode="auto">
            <a:xfrm>
              <a:off x="2154" y="2341"/>
              <a:ext cx="1406" cy="726"/>
            </a:xfrm>
            <a:prstGeom prst="ellipse">
              <a:avLst/>
            </a:prstGeom>
            <a:solidFill>
              <a:srgbClr val="CCFFCC">
                <a:alpha val="29019"/>
              </a:srgbClr>
            </a:solidFill>
            <a:ln w="15875">
              <a:solidFill>
                <a:srgbClr val="CC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37913" name="Picture 143" descr="Рисунок7"/>
            <p:cNvPicPr>
              <a:picLocks noChangeAspect="1" noChangeArrowheads="1"/>
            </p:cNvPicPr>
            <p:nvPr/>
          </p:nvPicPr>
          <p:blipFill>
            <a:blip r:embed="rId6"/>
            <a:srcRect t="8885" b="10948"/>
            <a:stretch>
              <a:fillRect/>
            </a:stretch>
          </p:blipFill>
          <p:spPr bwMode="auto">
            <a:xfrm>
              <a:off x="1905" y="2644"/>
              <a:ext cx="1837" cy="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4" name="Line 76"/>
            <p:cNvSpPr>
              <a:spLocks noChangeAspect="1" noChangeShapeType="1"/>
            </p:cNvSpPr>
            <p:nvPr/>
          </p:nvSpPr>
          <p:spPr bwMode="auto">
            <a:xfrm flipH="1">
              <a:off x="3399" y="2514"/>
              <a:ext cx="796" cy="796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Line 77"/>
            <p:cNvSpPr>
              <a:spLocks noChangeAspect="1" noChangeShapeType="1"/>
            </p:cNvSpPr>
            <p:nvPr/>
          </p:nvSpPr>
          <p:spPr bwMode="auto">
            <a:xfrm flipH="1">
              <a:off x="3005" y="3297"/>
              <a:ext cx="407" cy="408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6" name="Line 78"/>
            <p:cNvSpPr>
              <a:spLocks noChangeAspect="1" noChangeShapeType="1"/>
            </p:cNvSpPr>
            <p:nvPr/>
          </p:nvSpPr>
          <p:spPr bwMode="auto">
            <a:xfrm flipH="1">
              <a:off x="2639" y="3705"/>
              <a:ext cx="362" cy="368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17" name="Picture 107" descr="preview3"/>
            <p:cNvPicPr>
              <a:picLocks noChangeAspect="1" noChangeArrowheads="1"/>
            </p:cNvPicPr>
            <p:nvPr/>
          </p:nvPicPr>
          <p:blipFill>
            <a:blip r:embed="rId7"/>
            <a:srcRect l="29517" b="7483"/>
            <a:stretch>
              <a:fillRect/>
            </a:stretch>
          </p:blipFill>
          <p:spPr bwMode="auto">
            <a:xfrm>
              <a:off x="2216" y="2555"/>
              <a:ext cx="603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8" name="Line 108"/>
            <p:cNvSpPr>
              <a:spLocks noChangeAspect="1" noChangeShapeType="1"/>
            </p:cNvSpPr>
            <p:nvPr/>
          </p:nvSpPr>
          <p:spPr bwMode="auto">
            <a:xfrm flipH="1">
              <a:off x="2351" y="2521"/>
              <a:ext cx="857" cy="858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9" name="Line 109"/>
            <p:cNvSpPr>
              <a:spLocks noChangeAspect="1" noChangeShapeType="1"/>
            </p:cNvSpPr>
            <p:nvPr/>
          </p:nvSpPr>
          <p:spPr bwMode="auto">
            <a:xfrm flipH="1">
              <a:off x="1943" y="3379"/>
              <a:ext cx="408" cy="407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0" name="Line 110"/>
            <p:cNvSpPr>
              <a:spLocks noChangeAspect="1" noChangeShapeType="1"/>
            </p:cNvSpPr>
            <p:nvPr/>
          </p:nvSpPr>
          <p:spPr bwMode="auto">
            <a:xfrm flipH="1">
              <a:off x="1657" y="3786"/>
              <a:ext cx="286" cy="287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21" name="Picture 111" descr="preview3"/>
            <p:cNvPicPr>
              <a:picLocks noChangeAspect="1" noChangeArrowheads="1"/>
            </p:cNvPicPr>
            <p:nvPr/>
          </p:nvPicPr>
          <p:blipFill>
            <a:blip r:embed="rId7"/>
            <a:srcRect l="29517" r="27521" b="7483"/>
            <a:stretch>
              <a:fillRect/>
            </a:stretch>
          </p:blipFill>
          <p:spPr bwMode="auto">
            <a:xfrm>
              <a:off x="1791" y="2976"/>
              <a:ext cx="368" cy="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2" name="Picture 112" descr="preview3"/>
            <p:cNvPicPr>
              <a:picLocks noChangeAspect="1" noChangeArrowheads="1"/>
            </p:cNvPicPr>
            <p:nvPr/>
          </p:nvPicPr>
          <p:blipFill>
            <a:blip r:embed="rId8"/>
            <a:srcRect b="7483"/>
            <a:stretch>
              <a:fillRect/>
            </a:stretch>
          </p:blipFill>
          <p:spPr bwMode="auto">
            <a:xfrm>
              <a:off x="2544" y="2870"/>
              <a:ext cx="85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3" name="Picture 113" descr="preview3"/>
            <p:cNvPicPr>
              <a:picLocks noChangeAspect="1" noChangeArrowheads="1"/>
            </p:cNvPicPr>
            <p:nvPr/>
          </p:nvPicPr>
          <p:blipFill>
            <a:blip r:embed="rId8"/>
            <a:srcRect b="7483"/>
            <a:stretch>
              <a:fillRect/>
            </a:stretch>
          </p:blipFill>
          <p:spPr bwMode="auto">
            <a:xfrm>
              <a:off x="2947" y="2478"/>
              <a:ext cx="856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4" name="Line 191"/>
            <p:cNvSpPr>
              <a:spLocks noChangeShapeType="1"/>
            </p:cNvSpPr>
            <p:nvPr/>
          </p:nvSpPr>
          <p:spPr bwMode="auto">
            <a:xfrm>
              <a:off x="4967" y="2931"/>
              <a:ext cx="181" cy="408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Rectangle 196"/>
            <p:cNvSpPr>
              <a:spLocks noChangeArrowheads="1"/>
            </p:cNvSpPr>
            <p:nvPr/>
          </p:nvSpPr>
          <p:spPr bwMode="auto">
            <a:xfrm>
              <a:off x="657" y="1661"/>
              <a:ext cx="122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>
                  <a:solidFill>
                    <a:srgbClr val="00CCFF"/>
                  </a:solidFill>
                  <a:latin typeface="Calibri" pitchFamily="34" charset="0"/>
                </a:rPr>
                <a:t>Группа 3</a:t>
              </a:r>
            </a:p>
            <a:p>
              <a:pPr algn="ctr"/>
              <a:r>
                <a:rPr lang="ru-RU" sz="1000" b="1">
                  <a:solidFill>
                    <a:srgbClr val="00CCFF"/>
                  </a:solidFill>
                  <a:latin typeface="Calibri" pitchFamily="34" charset="0"/>
                </a:rPr>
                <a:t>(категория В)</a:t>
              </a:r>
            </a:p>
          </p:txBody>
        </p:sp>
        <p:sp>
          <p:nvSpPr>
            <p:cNvPr id="37926" name="Rectangle 197"/>
            <p:cNvSpPr>
              <a:spLocks noChangeArrowheads="1"/>
            </p:cNvSpPr>
            <p:nvPr/>
          </p:nvSpPr>
          <p:spPr bwMode="auto">
            <a:xfrm>
              <a:off x="4105" y="3022"/>
              <a:ext cx="122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>
                  <a:solidFill>
                    <a:srgbClr val="FF9933"/>
                  </a:solidFill>
                  <a:latin typeface="Calibri" pitchFamily="34" charset="0"/>
                </a:rPr>
                <a:t>Группа 2</a:t>
              </a:r>
            </a:p>
            <a:p>
              <a:pPr algn="ctr"/>
              <a:r>
                <a:rPr lang="ru-RU" sz="1000" b="1">
                  <a:solidFill>
                    <a:srgbClr val="FF9933"/>
                  </a:solidFill>
                  <a:latin typeface="Calibri" pitchFamily="34" charset="0"/>
                </a:rPr>
                <a:t>(категория Б)</a:t>
              </a:r>
            </a:p>
          </p:txBody>
        </p:sp>
        <p:sp>
          <p:nvSpPr>
            <p:cNvPr id="37927" name="Rectangle 198"/>
            <p:cNvSpPr>
              <a:spLocks noChangeArrowheads="1"/>
            </p:cNvSpPr>
            <p:nvPr/>
          </p:nvSpPr>
          <p:spPr bwMode="auto">
            <a:xfrm>
              <a:off x="2200" y="2341"/>
              <a:ext cx="8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40000"/>
                </a:lnSpc>
              </a:pPr>
              <a:r>
                <a:rPr lang="ru-RU" sz="1000" b="1">
                  <a:solidFill>
                    <a:srgbClr val="33CC33"/>
                  </a:solidFill>
                  <a:latin typeface="Calibri" pitchFamily="34" charset="0"/>
                </a:rPr>
                <a:t>Группа 1</a:t>
              </a:r>
            </a:p>
            <a:p>
              <a:pPr algn="ctr">
                <a:lnSpc>
                  <a:spcPct val="140000"/>
                </a:lnSpc>
              </a:pPr>
              <a:r>
                <a:rPr lang="ru-RU" sz="1000" b="1">
                  <a:solidFill>
                    <a:srgbClr val="33CC33"/>
                  </a:solidFill>
                  <a:latin typeface="Calibri" pitchFamily="34" charset="0"/>
                </a:rPr>
                <a:t>(категория А)</a:t>
              </a:r>
            </a:p>
          </p:txBody>
        </p:sp>
        <p:pic>
          <p:nvPicPr>
            <p:cNvPr id="37928" name="Picture 165" descr="фотография (11)"/>
            <p:cNvPicPr>
              <a:picLocks noChangeAspect="1" noChangeArrowheads="1"/>
            </p:cNvPicPr>
            <p:nvPr/>
          </p:nvPicPr>
          <p:blipFill>
            <a:blip r:embed="rId9"/>
            <a:srcRect l="21277" t="7005" r="14894"/>
            <a:stretch>
              <a:fillRect/>
            </a:stretch>
          </p:blipFill>
          <p:spPr bwMode="auto">
            <a:xfrm>
              <a:off x="1202" y="2731"/>
              <a:ext cx="584" cy="563"/>
            </a:xfrm>
            <a:prstGeom prst="rect">
              <a:avLst/>
            </a:prstGeom>
            <a:noFill/>
            <a:ln w="15875">
              <a:solidFill>
                <a:srgbClr val="CCFFCC"/>
              </a:solidFill>
              <a:miter lim="800000"/>
              <a:headEnd/>
              <a:tailEnd/>
            </a:ln>
          </p:spPr>
        </p:pic>
        <p:sp>
          <p:nvSpPr>
            <p:cNvPr id="37929" name="Line 203"/>
            <p:cNvSpPr>
              <a:spLocks noChangeShapeType="1"/>
            </p:cNvSpPr>
            <p:nvPr/>
          </p:nvSpPr>
          <p:spPr bwMode="auto">
            <a:xfrm flipH="1">
              <a:off x="1791" y="2659"/>
              <a:ext cx="681" cy="227"/>
            </a:xfrm>
            <a:prstGeom prst="line">
              <a:avLst/>
            </a:prstGeom>
            <a:noFill/>
            <a:ln w="15875">
              <a:solidFill>
                <a:srgbClr val="99FF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30" name="Picture 166" descr="фотография (8)"/>
            <p:cNvPicPr>
              <a:picLocks noChangeAspect="1" noChangeArrowheads="1"/>
            </p:cNvPicPr>
            <p:nvPr/>
          </p:nvPicPr>
          <p:blipFill>
            <a:blip r:embed="rId10"/>
            <a:srcRect l="15527" t="18423" r="16388" b="13004"/>
            <a:stretch>
              <a:fillRect/>
            </a:stretch>
          </p:blipFill>
          <p:spPr bwMode="auto">
            <a:xfrm>
              <a:off x="404" y="3585"/>
              <a:ext cx="545" cy="442"/>
            </a:xfrm>
            <a:prstGeom prst="rect">
              <a:avLst/>
            </a:prstGeom>
            <a:noFill/>
            <a:ln w="1587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37931" name="Line 204"/>
            <p:cNvSpPr>
              <a:spLocks noChangeShapeType="1"/>
            </p:cNvSpPr>
            <p:nvPr/>
          </p:nvSpPr>
          <p:spPr bwMode="auto">
            <a:xfrm flipV="1">
              <a:off x="948" y="3430"/>
              <a:ext cx="1025" cy="363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32" name="Rectangle 205"/>
            <p:cNvSpPr>
              <a:spLocks noChangeArrowheads="1"/>
            </p:cNvSpPr>
            <p:nvPr/>
          </p:nvSpPr>
          <p:spPr bwMode="auto">
            <a:xfrm>
              <a:off x="283" y="3424"/>
              <a:ext cx="8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b="1">
                  <a:latin typeface="Calibri" pitchFamily="34" charset="0"/>
                </a:rPr>
                <a:t>БУН-</a:t>
              </a:r>
              <a:r>
                <a:rPr lang="en-US" sz="900" b="1">
                  <a:latin typeface="Calibri" pitchFamily="34" charset="0"/>
                </a:rPr>
                <a:t>PLC</a:t>
              </a:r>
              <a:endParaRPr lang="ru-RU" sz="900" b="1">
                <a:latin typeface="Calibri" pitchFamily="34" charset="0"/>
              </a:endParaRPr>
            </a:p>
          </p:txBody>
        </p:sp>
        <p:sp>
          <p:nvSpPr>
            <p:cNvPr id="37933" name="Rectangle 206"/>
            <p:cNvSpPr>
              <a:spLocks noChangeArrowheads="1"/>
            </p:cNvSpPr>
            <p:nvPr/>
          </p:nvSpPr>
          <p:spPr bwMode="auto">
            <a:xfrm>
              <a:off x="1202" y="2568"/>
              <a:ext cx="6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b="1">
                  <a:latin typeface="Calibri" pitchFamily="34" charset="0"/>
                </a:rPr>
                <a:t>БУ</a:t>
              </a:r>
              <a:r>
                <a:rPr lang="en-US" sz="900" b="1">
                  <a:latin typeface="Calibri" pitchFamily="34" charset="0"/>
                </a:rPr>
                <a:t>C</a:t>
              </a:r>
              <a:r>
                <a:rPr lang="ru-RU" sz="900" b="1">
                  <a:latin typeface="Calibri" pitchFamily="34" charset="0"/>
                </a:rPr>
                <a:t>-П.</a:t>
              </a:r>
              <a:r>
                <a:rPr lang="en-US" sz="900" b="1">
                  <a:latin typeface="Calibri" pitchFamily="34" charset="0"/>
                </a:rPr>
                <a:t>PLC</a:t>
              </a:r>
              <a:endParaRPr lang="ru-RU" sz="900" b="1">
                <a:latin typeface="Calibri" pitchFamily="34" charset="0"/>
              </a:endParaRPr>
            </a:p>
          </p:txBody>
        </p:sp>
        <p:pic>
          <p:nvPicPr>
            <p:cNvPr id="37934" name="Picture 142" descr="sc_zil_130_ava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96" y="860"/>
              <a:ext cx="5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5" name="Picture 187" descr="glonas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35" y="324"/>
              <a:ext cx="453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36" name="Rectangle 189"/>
            <p:cNvSpPr>
              <a:spLocks noChangeArrowheads="1"/>
            </p:cNvSpPr>
            <p:nvPr/>
          </p:nvSpPr>
          <p:spPr bwMode="auto">
            <a:xfrm>
              <a:off x="4880" y="642"/>
              <a:ext cx="454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GPS/</a:t>
              </a:r>
            </a:p>
            <a:p>
              <a:pPr algn="ctr"/>
              <a:r>
                <a:rPr lang="ru-RU">
                  <a:latin typeface="Calibri" pitchFamily="34" charset="0"/>
                </a:rPr>
                <a:t>Глонасс</a:t>
              </a:r>
            </a:p>
          </p:txBody>
        </p:sp>
        <p:sp>
          <p:nvSpPr>
            <p:cNvPr id="37937" name="Rectangle 209"/>
            <p:cNvSpPr>
              <a:spLocks noChangeArrowheads="1"/>
            </p:cNvSpPr>
            <p:nvPr/>
          </p:nvSpPr>
          <p:spPr bwMode="auto">
            <a:xfrm>
              <a:off x="4486" y="1168"/>
              <a:ext cx="81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b="1">
                  <a:latin typeface="Calibri" pitchFamily="34" charset="0"/>
                </a:rPr>
                <a:t>БПД-</a:t>
              </a:r>
              <a:r>
                <a:rPr lang="en-US" sz="900" b="1">
                  <a:latin typeface="Calibri" pitchFamily="34" charset="0"/>
                </a:rPr>
                <a:t>PLC</a:t>
              </a:r>
              <a:endParaRPr lang="ru-RU" sz="900" b="1">
                <a:latin typeface="Calibri" pitchFamily="34" charset="0"/>
              </a:endParaRPr>
            </a:p>
          </p:txBody>
        </p:sp>
        <p:sp>
          <p:nvSpPr>
            <p:cNvPr id="37938" name="Rectangle 210"/>
            <p:cNvSpPr>
              <a:spLocks noChangeArrowheads="1"/>
            </p:cNvSpPr>
            <p:nvPr/>
          </p:nvSpPr>
          <p:spPr bwMode="auto">
            <a:xfrm>
              <a:off x="4448" y="2121"/>
              <a:ext cx="90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b="1">
                  <a:latin typeface="Calibri" pitchFamily="34" charset="0"/>
                </a:rPr>
                <a:t>ЭПРА-150/250.</a:t>
              </a:r>
              <a:r>
                <a:rPr lang="en-US" sz="900" b="1">
                  <a:latin typeface="Calibri" pitchFamily="34" charset="0"/>
                </a:rPr>
                <a:t>PLC</a:t>
              </a:r>
              <a:endParaRPr lang="ru-RU" sz="900" b="1">
                <a:latin typeface="Calibri" pitchFamily="34" charset="0"/>
              </a:endParaRPr>
            </a:p>
          </p:txBody>
        </p:sp>
        <p:sp>
          <p:nvSpPr>
            <p:cNvPr id="37939" name="Rectangle 212"/>
            <p:cNvSpPr>
              <a:spLocks noChangeArrowheads="1"/>
            </p:cNvSpPr>
            <p:nvPr/>
          </p:nvSpPr>
          <p:spPr bwMode="auto">
            <a:xfrm>
              <a:off x="3872" y="1386"/>
              <a:ext cx="49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b="1">
                  <a:latin typeface="Calibri" pitchFamily="34" charset="0"/>
                </a:rPr>
                <a:t>АПВ</a:t>
              </a:r>
            </a:p>
          </p:txBody>
        </p:sp>
        <p:pic>
          <p:nvPicPr>
            <p:cNvPr id="37940" name="Picture 214" descr="spher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58" y="3249"/>
              <a:ext cx="31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41" name="Picture 215" descr="spher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763" y="3203"/>
              <a:ext cx="31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loud"/>
            <p:cNvSpPr>
              <a:spLocks noChangeAspect="1" noEditPoints="1" noChangeArrowheads="1"/>
            </p:cNvSpPr>
            <p:nvPr/>
          </p:nvSpPr>
          <p:spPr bwMode="auto">
            <a:xfrm>
              <a:off x="2109" y="1597"/>
              <a:ext cx="952" cy="63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2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2 w 21600"/>
                <a:gd name="T13" fmla="*/ 3255 h 21600"/>
                <a:gd name="T14" fmla="*/ 17085 w 21600"/>
                <a:gd name="T15" fmla="*/ 173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</a:rPr>
                <a:t>Internet/</a:t>
              </a:r>
            </a:p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</a:rPr>
                <a:t>Intranet</a:t>
              </a:r>
              <a:endParaRPr lang="ru-RU">
                <a:latin typeface="+mn-lt"/>
              </a:endParaRPr>
            </a:p>
          </p:txBody>
        </p:sp>
        <p:grpSp>
          <p:nvGrpSpPr>
            <p:cNvPr id="37943" name="Group 281"/>
            <p:cNvGrpSpPr>
              <a:grpSpLocks noChangeAspect="1"/>
            </p:cNvGrpSpPr>
            <p:nvPr/>
          </p:nvGrpSpPr>
          <p:grpSpPr bwMode="auto">
            <a:xfrm>
              <a:off x="1973" y="436"/>
              <a:ext cx="1324" cy="810"/>
              <a:chOff x="1944" y="376"/>
              <a:chExt cx="1435" cy="877"/>
            </a:xfrm>
          </p:grpSpPr>
          <p:sp>
            <p:nvSpPr>
              <p:cNvPr id="37974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1944" y="376"/>
                <a:ext cx="1435" cy="87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158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latin typeface="Calibri" pitchFamily="34" charset="0"/>
                </a:endParaRPr>
              </a:p>
              <a:p>
                <a:pPr algn="ctr"/>
                <a:endParaRPr lang="ru-RU">
                  <a:latin typeface="Calibri" pitchFamily="34" charset="0"/>
                </a:endParaRPr>
              </a:p>
              <a:p>
                <a:pPr algn="ctr"/>
                <a:endParaRPr lang="ru-RU">
                  <a:latin typeface="Calibri" pitchFamily="34" charset="0"/>
                </a:endParaRPr>
              </a:p>
              <a:p>
                <a:pPr algn="ctr"/>
                <a:endParaRPr lang="ru-RU">
                  <a:latin typeface="Calibri" pitchFamily="34" charset="0"/>
                </a:endParaRPr>
              </a:p>
              <a:p>
                <a:pPr algn="ctr"/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37975" name="Picture 131" descr="Рисунок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128" y="456"/>
                <a:ext cx="1094" cy="656"/>
              </a:xfrm>
              <a:prstGeom prst="rect">
                <a:avLst/>
              </a:prstGeom>
              <a:noFill/>
              <a:ln w="1587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grpSp>
            <p:nvGrpSpPr>
              <p:cNvPr id="37976" name="Group 231"/>
              <p:cNvGrpSpPr>
                <a:grpSpLocks noChangeAspect="1"/>
              </p:cNvGrpSpPr>
              <p:nvPr/>
            </p:nvGrpSpPr>
            <p:grpSpPr bwMode="auto">
              <a:xfrm>
                <a:off x="2064" y="875"/>
                <a:ext cx="1243" cy="338"/>
                <a:chOff x="748" y="1389"/>
                <a:chExt cx="3675" cy="998"/>
              </a:xfrm>
            </p:grpSpPr>
            <p:grpSp>
              <p:nvGrpSpPr>
                <p:cNvPr id="37977" name="Group 224"/>
                <p:cNvGrpSpPr>
                  <a:grpSpLocks noChangeAspect="1"/>
                </p:cNvGrpSpPr>
                <p:nvPr/>
              </p:nvGrpSpPr>
              <p:grpSpPr bwMode="auto">
                <a:xfrm>
                  <a:off x="748" y="1389"/>
                  <a:ext cx="1225" cy="998"/>
                  <a:chOff x="1292" y="482"/>
                  <a:chExt cx="1225" cy="998"/>
                </a:xfrm>
              </p:grpSpPr>
              <p:pic>
                <p:nvPicPr>
                  <p:cNvPr id="37984" name="Picture 221" descr="17_TFT_LCD_LED_uesd_monitor"/>
                  <p:cNvPicPr>
                    <a:picLocks noChangeAspect="1" noChangeArrowheads="1"/>
                  </p:cNvPicPr>
                  <p:nvPr/>
                </p:nvPicPr>
                <p:blipFill>
                  <a:blip r:embed="rId16"/>
                  <a:srcRect/>
                  <a:stretch>
                    <a:fillRect/>
                  </a:stretch>
                </p:blipFill>
                <p:spPr bwMode="auto">
                  <a:xfrm>
                    <a:off x="1292" y="482"/>
                    <a:ext cx="1225" cy="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985" name="Picture 222" descr="Рисунок2"/>
                  <p:cNvPicPr>
                    <a:picLocks noChangeAspect="1" noChangeArrowheads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356" y="533"/>
                    <a:ext cx="1088" cy="7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7978" name="Group 228"/>
                <p:cNvGrpSpPr>
                  <a:grpSpLocks noChangeAspect="1"/>
                </p:cNvGrpSpPr>
                <p:nvPr/>
              </p:nvGrpSpPr>
              <p:grpSpPr bwMode="auto">
                <a:xfrm>
                  <a:off x="1973" y="1389"/>
                  <a:ext cx="1225" cy="998"/>
                  <a:chOff x="2790" y="1706"/>
                  <a:chExt cx="1225" cy="998"/>
                </a:xfrm>
              </p:grpSpPr>
              <p:pic>
                <p:nvPicPr>
                  <p:cNvPr id="37982" name="Picture 223" descr="17_TFT_LCD_LED_uesd_monitor"/>
                  <p:cNvPicPr>
                    <a:picLocks noChangeAspect="1" noChangeArrowheads="1"/>
                  </p:cNvPicPr>
                  <p:nvPr/>
                </p:nvPicPr>
                <p:blipFill>
                  <a:blip r:embed="rId16"/>
                  <a:srcRect/>
                  <a:stretch>
                    <a:fillRect/>
                  </a:stretch>
                </p:blipFill>
                <p:spPr bwMode="auto">
                  <a:xfrm>
                    <a:off x="2790" y="1706"/>
                    <a:ext cx="1225" cy="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983" name="Picture 225" descr="Рисунок4"/>
                  <p:cNvPicPr>
                    <a:picLocks noChangeAspect="1" noChangeArrowheads="1"/>
                  </p:cNvPicPr>
                  <p:nvPr/>
                </p:nvPicPr>
                <p:blipFill>
                  <a:blip r:embed="rId18"/>
                  <a:srcRect/>
                  <a:stretch>
                    <a:fillRect/>
                  </a:stretch>
                </p:blipFill>
                <p:spPr bwMode="auto">
                  <a:xfrm>
                    <a:off x="2859" y="1760"/>
                    <a:ext cx="1089" cy="7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7979" name="Group 230"/>
                <p:cNvGrpSpPr>
                  <a:grpSpLocks noChangeAspect="1"/>
                </p:cNvGrpSpPr>
                <p:nvPr/>
              </p:nvGrpSpPr>
              <p:grpSpPr bwMode="auto">
                <a:xfrm>
                  <a:off x="3198" y="1389"/>
                  <a:ext cx="1225" cy="998"/>
                  <a:chOff x="1202" y="2567"/>
                  <a:chExt cx="1225" cy="998"/>
                </a:xfrm>
              </p:grpSpPr>
              <p:pic>
                <p:nvPicPr>
                  <p:cNvPr id="37980" name="Picture 226" descr="17_TFT_LCD_LED_uesd_monitor"/>
                  <p:cNvPicPr>
                    <a:picLocks noChangeAspect="1" noChangeArrowheads="1"/>
                  </p:cNvPicPr>
                  <p:nvPr/>
                </p:nvPicPr>
                <p:blipFill>
                  <a:blip r:embed="rId16"/>
                  <a:srcRect/>
                  <a:stretch>
                    <a:fillRect/>
                  </a:stretch>
                </p:blipFill>
                <p:spPr bwMode="auto">
                  <a:xfrm>
                    <a:off x="1202" y="2567"/>
                    <a:ext cx="1225" cy="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981" name="Picture 229" descr="Рисунок5"/>
                  <p:cNvPicPr>
                    <a:picLocks noChangeAspect="1" noChangeArrowheads="1"/>
                  </p:cNvPicPr>
                  <p:nvPr/>
                </p:nvPicPr>
                <p:blipFill>
                  <a:blip r:embed="rId19"/>
                  <a:srcRect/>
                  <a:stretch>
                    <a:fillRect/>
                  </a:stretch>
                </p:blipFill>
                <p:spPr bwMode="auto">
                  <a:xfrm>
                    <a:off x="1265" y="2614"/>
                    <a:ext cx="1089" cy="7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37944" name="Rectangle 235"/>
            <p:cNvSpPr>
              <a:spLocks noChangeArrowheads="1"/>
            </p:cNvSpPr>
            <p:nvPr/>
          </p:nvSpPr>
          <p:spPr bwMode="auto">
            <a:xfrm>
              <a:off x="2062" y="264"/>
              <a:ext cx="12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 b="1">
                  <a:latin typeface="Calibri" pitchFamily="34" charset="0"/>
                </a:rPr>
                <a:t>Диспетчерский пункт АСДУ НО</a:t>
              </a:r>
            </a:p>
          </p:txBody>
        </p:sp>
        <p:pic>
          <p:nvPicPr>
            <p:cNvPr id="37945" name="Picture 219" descr="модуль модема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97" y="2728"/>
              <a:ext cx="555" cy="568"/>
            </a:xfrm>
            <a:prstGeom prst="rect">
              <a:avLst/>
            </a:prstGeom>
            <a:noFill/>
            <a:ln w="15875">
              <a:solidFill>
                <a:srgbClr val="CCFFFF"/>
              </a:solidFill>
              <a:miter lim="800000"/>
              <a:headEnd/>
              <a:tailEnd/>
            </a:ln>
          </p:spPr>
        </p:pic>
        <p:sp>
          <p:nvSpPr>
            <p:cNvPr id="37946" name="Line 220"/>
            <p:cNvSpPr>
              <a:spLocks noChangeShapeType="1"/>
            </p:cNvSpPr>
            <p:nvPr/>
          </p:nvSpPr>
          <p:spPr bwMode="auto">
            <a:xfrm flipV="1">
              <a:off x="884" y="2024"/>
              <a:ext cx="681" cy="680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47" name="Rectangle 243"/>
            <p:cNvSpPr>
              <a:spLocks noChangeArrowheads="1"/>
            </p:cNvSpPr>
            <p:nvPr/>
          </p:nvSpPr>
          <p:spPr bwMode="auto">
            <a:xfrm>
              <a:off x="358" y="2577"/>
              <a:ext cx="58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900" b="1">
                  <a:latin typeface="Calibri" pitchFamily="34" charset="0"/>
                </a:rPr>
                <a:t>БУ</a:t>
              </a:r>
              <a:r>
                <a:rPr lang="en-US" sz="900" b="1">
                  <a:latin typeface="Calibri" pitchFamily="34" charset="0"/>
                </a:rPr>
                <a:t>C</a:t>
              </a:r>
              <a:r>
                <a:rPr lang="ru-RU" sz="900" b="1">
                  <a:latin typeface="Calibri" pitchFamily="34" charset="0"/>
                </a:rPr>
                <a:t>-Д.</a:t>
              </a:r>
              <a:r>
                <a:rPr lang="en-US" sz="900" b="1">
                  <a:latin typeface="Calibri" pitchFamily="34" charset="0"/>
                </a:rPr>
                <a:t>PLC</a:t>
              </a:r>
              <a:endParaRPr lang="ru-RU" sz="900" b="1">
                <a:latin typeface="Calibri" pitchFamily="34" charset="0"/>
              </a:endParaRPr>
            </a:p>
          </p:txBody>
        </p:sp>
        <p:sp>
          <p:nvSpPr>
            <p:cNvPr id="37948" name="Oval 245"/>
            <p:cNvSpPr>
              <a:spLocks noChangeArrowheads="1"/>
            </p:cNvSpPr>
            <p:nvPr/>
          </p:nvSpPr>
          <p:spPr bwMode="auto">
            <a:xfrm>
              <a:off x="1701" y="3113"/>
              <a:ext cx="1496" cy="771"/>
            </a:xfrm>
            <a:prstGeom prst="ellipse">
              <a:avLst/>
            </a:prstGeom>
            <a:solidFill>
              <a:srgbClr val="FF6600">
                <a:alpha val="18823"/>
              </a:srgbClr>
            </a:solidFill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949" name="Rectangle 246"/>
            <p:cNvSpPr>
              <a:spLocks noChangeArrowheads="1"/>
            </p:cNvSpPr>
            <p:nvPr/>
          </p:nvSpPr>
          <p:spPr bwMode="auto">
            <a:xfrm>
              <a:off x="1882" y="3521"/>
              <a:ext cx="122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>
                  <a:solidFill>
                    <a:srgbClr val="CC3300"/>
                  </a:solidFill>
                  <a:latin typeface="Calibri" pitchFamily="34" charset="0"/>
                </a:rPr>
                <a:t>Иллюминация,</a:t>
              </a:r>
            </a:p>
            <a:p>
              <a:pPr algn="ctr"/>
              <a:r>
                <a:rPr lang="ru-RU" sz="1000" b="1">
                  <a:solidFill>
                    <a:srgbClr val="CC3300"/>
                  </a:solidFill>
                  <a:latin typeface="Calibri" pitchFamily="34" charset="0"/>
                </a:rPr>
                <a:t>архитектурное </a:t>
              </a:r>
            </a:p>
            <a:p>
              <a:pPr algn="ctr"/>
              <a:r>
                <a:rPr lang="ru-RU" sz="1000" b="1">
                  <a:solidFill>
                    <a:srgbClr val="CC3300"/>
                  </a:solidFill>
                  <a:latin typeface="Calibri" pitchFamily="34" charset="0"/>
                </a:rPr>
                <a:t>освещение</a:t>
              </a:r>
            </a:p>
          </p:txBody>
        </p:sp>
        <p:pic>
          <p:nvPicPr>
            <p:cNvPr id="37950" name="Рисунок 1"/>
            <p:cNvPicPr>
              <a:picLocks noChangeAspect="1"/>
            </p:cNvPicPr>
            <p:nvPr/>
          </p:nvPicPr>
          <p:blipFill>
            <a:blip r:embed="rId21"/>
            <a:srcRect l="4492" t="3241"/>
            <a:stretch>
              <a:fillRect/>
            </a:stretch>
          </p:blipFill>
          <p:spPr bwMode="auto">
            <a:xfrm>
              <a:off x="3700" y="1521"/>
              <a:ext cx="664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1" name="Line 256"/>
            <p:cNvSpPr>
              <a:spLocks noChangeAspect="1" noChangeShapeType="1"/>
            </p:cNvSpPr>
            <p:nvPr/>
          </p:nvSpPr>
          <p:spPr bwMode="auto">
            <a:xfrm flipV="1">
              <a:off x="4191" y="2405"/>
              <a:ext cx="0" cy="122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52" name="Line 190"/>
            <p:cNvSpPr>
              <a:spLocks noChangeShapeType="1"/>
            </p:cNvSpPr>
            <p:nvPr/>
          </p:nvSpPr>
          <p:spPr bwMode="auto">
            <a:xfrm flipH="1">
              <a:off x="4014" y="1752"/>
              <a:ext cx="544" cy="272"/>
            </a:xfrm>
            <a:prstGeom prst="line">
              <a:avLst/>
            </a:prstGeom>
            <a:noFill/>
            <a:ln w="15875">
              <a:solidFill>
                <a:srgbClr val="3399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7953" name="Picture 259" descr="preimushestwo-wi-fi"/>
            <p:cNvPicPr>
              <a:picLocks noChangeAspect="1" noChangeArrowheads="1"/>
            </p:cNvPicPr>
            <p:nvPr/>
          </p:nvPicPr>
          <p:blipFill>
            <a:blip r:embed="rId22"/>
            <a:srcRect r="80220" b="61324"/>
            <a:stretch>
              <a:fillRect/>
            </a:stretch>
          </p:blipFill>
          <p:spPr bwMode="auto">
            <a:xfrm rot="-1020000">
              <a:off x="4562" y="550"/>
              <a:ext cx="2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54" name="Picture 267" descr="молния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 rot="7222115">
              <a:off x="3390" y="1151"/>
              <a:ext cx="454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55" name="Picture 139" descr="Ipad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76" y="557"/>
              <a:ext cx="397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56" name="Picture 140" descr="acer_aspire_one_155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020" y="512"/>
              <a:ext cx="681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57" name="Picture 141" descr="iphone_1-5let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30" y="1238"/>
              <a:ext cx="36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58" name="Rectangle 268"/>
            <p:cNvSpPr>
              <a:spLocks noChangeArrowheads="1"/>
            </p:cNvSpPr>
            <p:nvPr/>
          </p:nvSpPr>
          <p:spPr bwMode="auto">
            <a:xfrm>
              <a:off x="839" y="1071"/>
              <a:ext cx="49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Web</a:t>
              </a:r>
            </a:p>
          </p:txBody>
        </p:sp>
        <p:pic>
          <p:nvPicPr>
            <p:cNvPr id="37959" name="Picture 270" descr="молния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429" y="1207"/>
              <a:ext cx="498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60" name="Picture 271" descr="молния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 rot="9000000">
              <a:off x="3243" y="1616"/>
              <a:ext cx="363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61" name="Rectangle 273"/>
            <p:cNvSpPr>
              <a:spLocks noChangeArrowheads="1"/>
            </p:cNvSpPr>
            <p:nvPr/>
          </p:nvSpPr>
          <p:spPr bwMode="auto">
            <a:xfrm>
              <a:off x="2109" y="1322"/>
              <a:ext cx="59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Ethernet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7962" name="Rectangle 274"/>
            <p:cNvSpPr>
              <a:spLocks noChangeArrowheads="1"/>
            </p:cNvSpPr>
            <p:nvPr/>
          </p:nvSpPr>
          <p:spPr bwMode="auto">
            <a:xfrm>
              <a:off x="1247" y="1298"/>
              <a:ext cx="36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3G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37963" name="Line 276"/>
            <p:cNvSpPr>
              <a:spLocks noChangeShapeType="1"/>
            </p:cNvSpPr>
            <p:nvPr/>
          </p:nvSpPr>
          <p:spPr bwMode="auto">
            <a:xfrm>
              <a:off x="2653" y="1304"/>
              <a:ext cx="0" cy="249"/>
            </a:xfrm>
            <a:prstGeom prst="line">
              <a:avLst/>
            </a:prstGeom>
            <a:noFill/>
            <a:ln w="31750">
              <a:solidFill>
                <a:srgbClr val="73C1F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4" name="Rectangle 218"/>
            <p:cNvSpPr>
              <a:spLocks noChangeArrowheads="1"/>
            </p:cNvSpPr>
            <p:nvPr/>
          </p:nvSpPr>
          <p:spPr bwMode="auto">
            <a:xfrm>
              <a:off x="2971" y="1480"/>
              <a:ext cx="77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GSM/GPRS</a:t>
              </a:r>
            </a:p>
          </p:txBody>
        </p:sp>
        <p:sp>
          <p:nvSpPr>
            <p:cNvPr id="37965" name="Rectangle 277"/>
            <p:cNvSpPr>
              <a:spLocks noChangeArrowheads="1"/>
            </p:cNvSpPr>
            <p:nvPr/>
          </p:nvSpPr>
          <p:spPr bwMode="auto">
            <a:xfrm>
              <a:off x="3560" y="3385"/>
              <a:ext cx="104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>
                  <a:solidFill>
                    <a:srgbClr val="FF9900"/>
                  </a:solidFill>
                  <a:latin typeface="Calibri" pitchFamily="34" charset="0"/>
                </a:rPr>
                <a:t>Светильники </a:t>
              </a:r>
            </a:p>
            <a:p>
              <a:pPr algn="ctr"/>
              <a:r>
                <a:rPr lang="ru-RU" sz="1000" b="1">
                  <a:solidFill>
                    <a:srgbClr val="FF9900"/>
                  </a:solidFill>
                  <a:latin typeface="Calibri" pitchFamily="34" charset="0"/>
                </a:rPr>
                <a:t>ДНаТ</a:t>
              </a:r>
            </a:p>
          </p:txBody>
        </p:sp>
        <p:sp>
          <p:nvSpPr>
            <p:cNvPr id="37966" name="Rectangle 278"/>
            <p:cNvSpPr>
              <a:spLocks noChangeArrowheads="1"/>
            </p:cNvSpPr>
            <p:nvPr/>
          </p:nvSpPr>
          <p:spPr bwMode="auto">
            <a:xfrm>
              <a:off x="2750" y="2744"/>
              <a:ext cx="8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ru-RU" sz="1000" b="1">
                  <a:solidFill>
                    <a:srgbClr val="008000"/>
                  </a:solidFill>
                  <a:latin typeface="Calibri" pitchFamily="34" charset="0"/>
                </a:rPr>
                <a:t>Плазменные</a:t>
              </a:r>
            </a:p>
            <a:p>
              <a:pPr algn="ctr">
                <a:lnSpc>
                  <a:spcPct val="110000"/>
                </a:lnSpc>
              </a:pPr>
              <a:r>
                <a:rPr lang="ru-RU" sz="1000" b="1">
                  <a:solidFill>
                    <a:srgbClr val="008000"/>
                  </a:solidFill>
                  <a:latin typeface="Calibri" pitchFamily="34" charset="0"/>
                </a:rPr>
                <a:t>светильники</a:t>
              </a:r>
            </a:p>
          </p:txBody>
        </p:sp>
        <p:sp>
          <p:nvSpPr>
            <p:cNvPr id="37967" name="Rectangle 279"/>
            <p:cNvSpPr>
              <a:spLocks noChangeArrowheads="1"/>
            </p:cNvSpPr>
            <p:nvPr/>
          </p:nvSpPr>
          <p:spPr bwMode="auto">
            <a:xfrm>
              <a:off x="657" y="1979"/>
              <a:ext cx="122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 b="1">
                  <a:solidFill>
                    <a:srgbClr val="00CCFF"/>
                  </a:solidFill>
                  <a:latin typeface="Calibri" pitchFamily="34" charset="0"/>
                </a:rPr>
                <a:t>Светодиодные</a:t>
              </a:r>
            </a:p>
            <a:p>
              <a:pPr algn="ctr"/>
              <a:r>
                <a:rPr lang="ru-RU" sz="1000" b="1">
                  <a:solidFill>
                    <a:srgbClr val="00CCFF"/>
                  </a:solidFill>
                  <a:latin typeface="Calibri" pitchFamily="34" charset="0"/>
                </a:rPr>
                <a:t>светильники</a:t>
              </a:r>
            </a:p>
          </p:txBody>
        </p:sp>
        <p:sp>
          <p:nvSpPr>
            <p:cNvPr id="37968" name="Line 283"/>
            <p:cNvSpPr>
              <a:spLocks noChangeShapeType="1"/>
            </p:cNvSpPr>
            <p:nvPr/>
          </p:nvSpPr>
          <p:spPr bwMode="auto">
            <a:xfrm>
              <a:off x="2925" y="618"/>
              <a:ext cx="953" cy="22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 type="oval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Line 284"/>
            <p:cNvSpPr>
              <a:spLocks noChangeShapeType="1"/>
            </p:cNvSpPr>
            <p:nvPr/>
          </p:nvSpPr>
          <p:spPr bwMode="auto">
            <a:xfrm>
              <a:off x="3878" y="845"/>
              <a:ext cx="0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Line 285"/>
            <p:cNvSpPr>
              <a:spLocks noChangeShapeType="1"/>
            </p:cNvSpPr>
            <p:nvPr/>
          </p:nvSpPr>
          <p:spPr bwMode="auto">
            <a:xfrm>
              <a:off x="3878" y="845"/>
              <a:ext cx="227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1" name="Rectangle 286"/>
            <p:cNvSpPr>
              <a:spLocks noChangeArrowheads="1"/>
            </p:cNvSpPr>
            <p:nvPr/>
          </p:nvSpPr>
          <p:spPr bwMode="auto">
            <a:xfrm>
              <a:off x="3633" y="2541"/>
              <a:ext cx="3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000">
                  <a:latin typeface="Calibri" pitchFamily="34" charset="0"/>
                </a:rPr>
                <a:t>0,2/0,4 кВ</a:t>
              </a:r>
            </a:p>
          </p:txBody>
        </p:sp>
        <p:sp>
          <p:nvSpPr>
            <p:cNvPr id="37972" name="Rectangle 287"/>
            <p:cNvSpPr>
              <a:spLocks noChangeArrowheads="1"/>
            </p:cNvSpPr>
            <p:nvPr/>
          </p:nvSpPr>
          <p:spPr bwMode="auto">
            <a:xfrm>
              <a:off x="3420" y="2353"/>
              <a:ext cx="31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PLC</a:t>
              </a:r>
            </a:p>
          </p:txBody>
        </p:sp>
        <p:sp>
          <p:nvSpPr>
            <p:cNvPr id="37973" name="Rectangle 288"/>
            <p:cNvSpPr>
              <a:spLocks noChangeArrowheads="1"/>
            </p:cNvSpPr>
            <p:nvPr/>
          </p:nvSpPr>
          <p:spPr bwMode="auto">
            <a:xfrm rot="-2848586">
              <a:off x="3535" y="2823"/>
              <a:ext cx="31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PLC</a:t>
              </a: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01" name="Picture 2" descr="C:\Users\Vildan\Downloads\__log.jp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управления освещением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B3A4356F-CD2B-4AA7-8E25-42001350BB5F}" type="slidenum">
              <a:rPr lang="en-US" sz="2000" b="1">
                <a:solidFill>
                  <a:schemeClr val="bg1"/>
                </a:solidFill>
              </a:rPr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</a:pPr>
              <a:t>21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3255"/>
          <a:stretch>
            <a:fillRect/>
          </a:stretch>
        </p:blipFill>
        <p:spPr bwMode="auto">
          <a:xfrm>
            <a:off x="450056" y="1988468"/>
            <a:ext cx="224155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2831" r="8940"/>
          <a:stretch>
            <a:fillRect/>
          </a:stretch>
        </p:blipFill>
        <p:spPr bwMode="auto">
          <a:xfrm>
            <a:off x="3402806" y="2145630"/>
            <a:ext cx="20161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апв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t="1375"/>
          <a:stretch>
            <a:fillRect/>
          </a:stretch>
        </p:blipFill>
        <p:spPr bwMode="auto">
          <a:xfrm>
            <a:off x="6138069" y="2348830"/>
            <a:ext cx="20161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13881" y="5228555"/>
            <a:ext cx="28082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АПВ-02 </a:t>
            </a:r>
            <a:br>
              <a:rPr lang="ru-RU" altLang="ru-RU" sz="1600"/>
            </a:br>
            <a:r>
              <a:rPr lang="ru-RU" altLang="ru-RU" sz="1600"/>
              <a:t>(ток нагрузки до 32А </a:t>
            </a:r>
            <a:endParaRPr lang="en-US" altLang="ru-RU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на фазу, бесконтактные пускатели)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9694" y="5299993"/>
            <a:ext cx="27368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АПВ-01 </a:t>
            </a:r>
            <a:br>
              <a:rPr lang="ru-RU" altLang="ru-RU" sz="1600"/>
            </a:br>
            <a:r>
              <a:rPr lang="ru-RU" altLang="ru-RU" sz="1600"/>
              <a:t>(ток нагрузки до 100А на фазу, бесконтактные пускатели)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922169" y="5228555"/>
            <a:ext cx="3132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АПВ-03 </a:t>
            </a:r>
            <a:br>
              <a:rPr lang="ru-RU" altLang="ru-RU" sz="1600"/>
            </a:br>
            <a:r>
              <a:rPr lang="ru-RU" altLang="ru-RU" sz="1600"/>
              <a:t>(ток нагрузки до 100А </a:t>
            </a:r>
            <a:endParaRPr lang="en-US" altLang="ru-RU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на фазу, электромагнитные пускатели)</a:t>
            </a:r>
          </a:p>
        </p:txBody>
      </p:sp>
      <p:sp>
        <p:nvSpPr>
          <p:cNvPr id="18" name="Rectangle 3"/>
          <p:cNvSpPr>
            <a:spLocks noGrp="1" noChangeArrowheads="1"/>
          </p:cNvSpPr>
          <p:nvPr/>
        </p:nvSpPr>
        <p:spPr bwMode="auto">
          <a:xfrm>
            <a:off x="252413" y="1340768"/>
            <a:ext cx="86391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358775" algn="just" eaLnBrk="1" hangingPunct="1">
              <a:buFontTx/>
              <a:buNone/>
              <a:tabLst>
                <a:tab pos="87313" algn="l"/>
                <a:tab pos="174625" algn="l"/>
                <a:tab pos="273050" algn="l"/>
              </a:tabLst>
            </a:pPr>
            <a:r>
              <a:rPr lang="ru-RU" altLang="ru-RU" sz="1800" b="1" dirty="0" smtClean="0">
                <a:solidFill>
                  <a:srgbClr val="1069A0"/>
                </a:solidFill>
              </a:rPr>
              <a:t>Назначение</a:t>
            </a:r>
            <a:r>
              <a:rPr lang="ru-RU" altLang="ru-RU" sz="1800" dirty="0" smtClean="0">
                <a:solidFill>
                  <a:srgbClr val="1069A0"/>
                </a:solidFill>
              </a:rPr>
              <a:t>: </a:t>
            </a:r>
            <a:r>
              <a:rPr lang="ru-RU" altLang="ru-RU" sz="1800" dirty="0" smtClean="0"/>
              <a:t>автоматическое, диспетчерское и местное управление питанием участка сети наружного освещения в составе АСУНО «ПолиТЭР».</a:t>
            </a:r>
            <a:endParaRPr lang="ru-RU" altLang="ru-RU" sz="1800" b="1" dirty="0" smtClean="0">
              <a:solidFill>
                <a:srgbClr val="1069A0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760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Автоматизированные пункты включения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линий наружного освещения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22" name="Picture 2" descr="C:\Users\Vildan\Downloads\__log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7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освещение (г.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B3A4356F-CD2B-4AA7-8E25-42001350BB5F}" type="slidenum">
              <a:rPr lang="en-US" sz="2000" b="1">
                <a:solidFill>
                  <a:schemeClr val="bg1"/>
                </a:solidFill>
              </a:rPr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</a:pPr>
              <a:t>22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95"/>
          <a:stretch/>
        </p:blipFill>
        <p:spPr>
          <a:xfrm>
            <a:off x="827584" y="730796"/>
            <a:ext cx="7375601" cy="54345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1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освещение (г. Магнитогорск)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B3A4356F-CD2B-4AA7-8E25-42001350BB5F}" type="slidenum">
              <a:rPr lang="en-US" sz="2000" b="1">
                <a:solidFill>
                  <a:schemeClr val="bg1"/>
                </a:solidFill>
              </a:rPr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</a:pPr>
              <a:t>23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Vildan\Downloads\АП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693176"/>
            <a:ext cx="8244408" cy="54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1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с ГИС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653C0BC2-228A-4BBD-A178-AC1E7A1F5234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24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6870" name="Picture 2" descr="F:\СТАТЬИ\2013-03 К-Мнар (СПб) Энергоучет\К Отправке\Статья Абдуллин - рис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692150"/>
            <a:ext cx="68040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2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Диспетчерский пункт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Челябгорсвет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B3A4356F-CD2B-4AA7-8E25-42001350BB5F}" type="slidenum">
              <a:rPr lang="en-US" sz="2000" b="1">
                <a:solidFill>
                  <a:schemeClr val="bg1"/>
                </a:solidFill>
              </a:rPr>
              <a:pPr marL="342900" indent="-342900" algn="ctr" eaLnBrk="0" hangingPunct="0">
                <a:lnSpc>
                  <a:spcPct val="80000"/>
                </a:lnSpc>
                <a:spcBef>
                  <a:spcPct val="20000"/>
                </a:spcBef>
              </a:pPr>
              <a:t>25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F:\Реклама\ДП\3 (в каталог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0793" r="10562" b="3809"/>
          <a:stretch>
            <a:fillRect/>
          </a:stretch>
        </p:blipFill>
        <p:spPr bwMode="auto">
          <a:xfrm>
            <a:off x="1403350" y="1052736"/>
            <a:ext cx="648176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3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9"/>
          <p:cNvSpPr>
            <a:spLocks noChangeArrowheads="1"/>
          </p:cNvSpPr>
          <p:nvPr/>
        </p:nvSpPr>
        <p:spPr bwMode="auto">
          <a:xfrm>
            <a:off x="755650" y="981075"/>
            <a:ext cx="52498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Количество ЭПРА – 83 шт.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Адрес: ул. Российская (р-н маг. «Самоделкин»)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Исходная </a:t>
            </a:r>
            <a:r>
              <a:rPr lang="en-US" altLang="ru-RU" sz="1800"/>
              <a:t>P</a:t>
            </a:r>
            <a:r>
              <a:rPr lang="ru-RU" altLang="ru-RU" sz="1000"/>
              <a:t>0</a:t>
            </a:r>
            <a:r>
              <a:rPr lang="ru-RU" altLang="ru-RU" sz="1800"/>
              <a:t>=27 кВт</a:t>
            </a:r>
          </a:p>
        </p:txBody>
      </p:sp>
      <p:graphicFrame>
        <p:nvGraphicFramePr>
          <p:cNvPr id="101835" name="Group 1483"/>
          <p:cNvGraphicFramePr>
            <a:graphicFrameLocks noGrp="1"/>
          </p:cNvGraphicFramePr>
          <p:nvPr/>
        </p:nvGraphicFramePr>
        <p:xfrm>
          <a:off x="1258888" y="2492375"/>
          <a:ext cx="6337300" cy="3206802"/>
        </p:xfrm>
        <a:graphic>
          <a:graphicData uri="http://schemas.openxmlformats.org/drawingml/2006/table">
            <a:tbl>
              <a:tblPr/>
              <a:tblGrid>
                <a:gridCol w="1023313"/>
                <a:gridCol w="884342"/>
                <a:gridCol w="885929"/>
                <a:gridCol w="885929"/>
                <a:gridCol w="885929"/>
                <a:gridCol w="885929"/>
                <a:gridCol w="885929"/>
              </a:tblGrid>
              <a:tr h="6400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Режим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Е</a:t>
                      </a:r>
                      <a:r>
                        <a:rPr kumimoji="0" lang="ru-R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СР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, лк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А, 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В, 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С, 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, кВт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Э,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77%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22,3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19,4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70%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28,1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65%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9,58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16,3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6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17,4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91451" marR="91451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81D3D4A2-0D5F-4F12-9186-33F4820DEAC7}" type="slidenum">
              <a:rPr lang="en-US" sz="2000" b="1" smtClean="0">
                <a:solidFill>
                  <a:schemeClr val="bg1"/>
                </a:solidFill>
              </a:rPr>
              <a:t>26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2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8"/>
          <p:cNvSpPr>
            <a:spLocks noChangeArrowheads="1"/>
          </p:cNvSpPr>
          <p:nvPr/>
        </p:nvSpPr>
        <p:spPr bwMode="auto">
          <a:xfrm>
            <a:off x="35496" y="144490"/>
            <a:ext cx="907300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испытаний ЭПРА-250.</a:t>
            </a:r>
            <a:r>
              <a:rPr lang="en-US" alt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PLC </a:t>
            </a:r>
            <a:r>
              <a:rPr lang="ru-RU" alt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(ГПВ </a:t>
            </a:r>
            <a:r>
              <a:rPr lang="ru-RU" alt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1443, г. Челябинск)</a:t>
            </a:r>
          </a:p>
        </p:txBody>
      </p:sp>
    </p:spTree>
    <p:extLst>
      <p:ext uri="{BB962C8B-B14F-4D97-AF65-F5344CB8AC3E}">
        <p14:creationId xmlns:p14="http://schemas.microsoft.com/office/powerpoint/2010/main" val="13840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22325"/>
            <a:ext cx="88138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1889125" y="3344863"/>
            <a:ext cx="77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Казань</a:t>
            </a:r>
            <a:r>
              <a:rPr lang="ru-RU" altLang="ru-RU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517" name="Oval 4"/>
          <p:cNvSpPr>
            <a:spLocks noChangeArrowheads="1"/>
          </p:cNvSpPr>
          <p:nvPr/>
        </p:nvSpPr>
        <p:spPr bwMode="auto">
          <a:xfrm>
            <a:off x="1889125" y="3646488"/>
            <a:ext cx="53975" cy="53975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18" name="Oval 5"/>
          <p:cNvSpPr>
            <a:spLocks noChangeArrowheads="1"/>
          </p:cNvSpPr>
          <p:nvPr/>
        </p:nvSpPr>
        <p:spPr bwMode="auto">
          <a:xfrm>
            <a:off x="2055813" y="3778250"/>
            <a:ext cx="46037" cy="46038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2051050" y="3632200"/>
            <a:ext cx="1712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Набережные Челны</a:t>
            </a:r>
          </a:p>
        </p:txBody>
      </p:sp>
      <p:sp>
        <p:nvSpPr>
          <p:cNvPr id="64520" name="Oval 7"/>
          <p:cNvSpPr>
            <a:spLocks noChangeArrowheads="1"/>
          </p:cNvSpPr>
          <p:nvPr/>
        </p:nvSpPr>
        <p:spPr bwMode="auto">
          <a:xfrm>
            <a:off x="1593850" y="3217863"/>
            <a:ext cx="46038" cy="4921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1582738" y="2990850"/>
            <a:ext cx="8905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Иваново </a:t>
            </a:r>
          </a:p>
        </p:txBody>
      </p:sp>
      <p:sp>
        <p:nvSpPr>
          <p:cNvPr id="64522" name="Oval 9"/>
          <p:cNvSpPr>
            <a:spLocks noChangeArrowheads="1"/>
          </p:cNvSpPr>
          <p:nvPr/>
        </p:nvSpPr>
        <p:spPr bwMode="auto">
          <a:xfrm>
            <a:off x="2497138" y="4117975"/>
            <a:ext cx="53975" cy="53975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2568575" y="3875088"/>
            <a:ext cx="11826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Челябинская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область</a:t>
            </a: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658938" y="3935413"/>
            <a:ext cx="908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Оренбург</a:t>
            </a:r>
          </a:p>
        </p:txBody>
      </p:sp>
      <p:sp>
        <p:nvSpPr>
          <p:cNvPr id="64525" name="Rectangle 14"/>
          <p:cNvSpPr>
            <a:spLocks noChangeArrowheads="1"/>
          </p:cNvSpPr>
          <p:nvPr/>
        </p:nvSpPr>
        <p:spPr bwMode="auto">
          <a:xfrm>
            <a:off x="1847850" y="418147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Сибай</a:t>
            </a:r>
            <a:r>
              <a:rPr lang="ru-RU" altLang="ru-RU" sz="1200"/>
              <a:t> </a:t>
            </a:r>
          </a:p>
        </p:txBody>
      </p:sp>
      <p:sp>
        <p:nvSpPr>
          <p:cNvPr id="64526" name="Oval 15"/>
          <p:cNvSpPr>
            <a:spLocks noChangeArrowheads="1"/>
          </p:cNvSpPr>
          <p:nvPr/>
        </p:nvSpPr>
        <p:spPr bwMode="auto">
          <a:xfrm>
            <a:off x="3222625" y="4443413"/>
            <a:ext cx="53975" cy="53975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27" name="Rectangle 16"/>
          <p:cNvSpPr>
            <a:spLocks noChangeArrowheads="1"/>
          </p:cNvSpPr>
          <p:nvPr/>
        </p:nvSpPr>
        <p:spPr bwMode="auto">
          <a:xfrm>
            <a:off x="3276600" y="4256088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Омск</a:t>
            </a: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64528" name="Oval 17"/>
          <p:cNvSpPr>
            <a:spLocks noChangeArrowheads="1"/>
          </p:cNvSpPr>
          <p:nvPr/>
        </p:nvSpPr>
        <p:spPr bwMode="auto">
          <a:xfrm>
            <a:off x="3779838" y="4622800"/>
            <a:ext cx="82550" cy="82550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29" name="Rectangle 18"/>
          <p:cNvSpPr>
            <a:spLocks noChangeArrowheads="1"/>
          </p:cNvSpPr>
          <p:nvPr/>
        </p:nvSpPr>
        <p:spPr bwMode="auto">
          <a:xfrm>
            <a:off x="3779838" y="4354513"/>
            <a:ext cx="1193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Новосибирск</a:t>
            </a: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64530" name="Rectangle 19"/>
          <p:cNvSpPr>
            <a:spLocks noChangeArrowheads="1"/>
          </p:cNvSpPr>
          <p:nvPr/>
        </p:nvSpPr>
        <p:spPr bwMode="auto">
          <a:xfrm>
            <a:off x="3132138" y="3344863"/>
            <a:ext cx="1452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Ханты-Мансийск</a:t>
            </a:r>
            <a:endParaRPr lang="ru-RU" altLang="ru-RU" sz="1200">
              <a:solidFill>
                <a:schemeClr val="bg1"/>
              </a:solidFill>
            </a:endParaRPr>
          </a:p>
        </p:txBody>
      </p:sp>
      <p:sp>
        <p:nvSpPr>
          <p:cNvPr id="64531" name="Oval 20"/>
          <p:cNvSpPr>
            <a:spLocks noChangeArrowheads="1"/>
          </p:cNvSpPr>
          <p:nvPr/>
        </p:nvSpPr>
        <p:spPr bwMode="auto">
          <a:xfrm>
            <a:off x="3203575" y="3592513"/>
            <a:ext cx="53975" cy="539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33" name="Oval 23"/>
          <p:cNvSpPr>
            <a:spLocks noChangeArrowheads="1"/>
          </p:cNvSpPr>
          <p:nvPr/>
        </p:nvSpPr>
        <p:spPr bwMode="auto">
          <a:xfrm>
            <a:off x="2211388" y="4230688"/>
            <a:ext cx="53975" cy="53975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36" name="Oval 17"/>
          <p:cNvSpPr>
            <a:spLocks noChangeArrowheads="1"/>
          </p:cNvSpPr>
          <p:nvPr/>
        </p:nvSpPr>
        <p:spPr bwMode="auto">
          <a:xfrm>
            <a:off x="2486025" y="4108450"/>
            <a:ext cx="82550" cy="82550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37" name="Oval 17"/>
          <p:cNvSpPr>
            <a:spLocks noChangeArrowheads="1"/>
          </p:cNvSpPr>
          <p:nvPr/>
        </p:nvSpPr>
        <p:spPr bwMode="auto">
          <a:xfrm>
            <a:off x="2043113" y="3759200"/>
            <a:ext cx="82550" cy="84138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38" name="Oval 17"/>
          <p:cNvSpPr>
            <a:spLocks noChangeArrowheads="1"/>
          </p:cNvSpPr>
          <p:nvPr/>
        </p:nvSpPr>
        <p:spPr bwMode="auto">
          <a:xfrm>
            <a:off x="1871663" y="3632200"/>
            <a:ext cx="82550" cy="82550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39" name="Oval 17"/>
          <p:cNvSpPr>
            <a:spLocks noChangeArrowheads="1"/>
          </p:cNvSpPr>
          <p:nvPr/>
        </p:nvSpPr>
        <p:spPr bwMode="auto">
          <a:xfrm>
            <a:off x="2192338" y="4213225"/>
            <a:ext cx="82550" cy="82550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40" name="Oval 17"/>
          <p:cNvSpPr>
            <a:spLocks noChangeArrowheads="1"/>
          </p:cNvSpPr>
          <p:nvPr/>
        </p:nvSpPr>
        <p:spPr bwMode="auto">
          <a:xfrm>
            <a:off x="1892300" y="4189413"/>
            <a:ext cx="84138" cy="82550"/>
          </a:xfrm>
          <a:prstGeom prst="ellipse">
            <a:avLst/>
          </a:prstGeom>
          <a:solidFill>
            <a:srgbClr val="F5300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41" name="Oval 20"/>
          <p:cNvSpPr>
            <a:spLocks noChangeArrowheads="1"/>
          </p:cNvSpPr>
          <p:nvPr/>
        </p:nvSpPr>
        <p:spPr bwMode="auto">
          <a:xfrm>
            <a:off x="1593850" y="3219450"/>
            <a:ext cx="53975" cy="539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64542" name="Rectangle 12"/>
          <p:cNvSpPr>
            <a:spLocks noChangeArrowheads="1"/>
          </p:cNvSpPr>
          <p:nvPr/>
        </p:nvSpPr>
        <p:spPr bwMode="auto">
          <a:xfrm>
            <a:off x="900113" y="3213100"/>
            <a:ext cx="1347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</a:rPr>
              <a:t>Орехово-Зуево</a:t>
            </a:r>
          </a:p>
        </p:txBody>
      </p:sp>
      <p:sp>
        <p:nvSpPr>
          <p:cNvPr id="64543" name="Oval 20"/>
          <p:cNvSpPr>
            <a:spLocks noChangeArrowheads="1"/>
          </p:cNvSpPr>
          <p:nvPr/>
        </p:nvSpPr>
        <p:spPr bwMode="auto">
          <a:xfrm>
            <a:off x="1403350" y="3230563"/>
            <a:ext cx="53975" cy="539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315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8594251" y="6363489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fld id="{06287E4B-667A-436C-B27F-2368CEC8B5AA}" type="slidenum">
              <a:rPr lang="en-US" sz="2000" b="1" smtClean="0">
                <a:solidFill>
                  <a:schemeClr val="bg1"/>
                </a:solidFill>
              </a:rPr>
              <a:t>27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36" name="Picture 2" descr="C:\Users\Vildan\Downloads\__lo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2" name="Rectangle 8"/>
          <p:cNvSpPr>
            <a:spLocks noChangeArrowheads="1"/>
          </p:cNvSpPr>
          <p:nvPr/>
        </p:nvSpPr>
        <p:spPr bwMode="auto">
          <a:xfrm>
            <a:off x="364651" y="44996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География внедрения АСУНО «</a:t>
            </a:r>
            <a:r>
              <a:rPr lang="ru-RU" alt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ПолиТЭР</a:t>
            </a:r>
            <a:r>
              <a:rPr lang="ru-RU" alt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173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260350"/>
            <a:ext cx="8642350" cy="6408738"/>
          </a:xfrm>
          <a:prstGeom prst="roundRect">
            <a:avLst>
              <a:gd name="adj" fmla="val 100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685925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04864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Шнайдер Дмитрий Александрович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зам. руководителя ПНР-1 «Энергосбережение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социальной сфере», профессор кафедры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автоматики и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3" y="3645024"/>
            <a:ext cx="9144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-8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тел.   (351) 267-91-35     </a:t>
            </a:r>
            <a:endParaRPr lang="ru-RU" sz="2200" b="1" spc="-8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-8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b="1" spc="-8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тел./факс   (351) 267-93-69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spc="-8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92275" y="620688"/>
            <a:ext cx="7200900" cy="765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ФГБОУ ВПО 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Южно-Уральский государственный университет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(Национальный Исследовательский Университет)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5536" y="637822"/>
            <a:ext cx="1125686" cy="7754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7" descr="Логотип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95780"/>
            <a:ext cx="936104" cy="67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916088" y="5033813"/>
            <a:ext cx="567680" cy="38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®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6172620"/>
            <a:ext cx="25922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spc="-8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НПП «</a:t>
            </a:r>
            <a:r>
              <a:rPr lang="ru-RU" b="1" spc="-80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Политех</a:t>
            </a:r>
            <a:r>
              <a:rPr lang="ru-RU" b="1" spc="-8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-Автоматика»</a:t>
            </a:r>
          </a:p>
        </p:txBody>
      </p:sp>
      <p:pic>
        <p:nvPicPr>
          <p:cNvPr id="15" name="Picture 2" descr="Лого в кружк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81171"/>
            <a:ext cx="1584176" cy="114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6372200" y="6333299"/>
            <a:ext cx="2016224" cy="2126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/>
                <a:cs typeface="Arial"/>
              </a:rPr>
              <a:t>ИВК "</a:t>
            </a:r>
            <a:r>
              <a:rPr lang="ru-RU" sz="3600" b="1" kern="10" spc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Arial"/>
                <a:cs typeface="Arial"/>
              </a:rPr>
              <a:t>Политех</a:t>
            </a:r>
            <a:r>
              <a:rPr lang="ru-RU" sz="3600" b="1" kern="10" spc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/>
                <a:cs typeface="Arial"/>
              </a:rPr>
              <a:t>-Центр"</a:t>
            </a:r>
            <a:endParaRPr lang="ru-RU" sz="3600" b="1" kern="10" spc="0" dirty="0">
              <a:ln>
                <a:noFill/>
              </a:ln>
              <a:solidFill>
                <a:srgbClr val="CC33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7" name="Picture 2" descr="E:\Blank_vertical_element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53179"/>
            <a:ext cx="23780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251520" y="4581128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Наши партнеры 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330180" y="4400551"/>
            <a:ext cx="216694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3545682" y="4023123"/>
            <a:ext cx="216694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3924301" y="4293395"/>
            <a:ext cx="216694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4733926" y="2349105"/>
            <a:ext cx="216694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5</a:t>
            </a: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4842273" y="1701405"/>
            <a:ext cx="216694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4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5381626" y="2187180"/>
            <a:ext cx="216694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6</a:t>
            </a:r>
          </a:p>
        </p:txBody>
      </p:sp>
      <p:pic>
        <p:nvPicPr>
          <p:cNvPr id="15370" name="Содержимое 5" descr="план тепловых пунктов зданий ЮУрГУ+наружное освещение-Model.jpg"/>
          <p:cNvPicPr>
            <a:picLocks noChangeAspect="1"/>
          </p:cNvPicPr>
          <p:nvPr/>
        </p:nvPicPr>
        <p:blipFill>
          <a:blip r:embed="rId3" cstate="print"/>
          <a:srcRect l="3476" t="21198" r="311" b="22253"/>
          <a:stretch>
            <a:fillRect/>
          </a:stretch>
        </p:blipFill>
        <p:spPr bwMode="auto">
          <a:xfrm>
            <a:off x="1133526" y="783985"/>
            <a:ext cx="7200800" cy="529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57C4F925-A162-4F8A-BF79-DC2F54FC450D}" type="slidenum">
              <a:rPr lang="en-US" sz="2000" b="1" smtClean="0">
                <a:solidFill>
                  <a:schemeClr val="bg1"/>
                </a:solidFill>
                <a:latin typeface="+mn-lt"/>
              </a:rPr>
              <a:t>3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07504" y="29765"/>
            <a:ext cx="9036496" cy="62746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Энергетическая инфраструктура НИУ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ЮУрГУ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5" name="Picture 2" descr="C:\Users\Vildan\Downloads\__lo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3" descr="DSC_01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734" y="1092190"/>
            <a:ext cx="3260494" cy="21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DSCN0014.JPG"/>
          <p:cNvPicPr>
            <a:picLocks noChangeAspect="1"/>
          </p:cNvPicPr>
          <p:nvPr/>
        </p:nvPicPr>
        <p:blipFill>
          <a:blip r:embed="rId3" cstate="print"/>
          <a:srcRect t="8511"/>
          <a:stretch>
            <a:fillRect/>
          </a:stretch>
        </p:blipFill>
        <p:spPr bwMode="auto">
          <a:xfrm>
            <a:off x="1076734" y="3792572"/>
            <a:ext cx="3267711" cy="222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DSC_01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092190"/>
            <a:ext cx="3273485" cy="21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 descr="DSC_018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8112" y="3792572"/>
            <a:ext cx="3273485" cy="21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1076735" y="764704"/>
            <a:ext cx="3142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 dirty="0" err="1">
                <a:solidFill>
                  <a:srgbClr val="002060"/>
                </a:solidFill>
                <a:latin typeface="Calibri" pitchFamily="34" charset="0"/>
              </a:rPr>
              <a:t>Энергоцентр</a:t>
            </a:r>
            <a:r>
              <a:rPr lang="ru-RU" sz="14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 i="1" dirty="0" err="1">
                <a:solidFill>
                  <a:srgbClr val="002060"/>
                </a:solidFill>
                <a:latin typeface="Calibri" pitchFamily="34" charset="0"/>
              </a:rPr>
              <a:t>ЮУрГУ</a:t>
            </a:r>
            <a:endParaRPr lang="ru-RU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6" name="Прямоугольник 11"/>
          <p:cNvSpPr>
            <a:spLocks noChangeArrowheads="1"/>
          </p:cNvSpPr>
          <p:nvPr/>
        </p:nvSpPr>
        <p:spPr bwMode="auto">
          <a:xfrm>
            <a:off x="5069000" y="764704"/>
            <a:ext cx="3143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 dirty="0" err="1">
                <a:solidFill>
                  <a:srgbClr val="002060"/>
                </a:solidFill>
                <a:latin typeface="Calibri" pitchFamily="34" charset="0"/>
              </a:rPr>
              <a:t>Газопоршневой</a:t>
            </a:r>
            <a:r>
              <a:rPr lang="ru-RU" sz="1400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400" i="1" dirty="0" err="1">
                <a:solidFill>
                  <a:srgbClr val="002060"/>
                </a:solidFill>
                <a:latin typeface="Calibri" pitchFamily="34" charset="0"/>
              </a:rPr>
              <a:t>энергоагрегат</a:t>
            </a:r>
            <a:endParaRPr lang="ru-RU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7" name="Прямоугольник 12"/>
          <p:cNvSpPr>
            <a:spLocks noChangeArrowheads="1"/>
          </p:cNvSpPr>
          <p:nvPr/>
        </p:nvSpPr>
        <p:spPr bwMode="auto">
          <a:xfrm>
            <a:off x="1076735" y="3239897"/>
            <a:ext cx="3142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002060"/>
                </a:solidFill>
                <a:latin typeface="Calibri" pitchFamily="34" charset="0"/>
              </a:rPr>
              <a:t>Газотурбинный энергоагрегат</a:t>
            </a:r>
          </a:p>
        </p:txBody>
      </p:sp>
      <p:sp>
        <p:nvSpPr>
          <p:cNvPr id="17418" name="Прямоугольник 13"/>
          <p:cNvSpPr>
            <a:spLocks noChangeArrowheads="1"/>
          </p:cNvSpPr>
          <p:nvPr/>
        </p:nvSpPr>
        <p:spPr bwMode="auto">
          <a:xfrm>
            <a:off x="5135394" y="3239897"/>
            <a:ext cx="3142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solidFill>
                  <a:srgbClr val="002060"/>
                </a:solidFill>
                <a:latin typeface="Calibri" pitchFamily="34" charset="0"/>
              </a:rPr>
              <a:t>Теплоутилизационная энергоустановка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558F7876-0AD7-47B7-8AEE-66E30641D504}" type="slidenum">
              <a:rPr lang="en-US" sz="2000" b="1" smtClean="0">
                <a:solidFill>
                  <a:schemeClr val="bg1"/>
                </a:solidFill>
                <a:latin typeface="+mn-lt"/>
              </a:rPr>
              <a:t>4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0886"/>
            <a:ext cx="8955088" cy="69175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энергоснабжения с распределенной </a:t>
            </a:r>
            <a:r>
              <a:rPr lang="ru-RU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когенерацией</a:t>
            </a: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7" name="Picture 2" descr="C:\Users\Vildan\Downloads\__log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064896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Цели проекта</a:t>
            </a:r>
            <a:r>
              <a:rPr lang="ru-RU" sz="2800" b="1" dirty="0" smtClean="0"/>
              <a:t>: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ru-RU" sz="2400" dirty="0" smtClean="0"/>
              <a:t>снижение </a:t>
            </a:r>
            <a:r>
              <a:rPr lang="ru-RU" sz="2400" dirty="0"/>
              <a:t>объемов потребления топливно-энергетических ресурсов;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ru-RU" sz="2400" dirty="0"/>
              <a:t>обеспечение надежной бесперебойной работы инженерных систем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buSzPct val="80000"/>
              <a:buFont typeface="Wingdings" pitchFamily="2" charset="2"/>
              <a:buChar char="q"/>
            </a:pPr>
            <a:r>
              <a:rPr lang="ru-RU" sz="2400" dirty="0"/>
              <a:t>выявление потенциала </a:t>
            </a:r>
            <a:r>
              <a:rPr lang="ru-RU" sz="2400" dirty="0" smtClean="0"/>
              <a:t>энергосбережения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E18FEECF-F2F1-4C09-9CD3-9786FA6A6F57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5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344321" y="16765"/>
            <a:ext cx="9940145" cy="63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Автоматизированный центр мониторинга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управления потреблением энергоресурсов (АЦМЭ) НИУ «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6" descr="DSC_0194.JPG"/>
          <p:cNvPicPr>
            <a:picLocks noChangeAspect="1"/>
          </p:cNvPicPr>
          <p:nvPr/>
        </p:nvPicPr>
        <p:blipFill>
          <a:blip r:embed="rId3" cstate="print"/>
          <a:srcRect l="9412" t="15536" r="10324" b="6778"/>
          <a:stretch>
            <a:fillRect/>
          </a:stretch>
        </p:blipFill>
        <p:spPr bwMode="auto">
          <a:xfrm>
            <a:off x="611560" y="4142019"/>
            <a:ext cx="2661401" cy="18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611560" y="3656056"/>
            <a:ext cx="8064896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1200"/>
          </a:p>
        </p:txBody>
      </p:sp>
      <p:pic>
        <p:nvPicPr>
          <p:cNvPr id="19" name="Рисунок 26" descr="P4069854.JPG"/>
          <p:cNvPicPr>
            <a:picLocks noChangeAspect="1"/>
          </p:cNvPicPr>
          <p:nvPr/>
        </p:nvPicPr>
        <p:blipFill>
          <a:blip r:embed="rId4" cstate="print"/>
          <a:srcRect b="3703"/>
          <a:stretch>
            <a:fillRect/>
          </a:stretch>
        </p:blipFill>
        <p:spPr bwMode="auto">
          <a:xfrm>
            <a:off x="6135360" y="4142019"/>
            <a:ext cx="2328359" cy="17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7" descr="P406986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6004" y="4142016"/>
            <a:ext cx="2262338" cy="179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8"/>
          <p:cNvSpPr>
            <a:spLocks noChangeArrowheads="1"/>
          </p:cNvSpPr>
          <p:nvPr/>
        </p:nvSpPr>
        <p:spPr bwMode="auto">
          <a:xfrm>
            <a:off x="623298" y="3656056"/>
            <a:ext cx="3195441" cy="2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  <a:latin typeface="Calibri" pitchFamily="34" charset="0"/>
              </a:rPr>
              <a:t>Центральная диспетчерская </a:t>
            </a:r>
            <a:r>
              <a:rPr lang="ru-RU" sz="1200" i="1" dirty="0" err="1">
                <a:solidFill>
                  <a:srgbClr val="002060"/>
                </a:solidFill>
                <a:latin typeface="Calibri" pitchFamily="34" charset="0"/>
              </a:rPr>
              <a:t>ЮУрГУ</a:t>
            </a:r>
            <a:endParaRPr lang="ru-RU" sz="12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" name="Прямоугольник 29"/>
          <p:cNvSpPr>
            <a:spLocks noChangeArrowheads="1"/>
          </p:cNvSpPr>
          <p:nvPr/>
        </p:nvSpPr>
        <p:spPr bwMode="auto">
          <a:xfrm>
            <a:off x="3685229" y="3656056"/>
            <a:ext cx="4857716" cy="2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solidFill>
                  <a:srgbClr val="002060"/>
                </a:solidFill>
                <a:latin typeface="Calibri" pitchFamily="34" charset="0"/>
              </a:rPr>
              <a:t>Автоматизированные тепловые пункты зданий ЮУрГУ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5" name="Picture 2" descr="C:\Users\Vildan\Downloads\__log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291" y="1196752"/>
            <a:ext cx="8055173" cy="4608512"/>
          </a:xfrm>
        </p:spPr>
        <p:txBody>
          <a:bodyPr>
            <a:noAutofit/>
          </a:bodyPr>
          <a:lstStyle/>
          <a:p>
            <a:pPr marL="69056" indent="0">
              <a:spcAft>
                <a:spcPts val="1200"/>
              </a:spcAft>
              <a:buNone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indent="355600"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     Оперативное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о показателях качества и фактическом потреблении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энергоресурсов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eaLnBrk="0" hangingPunct="0">
              <a:spcAft>
                <a:spcPts val="1200"/>
              </a:spcAft>
              <a:buClr>
                <a:schemeClr val="bg1"/>
              </a:buClr>
              <a:buSzPct val="65000"/>
              <a:buNone/>
              <a:tabLst>
                <a:tab pos="335756" algn="l"/>
              </a:tabLst>
              <a:defRPr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2.	Анализ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энергетической эффективности объектов ЖКХ на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макромоделей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объектов в реальном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eaLnBrk="0" hangingPunct="0">
              <a:spcAft>
                <a:spcPts val="1200"/>
              </a:spcAft>
              <a:buClr>
                <a:schemeClr val="bg1"/>
              </a:buClr>
              <a:buSzPct val="65000"/>
              <a:buNone/>
              <a:tabLst>
                <a:tab pos="335756" algn="l"/>
              </a:tabLst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3.	Диспетчерское управление  режимами работы оборудования и прогнозирование  аварийных ситуаций</a:t>
            </a:r>
          </a:p>
          <a:p>
            <a:pPr marL="0" indent="355600" eaLnBrk="0" hangingPunct="0">
              <a:spcAft>
                <a:spcPts val="1200"/>
              </a:spcAft>
              <a:buClr>
                <a:schemeClr val="bg1"/>
              </a:buClr>
              <a:buSzPct val="65000"/>
              <a:buNone/>
              <a:tabLst>
                <a:tab pos="335756" algn="l"/>
              </a:tabLst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4.	Оптимизация режимов функционирования инженерных систем по критериям энергетической эффективности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6C6748FA-2156-4476-AECA-9D38D0CD794E}" type="slidenum">
              <a:rPr lang="en-US" sz="2000" b="1" smtClean="0">
                <a:solidFill>
                  <a:schemeClr val="bg1"/>
                </a:solidFill>
                <a:latin typeface="+mn-lt"/>
              </a:rPr>
              <a:t>6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504" y="-15165"/>
            <a:ext cx="903649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Автоматизированный центр мониторинга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управления потреблением энергоресурсов (АЦМЭ) НИУ «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1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15632"/>
              </p:ext>
            </p:extLst>
          </p:nvPr>
        </p:nvGraphicFramePr>
        <p:xfrm>
          <a:off x="1126548" y="854714"/>
          <a:ext cx="6890903" cy="480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4" imgW="10486738" imgH="7343032" progId="Visio.Drawing.11">
                  <p:embed/>
                </p:oleObj>
              </mc:Choice>
              <mc:Fallback>
                <p:oleObj name="Visio" r:id="rId4" imgW="10486738" imgH="734303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548" y="854714"/>
                        <a:ext cx="6890903" cy="4806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56245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 – </a:t>
            </a:r>
            <a:r>
              <a:rPr lang="ru-RU" b="1" dirty="0"/>
              <a:t>очередь (реализована)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5623853"/>
            <a:ext cx="282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II – </a:t>
            </a:r>
            <a:r>
              <a:rPr lang="ru-RU" b="1" dirty="0"/>
              <a:t>очередь (проект)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EDA9C9E5-47CB-4CA6-A5FA-2EC8AAA0763E}" type="slidenum">
              <a:rPr lang="en-US" sz="2000" b="1" smtClean="0">
                <a:solidFill>
                  <a:schemeClr val="bg1"/>
                </a:solidFill>
                <a:latin typeface="+mn-lt"/>
              </a:rPr>
              <a:t>7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485900" y="157054"/>
            <a:ext cx="6172200" cy="378042"/>
          </a:xfrm>
          <a:prstGeom prst="rect">
            <a:avLst/>
          </a:prstGeom>
          <a:noFill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АЦМЭ НИУ ЮУрГУ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5" name="Picture 2" descr="C:\Users\Vildan\Downloads\__log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схема ПТК «ПолиТЭР»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460433" y="6362700"/>
            <a:ext cx="494656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012C2EA3-150A-4BB8-877E-D4E4DD058BA9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8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689" y="905819"/>
            <a:ext cx="7408622" cy="52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0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АЦМЭ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зданий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ЮУрГУ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базе ПТК «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ПолиТЭР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8594725" y="6362700"/>
            <a:ext cx="360363" cy="334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marL="342900" indent="-342900" algn="ctr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fld id="{5303BADC-0FD3-4396-BBCC-55B4CE8669F3}" type="slidenum">
              <a:rPr lang="en-US" sz="2000" b="1">
                <a:solidFill>
                  <a:schemeClr val="bg1"/>
                </a:solidFill>
                <a:latin typeface="+mn-lt"/>
              </a:rPr>
              <a:pPr marL="342900" indent="-342900" algn="ctr"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t>9</a:t>
            </a:fld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230" name="Picture 3" descr="F:\СТАТЬИ\2013-03 К-Мнар (СПб) Энергоучет\К Отправке\Статья Абдуллин - рис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908050"/>
            <a:ext cx="916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617702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Шнайдер Дмитрий Александрович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ВПО «ЮУрГУ» (НИУ), тел. (351) 751-12-12</a:t>
            </a:r>
          </a:p>
        </p:txBody>
      </p:sp>
      <p:pic>
        <p:nvPicPr>
          <p:cNvPr id="10" name="Picture 2" descr="C:\Users\Vildan\Downloads\__lo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561598" cy="6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15413</TotalTime>
  <Words>1521</Words>
  <Application>Microsoft Macintosh PowerPoint</Application>
  <PresentationFormat>Экран (4:3)</PresentationFormat>
  <Paragraphs>408</Paragraphs>
  <Slides>28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Visio</vt:lpstr>
      <vt:lpstr>Презентация PowerPoint</vt:lpstr>
      <vt:lpstr>Программа развития НИУ ЮУрГУ</vt:lpstr>
      <vt:lpstr>Энергетическая инфраструктура НИУ ЮУрГУ</vt:lpstr>
      <vt:lpstr>Системы энергоснабжения с распределенной когенерацией </vt:lpstr>
      <vt:lpstr>Презентация PowerPoint</vt:lpstr>
      <vt:lpstr>Презентация PowerPoint</vt:lpstr>
      <vt:lpstr>Презентация PowerPoint</vt:lpstr>
      <vt:lpstr>Функциональная схема ПТК «ПолиТЭР»</vt:lpstr>
      <vt:lpstr>Экран АЦМЭ комплекса зданий ЮУрГУ на базе ПТК «ПолиТЭР»</vt:lpstr>
      <vt:lpstr>Управление АИТП</vt:lpstr>
      <vt:lpstr>Техническое состояние узлов учета</vt:lpstr>
      <vt:lpstr>Электронный журнал событий</vt:lpstr>
      <vt:lpstr>Макромодель анализа эффективности теплоснабжения  кампуса ЮУрГУ</vt:lpstr>
      <vt:lpstr>Презентация PowerPoint</vt:lpstr>
      <vt:lpstr>On-Line анализ энергоэффективности</vt:lpstr>
      <vt:lpstr>Презентация PowerPoint</vt:lpstr>
      <vt:lpstr>Оценка удельного энергопотребления</vt:lpstr>
      <vt:lpstr>Экономический эффект от внедрения АИТП</vt:lpstr>
      <vt:lpstr>Отличительные особенности ПТК «ПолиТЭР»</vt:lpstr>
      <vt:lpstr>АСДУ НО на базе ПТК «ПолиТЭР»</vt:lpstr>
      <vt:lpstr>Оборудование управления освещением</vt:lpstr>
      <vt:lpstr>Городское освещение (г. Челябинск)</vt:lpstr>
      <vt:lpstr>Городское освещение (г. Магнитогорск)</vt:lpstr>
      <vt:lpstr>Интеграция с ГИС</vt:lpstr>
      <vt:lpstr>Диспетчерский пункт Челябгорсвет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Автоматизированные системы  упреждающего управления ПО КРИТЕРИЯМ ЭНЕРГЕТИЧЕСКОЙ эффективностИ   /в теплоэнергетических комплексах металлургических  предприятий/</dc:title>
  <dc:creator>Шнайдер</dc:creator>
  <cp:lastModifiedBy>Дмитрий Шнайдер</cp:lastModifiedBy>
  <cp:revision>282</cp:revision>
  <dcterms:created xsi:type="dcterms:W3CDTF">2011-10-07T16:35:10Z</dcterms:created>
  <dcterms:modified xsi:type="dcterms:W3CDTF">2015-05-22T05:50:00Z</dcterms:modified>
</cp:coreProperties>
</file>