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69" r:id="rId2"/>
    <p:sldId id="259" r:id="rId3"/>
    <p:sldId id="262" r:id="rId4"/>
    <p:sldId id="257" r:id="rId5"/>
    <p:sldId id="263" r:id="rId6"/>
    <p:sldId id="265" r:id="rId7"/>
    <p:sldId id="266" r:id="rId8"/>
    <p:sldId id="258" r:id="rId9"/>
    <p:sldId id="284" r:id="rId10"/>
    <p:sldId id="276" r:id="rId11"/>
    <p:sldId id="271" r:id="rId12"/>
    <p:sldId id="273" r:id="rId13"/>
    <p:sldId id="275" r:id="rId14"/>
    <p:sldId id="294" r:id="rId15"/>
    <p:sldId id="295" r:id="rId16"/>
    <p:sldId id="293" r:id="rId17"/>
    <p:sldId id="292" r:id="rId18"/>
    <p:sldId id="278" r:id="rId19"/>
    <p:sldId id="280" r:id="rId20"/>
    <p:sldId id="281" r:id="rId21"/>
    <p:sldId id="291" r:id="rId22"/>
    <p:sldId id="283" r:id="rId23"/>
    <p:sldId id="286" r:id="rId24"/>
    <p:sldId id="285" r:id="rId25"/>
    <p:sldId id="282" r:id="rId26"/>
    <p:sldId id="296" r:id="rId27"/>
    <p:sldId id="297" r:id="rId2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17F9DAE5-519F-4E4A-A7C8-016C5B8B9969}" type="datetimeFigureOut">
              <a:rPr lang="ru-RU"/>
              <a:pPr>
                <a:defRPr/>
              </a:pPr>
              <a:t>27.02.2014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27BE19ED-B3A7-45C1-882B-6514BB2147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A4E0A65-0CAF-4E73-A937-9371F6334A2D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ru-RU" altLang="ru-RU"/>
          </a:p>
        </p:txBody>
      </p:sp>
      <p:sp>
        <p:nvSpPr>
          <p:cNvPr id="471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Заметки 2"/>
          <p:cNvSpPr>
            <a:spLocks noGrp="1"/>
          </p:cNvSpPr>
          <p:nvPr>
            <p:ph type="body" idx="1"/>
          </p:nvPr>
        </p:nvSpPr>
        <p:spPr bwMode="auto">
          <a:xfrm>
            <a:off x="687388" y="4343400"/>
            <a:ext cx="5483225" cy="4114800"/>
          </a:xfrm>
          <a:noFill/>
        </p:spPr>
        <p:txBody>
          <a:bodyPr wrap="square" lIns="92400" tIns="46200" rIns="92400" bIns="462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7108" name="Номер слайда 3"/>
          <p:cNvSpPr txBox="1">
            <a:spLocks noGrp="1"/>
          </p:cNvSpPr>
          <p:nvPr/>
        </p:nvSpPr>
        <p:spPr bwMode="auto">
          <a:xfrm>
            <a:off x="3883025" y="8683625"/>
            <a:ext cx="297338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00" tIns="46200" rIns="92400" bIns="46200" anchor="b"/>
          <a:lstStyle/>
          <a:p>
            <a:pPr algn="r" defTabSz="923925"/>
            <a:fld id="{BFF21563-B1DC-4436-AF83-5DA173EEC648}" type="slidenum">
              <a:rPr lang="ru-RU" altLang="ru-RU">
                <a:latin typeface="Calibri" pitchFamily="34" charset="0"/>
                <a:cs typeface="Arial" charset="0"/>
              </a:rPr>
              <a:pPr algn="r" defTabSz="923925"/>
              <a:t>23</a:t>
            </a:fld>
            <a:endParaRPr lang="ru-RU" altLang="ru-RU">
              <a:latin typeface="Calibri" pitchFamily="34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6A8E495-E26A-411C-BA3B-D82859D63DE4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ru-RU" altLang="ru-RU"/>
          </a:p>
        </p:txBody>
      </p:sp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 bwMode="auto">
          <a:xfrm>
            <a:off x="687388" y="4343400"/>
            <a:ext cx="5483225" cy="4114800"/>
          </a:xfrm>
          <a:noFill/>
        </p:spPr>
        <p:txBody>
          <a:bodyPr wrap="square" lIns="92400" tIns="46200" rIns="92400" bIns="462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9156" name="Номер слайда 3"/>
          <p:cNvSpPr txBox="1">
            <a:spLocks noGrp="1"/>
          </p:cNvSpPr>
          <p:nvPr/>
        </p:nvSpPr>
        <p:spPr bwMode="auto">
          <a:xfrm>
            <a:off x="3883025" y="8683625"/>
            <a:ext cx="297338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00" tIns="46200" rIns="92400" bIns="46200" anchor="b"/>
          <a:lstStyle/>
          <a:p>
            <a:pPr algn="r" defTabSz="923925"/>
            <a:fld id="{2B671238-00AD-4A61-BFD0-D3E81BABDC63}" type="slidenum">
              <a:rPr lang="ru-RU" altLang="ru-RU">
                <a:latin typeface="Calibri" pitchFamily="34" charset="0"/>
                <a:cs typeface="Arial" charset="0"/>
              </a:rPr>
              <a:pPr algn="r" defTabSz="923925"/>
              <a:t>24</a:t>
            </a:fld>
            <a:endParaRPr lang="ru-RU" altLang="ru-RU">
              <a:latin typeface="Calibri" pitchFamily="34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1203" name="Номер слайда 3"/>
          <p:cNvSpPr txBox="1">
            <a:spLocks noGrp="1"/>
          </p:cNvSpPr>
          <p:nvPr/>
        </p:nvSpPr>
        <p:spPr bwMode="auto">
          <a:xfrm>
            <a:off x="3883025" y="8685213"/>
            <a:ext cx="2973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1" rIns="91422" bIns="45711" anchor="b"/>
          <a:lstStyle/>
          <a:p>
            <a:pPr algn="r"/>
            <a:fld id="{27153083-8D6E-4089-8D4F-0E1F2FE4F7FB}" type="slidenum">
              <a:rPr lang="ru-RU" altLang="ru-RU">
                <a:latin typeface="Calibri" pitchFamily="34" charset="0"/>
              </a:rPr>
              <a:pPr algn="r"/>
              <a:t>25</a:t>
            </a:fld>
            <a:endParaRPr lang="ru-RU" altLang="ru-RU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4275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A919491-C129-4CC3-9093-0C8071B0257C}" type="slidenum">
              <a:rPr lang="ru-RU" altLang="ru-RU">
                <a:latin typeface="Calibri" pitchFamily="34" charset="0"/>
              </a:rPr>
              <a:pPr algn="r"/>
              <a:t>26</a:t>
            </a:fld>
            <a:endParaRPr lang="ru-RU" altLang="ru-RU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A2DB5E7-5A76-47AB-902F-012DC8AC3758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ru-RU" altLang="ru-RU"/>
          </a:p>
        </p:txBody>
      </p:sp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 bwMode="auto">
          <a:xfrm>
            <a:off x="687388" y="4343400"/>
            <a:ext cx="5483225" cy="4114800"/>
          </a:xfrm>
          <a:noFill/>
        </p:spPr>
        <p:txBody>
          <a:bodyPr wrap="square" lIns="92400" tIns="46200" rIns="92400" bIns="462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6628" name="Номер слайда 3"/>
          <p:cNvSpPr txBox="1">
            <a:spLocks noGrp="1"/>
          </p:cNvSpPr>
          <p:nvPr/>
        </p:nvSpPr>
        <p:spPr bwMode="auto">
          <a:xfrm>
            <a:off x="3883025" y="8683625"/>
            <a:ext cx="297338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00" tIns="46200" rIns="92400" bIns="46200" anchor="b"/>
          <a:lstStyle/>
          <a:p>
            <a:pPr algn="r" defTabSz="923925"/>
            <a:fld id="{EC3DCF1F-7C1C-4160-963B-274749409E9B}" type="slidenum">
              <a:rPr lang="ru-RU" altLang="ru-RU">
                <a:latin typeface="Calibri" pitchFamily="34" charset="0"/>
                <a:cs typeface="Arial" charset="0"/>
              </a:rPr>
              <a:pPr algn="r" defTabSz="923925"/>
              <a:t>11</a:t>
            </a:fld>
            <a:endParaRPr lang="ru-RU" altLang="ru-RU">
              <a:latin typeface="Calibri" pitchFamily="34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1E2CE5A-AFDA-47ED-A398-8199478FDDF6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ru-RU" altLang="ru-RU"/>
          </a:p>
        </p:txBody>
      </p:sp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 bwMode="auto">
          <a:xfrm>
            <a:off x="687388" y="4343400"/>
            <a:ext cx="5483225" cy="4114800"/>
          </a:xfrm>
          <a:noFill/>
        </p:spPr>
        <p:txBody>
          <a:bodyPr wrap="square" lIns="92400" tIns="46200" rIns="92400" bIns="462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0724" name="Номер слайда 3"/>
          <p:cNvSpPr txBox="1">
            <a:spLocks noGrp="1"/>
          </p:cNvSpPr>
          <p:nvPr/>
        </p:nvSpPr>
        <p:spPr bwMode="auto">
          <a:xfrm>
            <a:off x="3883025" y="8683625"/>
            <a:ext cx="297338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00" tIns="46200" rIns="92400" bIns="46200" anchor="b"/>
          <a:lstStyle/>
          <a:p>
            <a:pPr algn="r" defTabSz="923925"/>
            <a:fld id="{AEC1CC47-DB22-4CB7-8E35-2FE870F76A1D}" type="slidenum">
              <a:rPr lang="ru-RU" altLang="ru-RU">
                <a:latin typeface="Calibri" pitchFamily="34" charset="0"/>
                <a:cs typeface="Arial" charset="0"/>
              </a:rPr>
              <a:pPr algn="r" defTabSz="923925"/>
              <a:t>13</a:t>
            </a:fld>
            <a:endParaRPr lang="ru-RU" altLang="ru-RU">
              <a:latin typeface="Calibri" pitchFamily="34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678CF6F-97D1-411F-ABB7-F0028EE44130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ru-RU" altLang="ru-RU"/>
          </a:p>
        </p:txBody>
      </p:sp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xfrm>
            <a:off x="687388" y="4343400"/>
            <a:ext cx="5483225" cy="4114800"/>
          </a:xfrm>
          <a:noFill/>
        </p:spPr>
        <p:txBody>
          <a:bodyPr wrap="square" lIns="92400" tIns="46200" rIns="92400" bIns="462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2772" name="Номер слайда 3"/>
          <p:cNvSpPr txBox="1">
            <a:spLocks noGrp="1"/>
          </p:cNvSpPr>
          <p:nvPr/>
        </p:nvSpPr>
        <p:spPr bwMode="auto">
          <a:xfrm>
            <a:off x="3883025" y="8683625"/>
            <a:ext cx="297338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00" tIns="46200" rIns="92400" bIns="46200" anchor="b"/>
          <a:lstStyle/>
          <a:p>
            <a:pPr algn="r" defTabSz="923925"/>
            <a:fld id="{4FC5F602-039E-4E26-A51B-1775D6236D08}" type="slidenum">
              <a:rPr lang="ru-RU" altLang="ru-RU">
                <a:latin typeface="Calibri" pitchFamily="34" charset="0"/>
                <a:cs typeface="Arial" charset="0"/>
              </a:rPr>
              <a:pPr algn="r" defTabSz="923925"/>
              <a:t>14</a:t>
            </a:fld>
            <a:endParaRPr lang="ru-RU" altLang="ru-RU">
              <a:latin typeface="Calibri" pitchFamily="34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240D5E0-1EC8-4F72-940C-9F89D8718994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ru-RU" altLang="ru-RU"/>
          </a:p>
        </p:txBody>
      </p:sp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Заметки 2"/>
          <p:cNvSpPr>
            <a:spLocks noGrp="1"/>
          </p:cNvSpPr>
          <p:nvPr>
            <p:ph type="body" idx="1"/>
          </p:nvPr>
        </p:nvSpPr>
        <p:spPr bwMode="auto">
          <a:xfrm>
            <a:off x="687388" y="4343400"/>
            <a:ext cx="5483225" cy="4114800"/>
          </a:xfrm>
          <a:noFill/>
        </p:spPr>
        <p:txBody>
          <a:bodyPr wrap="square" lIns="92400" tIns="46200" rIns="92400" bIns="462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4820" name="Номер слайда 3"/>
          <p:cNvSpPr txBox="1">
            <a:spLocks noGrp="1"/>
          </p:cNvSpPr>
          <p:nvPr/>
        </p:nvSpPr>
        <p:spPr bwMode="auto">
          <a:xfrm>
            <a:off x="3883025" y="8683625"/>
            <a:ext cx="297338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00" tIns="46200" rIns="92400" bIns="46200" anchor="b"/>
          <a:lstStyle/>
          <a:p>
            <a:pPr algn="r" defTabSz="923925"/>
            <a:fld id="{52539FA3-D904-4B82-98B6-356182FF1253}" type="slidenum">
              <a:rPr lang="ru-RU" altLang="ru-RU">
                <a:latin typeface="Calibri" pitchFamily="34" charset="0"/>
                <a:cs typeface="Arial" charset="0"/>
              </a:rPr>
              <a:pPr algn="r" defTabSz="923925"/>
              <a:t>15</a:t>
            </a:fld>
            <a:endParaRPr lang="ru-RU" altLang="ru-RU">
              <a:latin typeface="Calibri" pitchFamily="34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05C68B6-B506-47C6-8067-6D551B1DE2A7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ru-RU" altLang="ru-RU"/>
          </a:p>
        </p:txBody>
      </p:sp>
      <p:sp>
        <p:nvSpPr>
          <p:cNvPr id="378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Заметки 2"/>
          <p:cNvSpPr>
            <a:spLocks noGrp="1"/>
          </p:cNvSpPr>
          <p:nvPr>
            <p:ph type="body" idx="1"/>
          </p:nvPr>
        </p:nvSpPr>
        <p:spPr bwMode="auto">
          <a:xfrm>
            <a:off x="687388" y="4343400"/>
            <a:ext cx="5483225" cy="4114800"/>
          </a:xfrm>
          <a:noFill/>
        </p:spPr>
        <p:txBody>
          <a:bodyPr wrap="square" lIns="92400" tIns="46200" rIns="92400" bIns="462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7892" name="Номер слайда 3"/>
          <p:cNvSpPr txBox="1">
            <a:spLocks noGrp="1"/>
          </p:cNvSpPr>
          <p:nvPr/>
        </p:nvSpPr>
        <p:spPr bwMode="auto">
          <a:xfrm>
            <a:off x="3883025" y="8683625"/>
            <a:ext cx="297338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00" tIns="46200" rIns="92400" bIns="46200" anchor="b"/>
          <a:lstStyle/>
          <a:p>
            <a:pPr algn="r" defTabSz="923925"/>
            <a:fld id="{670885AC-FEC6-41DE-9C6A-FF829F174F51}" type="slidenum">
              <a:rPr lang="ru-RU" altLang="ru-RU">
                <a:latin typeface="Calibri" pitchFamily="34" charset="0"/>
                <a:cs typeface="Arial" charset="0"/>
              </a:rPr>
              <a:pPr algn="r" defTabSz="923925"/>
              <a:t>17</a:t>
            </a:fld>
            <a:endParaRPr lang="ru-RU" altLang="ru-RU">
              <a:latin typeface="Calibri" pitchFamily="34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A7C4E7C-0ADA-426F-89DA-6EB37829D458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ru-RU" altLang="ru-RU"/>
          </a:p>
        </p:txBody>
      </p:sp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9940" name="Номер слайда 3"/>
          <p:cNvSpPr txBox="1">
            <a:spLocks noGrp="1"/>
          </p:cNvSpPr>
          <p:nvPr/>
        </p:nvSpPr>
        <p:spPr bwMode="auto">
          <a:xfrm>
            <a:off x="3883025" y="8685213"/>
            <a:ext cx="2973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1" rIns="91422" bIns="45711" anchor="b"/>
          <a:lstStyle/>
          <a:p>
            <a:pPr algn="r"/>
            <a:fld id="{A254AA6E-E8FE-49B9-8C33-715FAB1AF087}" type="slidenum">
              <a:rPr lang="ru-RU">
                <a:latin typeface="Calibri" pitchFamily="34" charset="0"/>
              </a:rPr>
              <a:pPr algn="r"/>
              <a:t>18</a:t>
            </a:fld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513E873-3848-42F0-A07D-39CCABD1126E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ru-RU" altLang="ru-RU"/>
          </a:p>
        </p:txBody>
      </p:sp>
      <p:sp>
        <p:nvSpPr>
          <p:cNvPr id="419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1988" name="Номер слайда 3"/>
          <p:cNvSpPr txBox="1">
            <a:spLocks noGrp="1"/>
          </p:cNvSpPr>
          <p:nvPr/>
        </p:nvSpPr>
        <p:spPr bwMode="auto">
          <a:xfrm>
            <a:off x="3883025" y="8685213"/>
            <a:ext cx="2973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1" rIns="91422" bIns="45711" anchor="b"/>
          <a:lstStyle/>
          <a:p>
            <a:pPr algn="r"/>
            <a:fld id="{F7743CF9-DCCC-471F-8A55-FDEDDB1F3E02}" type="slidenum">
              <a:rPr lang="ru-RU">
                <a:latin typeface="Calibri" pitchFamily="34" charset="0"/>
              </a:rPr>
              <a:pPr algn="r"/>
              <a:t>19</a:t>
            </a:fld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C4658F4-1872-4F73-9839-07805DCC4CFA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ru-RU" altLang="ru-RU"/>
          </a:p>
        </p:txBody>
      </p:sp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 txBox="1">
            <a:spLocks noGrp="1"/>
          </p:cNvSpPr>
          <p:nvPr/>
        </p:nvSpPr>
        <p:spPr bwMode="auto">
          <a:xfrm>
            <a:off x="3883025" y="8685213"/>
            <a:ext cx="2973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1" rIns="91422" bIns="45711" anchor="b"/>
          <a:lstStyle/>
          <a:p>
            <a:pPr algn="r"/>
            <a:fld id="{D069E025-52C7-45AA-81EA-E9B009F960A8}" type="slidenum">
              <a:rPr lang="ru-RU">
                <a:latin typeface="Calibri" pitchFamily="34" charset="0"/>
              </a:rPr>
              <a:pPr algn="r"/>
              <a:t>20</a:t>
            </a:fld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4026B-8DC4-4B3F-B2A5-5FAA2FDD3275}" type="datetimeFigureOut">
              <a:rPr lang="ru-RU"/>
              <a:pPr>
                <a:defRPr/>
              </a:pPr>
              <a:t>27.02.2014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915E18-C5D7-4140-8E2D-5E8CA375AB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D120CB-6263-4C99-905C-8A58D820E71B}" type="datetimeFigureOut">
              <a:rPr lang="ru-RU"/>
              <a:pPr>
                <a:defRPr/>
              </a:pPr>
              <a:t>27.02.2014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5B045-EEB3-46A5-B93E-9BF7AFA580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DCC0A-4738-45D0-BFAD-400CBA06F0C9}" type="datetimeFigureOut">
              <a:rPr lang="ru-RU"/>
              <a:pPr>
                <a:defRPr/>
              </a:pPr>
              <a:t>27.02.2014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A102E5-1C7B-4DF4-BE2D-9566607E20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46F0E8-EEB2-45DE-ABBF-9BC320D29DA3}" type="datetimeFigureOut">
              <a:rPr lang="ru-RU"/>
              <a:pPr>
                <a:defRPr/>
              </a:pPr>
              <a:t>27.02.2014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085DEA-51E3-493F-8600-0A7D45061C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C1EEE5-F84B-40C0-8781-E187FFEEA510}" type="datetimeFigureOut">
              <a:rPr lang="ru-RU"/>
              <a:pPr>
                <a:defRPr/>
              </a:pPr>
              <a:t>27.02.2014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00968B-39B3-486B-B238-3094B25B0F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4B94C0-A45B-4F3B-A59A-AC91E1664523}" type="datetimeFigureOut">
              <a:rPr lang="ru-RU"/>
              <a:pPr>
                <a:defRPr/>
              </a:pPr>
              <a:t>27.02.2014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3F8428-7D8C-4D2C-BE30-D70302FDE7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11392E-9CF4-43E6-89B1-B5A814F82654}" type="datetimeFigureOut">
              <a:rPr lang="ru-RU"/>
              <a:pPr>
                <a:defRPr/>
              </a:pPr>
              <a:t>27.02.2014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90516-3FA3-4D29-8A21-C73D03ECC7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4C1B9-DEE4-4BD7-8B1C-7BB262605DCB}" type="datetimeFigureOut">
              <a:rPr lang="ru-RU"/>
              <a:pPr>
                <a:defRPr/>
              </a:pPr>
              <a:t>27.02.2014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A22CBC-40BD-4646-9085-F073E80C00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9F66A-C00E-4D5F-BB29-6AE4E0D0E080}" type="datetimeFigureOut">
              <a:rPr lang="ru-RU"/>
              <a:pPr>
                <a:defRPr/>
              </a:pPr>
              <a:t>27.02.2014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62553A-BF14-405C-B220-E70E5C204B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16A03E-7662-4FE8-BE67-D571E6BAC4CF}" type="datetimeFigureOut">
              <a:rPr lang="ru-RU"/>
              <a:pPr>
                <a:defRPr/>
              </a:pPr>
              <a:t>27.02.2014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F177EA-C302-43CC-A743-655024C346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7DB3B3-1190-4392-A86D-5CF0D1FA0E84}" type="datetimeFigureOut">
              <a:rPr lang="ru-RU"/>
              <a:pPr>
                <a:defRPr/>
              </a:pPr>
              <a:t>27.02.2014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03B579-6276-43D0-863E-DB3736E069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969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B638403-11D8-46CD-A194-90346A760587}" type="datetimeFigureOut">
              <a:rPr lang="ru-RU"/>
              <a:pPr>
                <a:defRPr/>
              </a:pPr>
              <a:t>27.02.2014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898EC0C-C957-421C-BBFE-D7C03EC37B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solex-un.ru/sites/solex-un/files/energo_review/konsolidirovannyy_obzor_--prioritety_tehnologicheskogo_razvitiya_svetotehniki--.pdf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6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5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10" Type="http://schemas.openxmlformats.org/officeDocument/2006/relationships/image" Target="../media/image8.png"/><Relationship Id="rId4" Type="http://schemas.openxmlformats.org/officeDocument/2006/relationships/image" Target="../media/image23.png"/><Relationship Id="rId9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5.pn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10" Type="http://schemas.openxmlformats.org/officeDocument/2006/relationships/image" Target="../media/image8.png"/><Relationship Id="rId4" Type="http://schemas.openxmlformats.org/officeDocument/2006/relationships/image" Target="../media/image48.jpeg"/><Relationship Id="rId9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image" Target="../media/image66.png"/><Relationship Id="rId3" Type="http://schemas.openxmlformats.org/officeDocument/2006/relationships/image" Target="../media/image5.png"/><Relationship Id="rId7" Type="http://schemas.openxmlformats.org/officeDocument/2006/relationships/image" Target="../media/image60.jpeg"/><Relationship Id="rId12" Type="http://schemas.openxmlformats.org/officeDocument/2006/relationships/image" Target="../media/image65.jpe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11" Type="http://schemas.openxmlformats.org/officeDocument/2006/relationships/image" Target="../media/image64.png"/><Relationship Id="rId5" Type="http://schemas.openxmlformats.org/officeDocument/2006/relationships/image" Target="../media/image58.jpeg"/><Relationship Id="rId15" Type="http://schemas.openxmlformats.org/officeDocument/2006/relationships/image" Target="../media/image68.jpeg"/><Relationship Id="rId10" Type="http://schemas.openxmlformats.org/officeDocument/2006/relationships/image" Target="../media/image63.png"/><Relationship Id="rId4" Type="http://schemas.openxmlformats.org/officeDocument/2006/relationships/image" Target="../media/image57.jpeg"/><Relationship Id="rId9" Type="http://schemas.openxmlformats.org/officeDocument/2006/relationships/image" Target="../media/image62.jpeg"/><Relationship Id="rId14" Type="http://schemas.openxmlformats.org/officeDocument/2006/relationships/image" Target="../media/image6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60350"/>
            <a:ext cx="9144000" cy="9366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003366"/>
                </a:solidFill>
                <a:latin typeface="Times New Roman" pitchFamily="18" charset="0"/>
                <a:ea typeface="+mn-ea"/>
                <a:cs typeface="+mn-cs"/>
              </a:rPr>
              <a:t>НАЦИОНАЛЬНЫЙ ИССЛЕДОВАТЕЛЬСКИЙ УНИВЕРСИТЕТ «ЮУрГУ»</a:t>
            </a:r>
            <a:br>
              <a:rPr lang="ru-RU" sz="2000" b="1" dirty="0" smtClean="0">
                <a:solidFill>
                  <a:srgbClr val="003366"/>
                </a:solidFill>
                <a:latin typeface="Times New Roman" pitchFamily="18" charset="0"/>
                <a:ea typeface="+mn-ea"/>
                <a:cs typeface="+mn-cs"/>
              </a:rPr>
            </a:br>
            <a:r>
              <a:rPr lang="ru-RU" sz="2000" b="1" dirty="0" smtClean="0">
                <a:solidFill>
                  <a:srgbClr val="003366"/>
                </a:solidFill>
                <a:latin typeface="Times New Roman" pitchFamily="18" charset="0"/>
                <a:ea typeface="+mn-ea"/>
                <a:cs typeface="+mn-cs"/>
              </a:rPr>
              <a:t> ПРИОРИТЕТНОЕ НАПРАВЛЕНИЕ РАЗВИТИЯ </a:t>
            </a:r>
            <a:br>
              <a:rPr lang="ru-RU" sz="2000" b="1" dirty="0" smtClean="0">
                <a:solidFill>
                  <a:srgbClr val="003366"/>
                </a:solidFill>
                <a:latin typeface="Times New Roman" pitchFamily="18" charset="0"/>
                <a:ea typeface="+mn-ea"/>
                <a:cs typeface="+mn-cs"/>
              </a:rPr>
            </a:br>
            <a:r>
              <a:rPr lang="ru-RU" sz="2000" b="1" dirty="0" smtClean="0">
                <a:solidFill>
                  <a:srgbClr val="003366"/>
                </a:solidFill>
                <a:latin typeface="Times New Roman" pitchFamily="18" charset="0"/>
                <a:ea typeface="+mn-ea"/>
                <a:cs typeface="+mn-cs"/>
              </a:rPr>
              <a:t>«ЭНЕРГОСБЕРЕЖЕНИЕ В СОЦИАЛЬНОЙ СФЕРЕ» </a:t>
            </a:r>
            <a:endParaRPr lang="ru-RU" sz="2000" b="1" dirty="0">
              <a:solidFill>
                <a:srgbClr val="003366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4338" name="Line 4"/>
          <p:cNvSpPr>
            <a:spLocks noChangeShapeType="1"/>
          </p:cNvSpPr>
          <p:nvPr/>
        </p:nvSpPr>
        <p:spPr bwMode="auto">
          <a:xfrm>
            <a:off x="238125" y="1341438"/>
            <a:ext cx="8726488" cy="0"/>
          </a:xfrm>
          <a:prstGeom prst="line">
            <a:avLst/>
          </a:prstGeom>
          <a:noFill/>
          <a:ln w="25400">
            <a:solidFill>
              <a:srgbClr val="003366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14339" name="Заголовок 1"/>
          <p:cNvSpPr txBox="1">
            <a:spLocks/>
          </p:cNvSpPr>
          <p:nvPr/>
        </p:nvSpPr>
        <p:spPr bwMode="auto">
          <a:xfrm>
            <a:off x="107950" y="3213100"/>
            <a:ext cx="8856663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sz="2800" b="1">
              <a:solidFill>
                <a:srgbClr val="003366"/>
              </a:solidFill>
              <a:latin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16013" y="1989138"/>
            <a:ext cx="7000875" cy="15700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cap="all" dirty="0">
                <a:solidFill>
                  <a:srgbClr val="003366"/>
                </a:solidFill>
                <a:latin typeface="Times New Roman" pitchFamily="18" charset="0"/>
              </a:rPr>
              <a:t>Автоматизация </a:t>
            </a:r>
            <a:endParaRPr lang="en-US" sz="3200" b="1" cap="all" dirty="0" smtClean="0">
              <a:solidFill>
                <a:srgbClr val="003366"/>
              </a:solidFill>
              <a:latin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cap="all" dirty="0" smtClean="0">
                <a:solidFill>
                  <a:srgbClr val="003366"/>
                </a:solidFill>
                <a:latin typeface="Times New Roman" pitchFamily="18" charset="0"/>
              </a:rPr>
              <a:t>и </a:t>
            </a:r>
            <a:r>
              <a:rPr lang="ru-RU" sz="3200" b="1" cap="all" dirty="0">
                <a:solidFill>
                  <a:srgbClr val="003366"/>
                </a:solidFill>
                <a:latin typeface="Times New Roman" pitchFamily="18" charset="0"/>
              </a:rPr>
              <a:t>диспетчерские системы </a:t>
            </a:r>
            <a:endParaRPr lang="en-US" sz="3200" b="1" cap="all" dirty="0" smtClean="0">
              <a:solidFill>
                <a:srgbClr val="003366"/>
              </a:solidFill>
              <a:latin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cap="all" dirty="0" smtClean="0">
                <a:solidFill>
                  <a:srgbClr val="003366"/>
                </a:solidFill>
                <a:latin typeface="Times New Roman" pitchFamily="18" charset="0"/>
              </a:rPr>
              <a:t>в </a:t>
            </a:r>
            <a:r>
              <a:rPr lang="ru-RU" sz="3200" b="1" cap="all" dirty="0">
                <a:solidFill>
                  <a:srgbClr val="003366"/>
                </a:solidFill>
                <a:latin typeface="Times New Roman" pitchFamily="18" charset="0"/>
              </a:rPr>
              <a:t>энергосбережении</a:t>
            </a:r>
          </a:p>
        </p:txBody>
      </p:sp>
      <p:sp>
        <p:nvSpPr>
          <p:cNvPr id="14341" name="Прямоугольник 6"/>
          <p:cNvSpPr>
            <a:spLocks noChangeArrowheads="1"/>
          </p:cNvSpPr>
          <p:nvPr/>
        </p:nvSpPr>
        <p:spPr bwMode="auto">
          <a:xfrm>
            <a:off x="539750" y="3716338"/>
            <a:ext cx="8064500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>
                <a:latin typeface="Calibri" pitchFamily="34" charset="0"/>
              </a:rPr>
              <a:t>Приборостроительный факультет</a:t>
            </a:r>
          </a:p>
          <a:p>
            <a:pPr algn="ctr"/>
            <a:endParaRPr lang="ru-RU" sz="2800">
              <a:latin typeface="Calibri" pitchFamily="34" charset="0"/>
            </a:endParaRPr>
          </a:p>
          <a:p>
            <a:pPr algn="ctr"/>
            <a:r>
              <a:rPr lang="ru-RU" sz="2800">
                <a:latin typeface="Calibri" pitchFamily="34" charset="0"/>
              </a:rPr>
              <a:t>Шнайдер Дмитрий Алексадрович </a:t>
            </a:r>
          </a:p>
          <a:p>
            <a:pPr algn="ctr"/>
            <a:r>
              <a:rPr lang="ru-RU" sz="2800">
                <a:latin typeface="Calibri" pitchFamily="34" charset="0"/>
              </a:rPr>
              <a:t>д.т.н., проф. кафедры «Автоматика и управление»</a:t>
            </a:r>
          </a:p>
          <a:p>
            <a:pPr algn="ctr"/>
            <a:endParaRPr lang="ru-RU" sz="2800">
              <a:latin typeface="Calibri" pitchFamily="34" charset="0"/>
            </a:endParaRPr>
          </a:p>
          <a:p>
            <a:pPr algn="ctr"/>
            <a:endParaRPr lang="ru-RU" sz="2800">
              <a:latin typeface="Calibri" pitchFamily="34" charset="0"/>
            </a:endParaRPr>
          </a:p>
          <a:p>
            <a:pPr algn="ctr"/>
            <a:r>
              <a:rPr lang="ru-RU" sz="2000" b="1">
                <a:solidFill>
                  <a:srgbClr val="003366"/>
                </a:solidFill>
                <a:latin typeface="Times New Roman" pitchFamily="18" charset="0"/>
              </a:rPr>
              <a:t>Челябинск - 2014</a:t>
            </a:r>
          </a:p>
          <a:p>
            <a:pPr algn="ctr"/>
            <a:endParaRPr lang="ru-RU" sz="28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Rectangle 4"/>
          <p:cNvSpPr>
            <a:spLocks noChangeArrowheads="1"/>
          </p:cNvSpPr>
          <p:nvPr/>
        </p:nvSpPr>
        <p:spPr bwMode="auto">
          <a:xfrm>
            <a:off x="153988" y="4616450"/>
            <a:ext cx="8712200" cy="140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>
                <a:latin typeface="Calibri" pitchFamily="34" charset="0"/>
              </a:rPr>
              <a:t>Тематическое сообщество </a:t>
            </a:r>
            <a:r>
              <a:rPr lang="ru-RU" b="1">
                <a:latin typeface="Calibri" pitchFamily="34" charset="0"/>
              </a:rPr>
              <a:t>«Энергоэффективность и энергосбережение»</a:t>
            </a:r>
            <a:r>
              <a:rPr lang="ru-RU">
                <a:latin typeface="Calibri" pitchFamily="34" charset="0"/>
              </a:rPr>
              <a:t>: Консолидированный обзор. Приоритеты технологического развития светотехники (А.С. Мартынов, В.В. Семикашев, Ю.Б. Айзенберг, 2010 г.)</a:t>
            </a:r>
          </a:p>
          <a:p>
            <a:r>
              <a:rPr lang="ru-RU" sz="1600">
                <a:latin typeface="Calibri" pitchFamily="34" charset="0"/>
                <a:hlinkClick r:id="rId3"/>
              </a:rPr>
              <a:t>http://solex-un.ru/sites/solex-un/files/energo_review/konsolidirovannyy_obzor_--prioritety_tehnologicheskogo_razvitiya_svetotehniki--.pdf</a:t>
            </a:r>
            <a:r>
              <a:rPr lang="ru-RU" sz="1600">
                <a:latin typeface="Calibri" pitchFamily="34" charset="0"/>
              </a:rPr>
              <a:t> </a:t>
            </a:r>
          </a:p>
        </p:txBody>
      </p:sp>
      <p:pic>
        <p:nvPicPr>
          <p:cNvPr id="7172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2625" y="919163"/>
            <a:ext cx="2520950" cy="36576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24580" name="AutoShape 6"/>
          <p:cNvSpPr>
            <a:spLocks noChangeAspect="1" noChangeArrowheads="1"/>
          </p:cNvSpPr>
          <p:nvPr/>
        </p:nvSpPr>
        <p:spPr bwMode="auto">
          <a:xfrm>
            <a:off x="782638" y="2014538"/>
            <a:ext cx="2482850" cy="27305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4581" name="Rectangle 7"/>
          <p:cNvSpPr>
            <a:spLocks noChangeArrowheads="1"/>
          </p:cNvSpPr>
          <p:nvPr/>
        </p:nvSpPr>
        <p:spPr bwMode="auto">
          <a:xfrm>
            <a:off x="3708400" y="2432050"/>
            <a:ext cx="48260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В России на освещение расходуется около 12% электроэнергии. В мире в среднем 19%, в США – около 22%.</a:t>
            </a:r>
          </a:p>
          <a:p>
            <a:r>
              <a:rPr lang="ru-RU" b="1">
                <a:latin typeface="Calibri" pitchFamily="34" charset="0"/>
              </a:rPr>
              <a:t>Суммарная возможная экономия в России составляет 45-50% - это более 50 млрд. кВт</a:t>
            </a:r>
            <a:r>
              <a:rPr lang="ru-RU" b="1">
                <a:latin typeface="Calibri" pitchFamily="34" charset="0"/>
                <a:cs typeface="Arial" charset="0"/>
                <a:sym typeface="Symbol" pitchFamily="18" charset="2"/>
              </a:rPr>
              <a:t></a:t>
            </a:r>
            <a:r>
              <a:rPr lang="ru-RU" b="1">
                <a:latin typeface="Calibri" pitchFamily="34" charset="0"/>
              </a:rPr>
              <a:t>ч</a:t>
            </a:r>
          </a:p>
        </p:txBody>
      </p:sp>
      <p:grpSp>
        <p:nvGrpSpPr>
          <p:cNvPr id="24582" name="Group 8"/>
          <p:cNvGrpSpPr>
            <a:grpSpLocks/>
          </p:cNvGrpSpPr>
          <p:nvPr/>
        </p:nvGrpSpPr>
        <p:grpSpPr bwMode="auto">
          <a:xfrm>
            <a:off x="3689350" y="2384425"/>
            <a:ext cx="1368425" cy="1079500"/>
            <a:chOff x="2324" y="2130"/>
            <a:chExt cx="862" cy="680"/>
          </a:xfrm>
        </p:grpSpPr>
        <p:sp>
          <p:nvSpPr>
            <p:cNvPr id="24589" name="Line 9"/>
            <p:cNvSpPr>
              <a:spLocks noChangeShapeType="1"/>
            </p:cNvSpPr>
            <p:nvPr/>
          </p:nvSpPr>
          <p:spPr bwMode="auto">
            <a:xfrm>
              <a:off x="2324" y="2130"/>
              <a:ext cx="0" cy="68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90" name="Line 10"/>
            <p:cNvSpPr>
              <a:spLocks noChangeShapeType="1"/>
            </p:cNvSpPr>
            <p:nvPr/>
          </p:nvSpPr>
          <p:spPr bwMode="auto">
            <a:xfrm>
              <a:off x="2324" y="2130"/>
              <a:ext cx="862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4583" name="Line 11"/>
          <p:cNvSpPr>
            <a:spLocks noChangeShapeType="1"/>
          </p:cNvSpPr>
          <p:nvPr/>
        </p:nvSpPr>
        <p:spPr bwMode="auto">
          <a:xfrm flipH="1" flipV="1">
            <a:off x="3276600" y="2144713"/>
            <a:ext cx="431800" cy="2508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4584" name="Rectangle 8"/>
          <p:cNvSpPr>
            <a:spLocks noChangeArrowheads="1"/>
          </p:cNvSpPr>
          <p:nvPr/>
        </p:nvSpPr>
        <p:spPr bwMode="auto">
          <a:xfrm>
            <a:off x="395288" y="188913"/>
            <a:ext cx="82296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200" b="1">
                <a:solidFill>
                  <a:srgbClr val="1069A0"/>
                </a:solidFill>
                <a:latin typeface="Calibri" pitchFamily="34" charset="0"/>
              </a:rPr>
              <a:t>Объемы потребления и потенциал экономии электроэнергии в системах наружного освещения</a:t>
            </a:r>
          </a:p>
        </p:txBody>
      </p:sp>
      <p:sp>
        <p:nvSpPr>
          <p:cNvPr id="14" name="Номер слайда 2"/>
          <p:cNvSpPr txBox="1">
            <a:spLocks noGrp="1"/>
          </p:cNvSpPr>
          <p:nvPr/>
        </p:nvSpPr>
        <p:spPr bwMode="auto">
          <a:xfrm>
            <a:off x="8604250" y="6381750"/>
            <a:ext cx="504825" cy="420688"/>
          </a:xfrm>
          <a:prstGeom prst="rect">
            <a:avLst/>
          </a:prstGeom>
          <a:solidFill>
            <a:schemeClr val="bg1">
              <a:lumMod val="85000"/>
            </a:schemeClr>
          </a:solidFill>
          <a:ln w="1587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BDF14139-04EE-49BE-82F6-368299B1FEBD}" type="slidenum">
              <a:rPr lang="ru-RU" sz="2000">
                <a:latin typeface="+mn-lt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10</a:t>
            </a:fld>
            <a:endParaRPr lang="ru-RU" sz="2000" dirty="0">
              <a:latin typeface="+mn-lt"/>
            </a:endParaRPr>
          </a:p>
        </p:txBody>
      </p:sp>
      <p:pic>
        <p:nvPicPr>
          <p:cNvPr id="24586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2250" y="6164263"/>
            <a:ext cx="533400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7" name="Rectangle 7"/>
          <p:cNvSpPr>
            <a:spLocks noChangeArrowheads="1"/>
          </p:cNvSpPr>
          <p:nvPr/>
        </p:nvSpPr>
        <p:spPr bwMode="auto">
          <a:xfrm>
            <a:off x="2051050" y="6092825"/>
            <a:ext cx="39608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18385E"/>
                </a:solidFill>
                <a:latin typeface="Times New Roman" pitchFamily="18" charset="0"/>
              </a:rPr>
              <a:t>Приборостроительный факультет</a:t>
            </a:r>
          </a:p>
          <a:p>
            <a:r>
              <a:rPr lang="ru-RU">
                <a:solidFill>
                  <a:srgbClr val="18385E"/>
                </a:solidFill>
                <a:latin typeface="Times New Roman" pitchFamily="18" charset="0"/>
              </a:rPr>
              <a:t>Кафедра «Автоматика и управление»</a:t>
            </a:r>
          </a:p>
        </p:txBody>
      </p:sp>
      <p:pic>
        <p:nvPicPr>
          <p:cNvPr id="24588" name="Picture 2" descr="Эмблема ПС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00113" y="6165850"/>
            <a:ext cx="107950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TextBox 28"/>
          <p:cNvSpPr txBox="1">
            <a:spLocks noChangeArrowheads="1"/>
          </p:cNvSpPr>
          <p:nvPr/>
        </p:nvSpPr>
        <p:spPr bwMode="auto">
          <a:xfrm>
            <a:off x="1000125" y="4357688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>
              <a:latin typeface="Times New Roman" pitchFamily="18" charset="0"/>
              <a:cs typeface="Arial" charset="0"/>
            </a:endParaRPr>
          </a:p>
        </p:txBody>
      </p:sp>
      <p:sp>
        <p:nvSpPr>
          <p:cNvPr id="25603" name="TextBox 7"/>
          <p:cNvSpPr txBox="1">
            <a:spLocks noChangeArrowheads="1"/>
          </p:cNvSpPr>
          <p:nvPr/>
        </p:nvSpPr>
        <p:spPr bwMode="auto">
          <a:xfrm>
            <a:off x="395288" y="1263650"/>
            <a:ext cx="8353425" cy="361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0363" indent="-185738">
              <a:lnSpc>
                <a:spcPct val="140000"/>
              </a:lnSpc>
              <a:spcBef>
                <a:spcPts val="600"/>
              </a:spcBef>
              <a:buFont typeface="Wingdings" pitchFamily="2" charset="2"/>
              <a:buNone/>
              <a:tabLst>
                <a:tab pos="534988" algn="l"/>
                <a:tab pos="719138" algn="l"/>
              </a:tabLst>
            </a:pPr>
            <a:r>
              <a:rPr lang="ru-RU" sz="2000">
                <a:latin typeface="Calibri" pitchFamily="34" charset="0"/>
                <a:cs typeface="Arial" charset="0"/>
              </a:rPr>
              <a:t>– замена устаревших светильников на энергоэффективные светодиодные источники света</a:t>
            </a:r>
            <a:r>
              <a:rPr lang="en-US" sz="2000">
                <a:latin typeface="Calibri" pitchFamily="34" charset="0"/>
                <a:cs typeface="Arial" charset="0"/>
              </a:rPr>
              <a:t>;</a:t>
            </a:r>
            <a:endParaRPr lang="ru-RU" sz="2000">
              <a:latin typeface="Calibri" pitchFamily="34" charset="0"/>
              <a:cs typeface="Arial" charset="0"/>
            </a:endParaRPr>
          </a:p>
          <a:p>
            <a:pPr marL="360363" indent="-185738">
              <a:lnSpc>
                <a:spcPct val="140000"/>
              </a:lnSpc>
              <a:spcBef>
                <a:spcPts val="600"/>
              </a:spcBef>
              <a:buFont typeface="Wingdings" pitchFamily="2" charset="2"/>
              <a:buNone/>
              <a:tabLst>
                <a:tab pos="534988" algn="l"/>
                <a:tab pos="719138" algn="l"/>
              </a:tabLst>
            </a:pPr>
            <a:r>
              <a:rPr lang="ru-RU" sz="2000">
                <a:latin typeface="Calibri" pitchFamily="34" charset="0"/>
                <a:cs typeface="Arial" charset="0"/>
              </a:rPr>
              <a:t>– </a:t>
            </a:r>
            <a:r>
              <a:rPr lang="ru-RU" sz="2000" b="1">
                <a:latin typeface="Calibri" pitchFamily="34" charset="0"/>
                <a:cs typeface="Arial" charset="0"/>
              </a:rPr>
              <a:t>четкое соблюдение графика освещения путем внедрения систем автоматизации и диспетчерского управления – </a:t>
            </a:r>
            <a:r>
              <a:rPr lang="ru-RU" sz="2000" b="1" u="sng">
                <a:latin typeface="Calibri" pitchFamily="34" charset="0"/>
                <a:cs typeface="Arial" charset="0"/>
              </a:rPr>
              <a:t>экономия 10-15%;</a:t>
            </a:r>
          </a:p>
          <a:p>
            <a:pPr marL="360363" indent="-185738">
              <a:lnSpc>
                <a:spcPct val="140000"/>
              </a:lnSpc>
              <a:spcBef>
                <a:spcPts val="600"/>
              </a:spcBef>
              <a:buFont typeface="Wingdings" pitchFamily="2" charset="2"/>
              <a:buNone/>
              <a:tabLst>
                <a:tab pos="534988" algn="l"/>
                <a:tab pos="719138" algn="l"/>
              </a:tabLst>
            </a:pPr>
            <a:r>
              <a:rPr lang="ru-RU" sz="2000" b="1">
                <a:latin typeface="Calibri" pitchFamily="34" charset="0"/>
                <a:cs typeface="Arial" charset="0"/>
              </a:rPr>
              <a:t>– применение в составе систем управления интеллектуальных электронных блоков, реализующих снижение яркости светильников в ночные часы – </a:t>
            </a:r>
            <a:r>
              <a:rPr lang="ru-RU" sz="2000" b="1" u="sng">
                <a:latin typeface="Calibri" pitchFamily="34" charset="0"/>
                <a:cs typeface="Arial" charset="0"/>
              </a:rPr>
              <a:t>экономия 30-40%</a:t>
            </a:r>
          </a:p>
          <a:p>
            <a:pPr marL="360363" indent="-185738">
              <a:spcBef>
                <a:spcPts val="600"/>
              </a:spcBef>
              <a:tabLst>
                <a:tab pos="534988" algn="l"/>
                <a:tab pos="719138" algn="l"/>
              </a:tabLst>
            </a:pPr>
            <a:endParaRPr lang="ru-RU" sz="2000">
              <a:latin typeface="Calibri" pitchFamily="34" charset="0"/>
              <a:cs typeface="Arial" charset="0"/>
            </a:endParaRPr>
          </a:p>
        </p:txBody>
      </p:sp>
      <p:sp>
        <p:nvSpPr>
          <p:cNvPr id="25604" name="Rectangle 8"/>
          <p:cNvSpPr>
            <a:spLocks noChangeArrowheads="1"/>
          </p:cNvSpPr>
          <p:nvPr/>
        </p:nvSpPr>
        <p:spPr bwMode="auto">
          <a:xfrm>
            <a:off x="395288" y="260350"/>
            <a:ext cx="822960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altLang="ru-RU" sz="2200" b="1">
                <a:solidFill>
                  <a:srgbClr val="1069A0"/>
                </a:solidFill>
                <a:latin typeface="Calibri" pitchFamily="34" charset="0"/>
              </a:rPr>
              <a:t>Факторы экономии электроэнергии в системах </a:t>
            </a:r>
            <a:endParaRPr lang="en-US" altLang="ru-RU" sz="2200" b="1">
              <a:solidFill>
                <a:srgbClr val="1069A0"/>
              </a:solidFill>
              <a:latin typeface="Calibri" pitchFamily="34" charset="0"/>
            </a:endParaRPr>
          </a:p>
          <a:p>
            <a:pPr algn="ctr"/>
            <a:r>
              <a:rPr lang="ru-RU" altLang="ru-RU" sz="2200" b="1">
                <a:solidFill>
                  <a:srgbClr val="1069A0"/>
                </a:solidFill>
                <a:latin typeface="Calibri" pitchFamily="34" charset="0"/>
              </a:rPr>
              <a:t>уличного освещения</a:t>
            </a:r>
          </a:p>
        </p:txBody>
      </p:sp>
      <p:sp>
        <p:nvSpPr>
          <p:cNvPr id="9" name="Номер слайда 2"/>
          <p:cNvSpPr txBox="1">
            <a:spLocks noGrp="1"/>
          </p:cNvSpPr>
          <p:nvPr/>
        </p:nvSpPr>
        <p:spPr bwMode="auto">
          <a:xfrm>
            <a:off x="8604250" y="6381750"/>
            <a:ext cx="504825" cy="420688"/>
          </a:xfrm>
          <a:prstGeom prst="rect">
            <a:avLst/>
          </a:prstGeom>
          <a:solidFill>
            <a:schemeClr val="bg1">
              <a:lumMod val="85000"/>
            </a:schemeClr>
          </a:solidFill>
          <a:ln w="1587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6CD69140-2CDE-4A3C-8C11-8203F5924F98}" type="slidenum">
              <a:rPr lang="ru-RU" sz="2000">
                <a:latin typeface="+mn-lt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11</a:t>
            </a:fld>
            <a:endParaRPr lang="ru-RU" sz="2000" dirty="0">
              <a:latin typeface="+mn-lt"/>
            </a:endParaRPr>
          </a:p>
        </p:txBody>
      </p:sp>
      <p:pic>
        <p:nvPicPr>
          <p:cNvPr id="25606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250" y="6164263"/>
            <a:ext cx="533400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2051050" y="6092825"/>
            <a:ext cx="39608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18385E"/>
                </a:solidFill>
                <a:latin typeface="Times New Roman" pitchFamily="18" charset="0"/>
              </a:rPr>
              <a:t>Приборостроительный факультет</a:t>
            </a:r>
          </a:p>
          <a:p>
            <a:r>
              <a:rPr lang="ru-RU">
                <a:solidFill>
                  <a:srgbClr val="18385E"/>
                </a:solidFill>
                <a:latin typeface="Times New Roman" pitchFamily="18" charset="0"/>
              </a:rPr>
              <a:t>Кафедра «Автоматика и управление»</a:t>
            </a:r>
          </a:p>
        </p:txBody>
      </p:sp>
      <p:pic>
        <p:nvPicPr>
          <p:cNvPr id="25608" name="Picture 2" descr="Эмблема ПС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0113" y="6165850"/>
            <a:ext cx="107950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95"/>
          <p:cNvSpPr>
            <a:spLocks noChangeArrowheads="1"/>
          </p:cNvSpPr>
          <p:nvPr/>
        </p:nvSpPr>
        <p:spPr bwMode="auto">
          <a:xfrm>
            <a:off x="301625" y="115888"/>
            <a:ext cx="85185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altLang="ru-RU" sz="2200" b="1">
                <a:solidFill>
                  <a:srgbClr val="1069A0"/>
                </a:solidFill>
                <a:latin typeface="Calibri" pitchFamily="34" charset="0"/>
              </a:rPr>
              <a:t>Общая структура автоматизированной системы управления наружным освещением (АСУНО) «ПолиТЭР»</a:t>
            </a:r>
          </a:p>
        </p:txBody>
      </p:sp>
      <p:pic>
        <p:nvPicPr>
          <p:cNvPr id="27650" name="Picture 2" descr="схема_02_цветная2"/>
          <p:cNvPicPr>
            <a:picLocks noChangeAspect="1" noChangeArrowheads="1"/>
          </p:cNvPicPr>
          <p:nvPr/>
        </p:nvPicPr>
        <p:blipFill>
          <a:blip r:embed="rId2" cstate="print"/>
          <a:srcRect l="633"/>
          <a:stretch>
            <a:fillRect/>
          </a:stretch>
        </p:blipFill>
        <p:spPr bwMode="auto">
          <a:xfrm>
            <a:off x="1192213" y="855663"/>
            <a:ext cx="6737350" cy="595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2"/>
          <p:cNvSpPr txBox="1">
            <a:spLocks noGrp="1"/>
          </p:cNvSpPr>
          <p:nvPr/>
        </p:nvSpPr>
        <p:spPr bwMode="auto">
          <a:xfrm>
            <a:off x="8604250" y="6381750"/>
            <a:ext cx="504825" cy="420688"/>
          </a:xfrm>
          <a:prstGeom prst="rect">
            <a:avLst/>
          </a:prstGeom>
          <a:solidFill>
            <a:schemeClr val="bg1">
              <a:lumMod val="85000"/>
            </a:schemeClr>
          </a:solidFill>
          <a:ln w="1587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2208B611-4D44-4D23-83F9-1AA76E41FBD2}" type="slidenum">
              <a:rPr lang="ru-RU" sz="2000">
                <a:latin typeface="+mn-lt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12</a:t>
            </a:fld>
            <a:endParaRPr lang="ru-RU" sz="20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446088" y="261938"/>
            <a:ext cx="82296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ru-RU" sz="2200" b="1">
                <a:solidFill>
                  <a:srgbClr val="1069A0"/>
                </a:solidFill>
                <a:latin typeface="Calibri" pitchFamily="34" charset="0"/>
              </a:rPr>
              <a:t>PLC</a:t>
            </a:r>
            <a:r>
              <a:rPr lang="ru-RU" altLang="ru-RU" sz="2200" b="1">
                <a:solidFill>
                  <a:srgbClr val="1069A0"/>
                </a:solidFill>
                <a:latin typeface="Calibri" pitchFamily="34" charset="0"/>
              </a:rPr>
              <a:t>-технологии (передача данных по питающей сети)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3635375" y="1254125"/>
          <a:ext cx="5329238" cy="2611438"/>
        </p:xfrm>
        <a:graphic>
          <a:graphicData uri="http://schemas.openxmlformats.org/presentationml/2006/ole">
            <p:oleObj spid="_x0000_s1026" name="Picture" r:id="rId5" imgW="5334000" imgH="4000500" progId="Word.Picture.8">
              <p:embed/>
            </p:oleObj>
          </a:graphicData>
        </a:graphic>
      </p:graphicFrame>
      <p:sp>
        <p:nvSpPr>
          <p:cNvPr id="1029" name="Rectangle 7"/>
          <p:cNvSpPr>
            <a:spLocks noChangeArrowheads="1"/>
          </p:cNvSpPr>
          <p:nvPr/>
        </p:nvSpPr>
        <p:spPr bwMode="auto">
          <a:xfrm>
            <a:off x="4572000" y="765175"/>
            <a:ext cx="360045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altLang="ru-RU" sz="1600">
                <a:latin typeface="Calibri" pitchFamily="34" charset="0"/>
              </a:rPr>
              <a:t>Типовая форма </a:t>
            </a:r>
            <a:r>
              <a:rPr lang="en-US" altLang="ru-RU" sz="1600">
                <a:latin typeface="Calibri" pitchFamily="34" charset="0"/>
              </a:rPr>
              <a:t>PLC</a:t>
            </a:r>
            <a:r>
              <a:rPr lang="ru-RU" altLang="ru-RU" sz="1600">
                <a:latin typeface="Calibri" pitchFamily="34" charset="0"/>
              </a:rPr>
              <a:t>-сигнала</a:t>
            </a:r>
          </a:p>
        </p:txBody>
      </p:sp>
      <p:sp>
        <p:nvSpPr>
          <p:cNvPr id="1030" name="Rectangle 8"/>
          <p:cNvSpPr>
            <a:spLocks noChangeArrowheads="1"/>
          </p:cNvSpPr>
          <p:nvPr/>
        </p:nvSpPr>
        <p:spPr bwMode="auto">
          <a:xfrm>
            <a:off x="323850" y="1125538"/>
            <a:ext cx="3671888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360363">
              <a:lnSpc>
                <a:spcPct val="130000"/>
              </a:lnSpc>
            </a:pPr>
            <a:r>
              <a:rPr lang="ru-RU" altLang="ru-RU" sz="1600" u="sng">
                <a:latin typeface="Calibri" pitchFamily="34" charset="0"/>
              </a:rPr>
              <a:t>Запатентованный алгоритм дифференциальной кодовой манипуляции (</a:t>
            </a:r>
            <a:r>
              <a:rPr lang="en-US" altLang="ru-RU" sz="1600" u="sng">
                <a:latin typeface="Calibri" pitchFamily="34" charset="0"/>
              </a:rPr>
              <a:t>DCFK, Yitran</a:t>
            </a:r>
            <a:r>
              <a:rPr lang="ru-RU" altLang="ru-RU" sz="1600" u="sng">
                <a:latin typeface="Calibri" pitchFamily="34" charset="0"/>
              </a:rPr>
              <a:t>)</a:t>
            </a:r>
          </a:p>
        </p:txBody>
      </p:sp>
      <p:sp>
        <p:nvSpPr>
          <p:cNvPr id="1031" name="Rectangle 9"/>
          <p:cNvSpPr>
            <a:spLocks noChangeArrowheads="1"/>
          </p:cNvSpPr>
          <p:nvPr/>
        </p:nvSpPr>
        <p:spPr bwMode="auto">
          <a:xfrm>
            <a:off x="395288" y="2563813"/>
            <a:ext cx="3952875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60000"/>
              </a:lnSpc>
              <a:tabLst>
                <a:tab pos="87313" algn="l"/>
                <a:tab pos="273050" algn="l"/>
                <a:tab pos="534988" algn="l"/>
              </a:tabLst>
            </a:pPr>
            <a:r>
              <a:rPr lang="ru-RU" altLang="ru-RU" sz="1600" b="1">
                <a:latin typeface="Calibri" pitchFamily="34" charset="0"/>
              </a:rPr>
              <a:t>Параметры сигнала в линии</a:t>
            </a:r>
            <a:r>
              <a:rPr lang="ru-RU" altLang="ru-RU" sz="1600">
                <a:latin typeface="Calibri" pitchFamily="34" charset="0"/>
              </a:rPr>
              <a:t>:</a:t>
            </a:r>
          </a:p>
          <a:p>
            <a:pPr>
              <a:lnSpc>
                <a:spcPct val="130000"/>
              </a:lnSpc>
              <a:buFont typeface="Wingdings" pitchFamily="2" charset="2"/>
              <a:buChar char="§"/>
              <a:tabLst>
                <a:tab pos="87313" algn="l"/>
                <a:tab pos="273050" algn="l"/>
                <a:tab pos="534988" algn="l"/>
              </a:tabLst>
            </a:pPr>
            <a:r>
              <a:rPr lang="ru-RU" altLang="ru-RU" sz="1600">
                <a:latin typeface="Calibri" pitchFamily="34" charset="0"/>
              </a:rPr>
              <a:t>  полоса частот 95-125 КГц</a:t>
            </a:r>
          </a:p>
          <a:p>
            <a:pPr>
              <a:lnSpc>
                <a:spcPct val="120000"/>
              </a:lnSpc>
              <a:buFont typeface="Wingdings" pitchFamily="2" charset="2"/>
              <a:buChar char="§"/>
              <a:tabLst>
                <a:tab pos="87313" algn="l"/>
                <a:tab pos="273050" algn="l"/>
                <a:tab pos="534988" algn="l"/>
              </a:tabLst>
            </a:pPr>
            <a:r>
              <a:rPr lang="ru-RU" altLang="ru-RU" sz="1600">
                <a:latin typeface="Calibri" pitchFamily="34" charset="0"/>
              </a:rPr>
              <a:t>  длительность символа 1600 мкс </a:t>
            </a:r>
          </a:p>
          <a:p>
            <a:pPr>
              <a:lnSpc>
                <a:spcPct val="120000"/>
              </a:lnSpc>
              <a:buFont typeface="Wingdings" pitchFamily="2" charset="2"/>
              <a:buChar char="§"/>
              <a:tabLst>
                <a:tab pos="87313" algn="l"/>
                <a:tab pos="273050" algn="l"/>
                <a:tab pos="534988" algn="l"/>
              </a:tabLst>
            </a:pPr>
            <a:r>
              <a:rPr lang="ru-RU" altLang="ru-RU" sz="1600">
                <a:latin typeface="Calibri" pitchFamily="34" charset="0"/>
              </a:rPr>
              <a:t>  битрэйт 2.5 kbps</a:t>
            </a:r>
          </a:p>
          <a:p>
            <a:pPr>
              <a:lnSpc>
                <a:spcPct val="120000"/>
              </a:lnSpc>
              <a:buFont typeface="Wingdings" pitchFamily="2" charset="2"/>
              <a:buChar char="§"/>
              <a:tabLst>
                <a:tab pos="87313" algn="l"/>
                <a:tab pos="273050" algn="l"/>
                <a:tab pos="534988" algn="l"/>
              </a:tabLst>
            </a:pPr>
            <a:r>
              <a:rPr lang="ru-RU" altLang="ru-RU" sz="1600">
                <a:latin typeface="Calibri" pitchFamily="34" charset="0"/>
              </a:rPr>
              <a:t>  выходная мощность 9.2 dBm на 1kHz</a:t>
            </a:r>
          </a:p>
        </p:txBody>
      </p:sp>
      <p:sp>
        <p:nvSpPr>
          <p:cNvPr id="1032" name="Rectangle 10"/>
          <p:cNvSpPr>
            <a:spLocks noChangeArrowheads="1"/>
          </p:cNvSpPr>
          <p:nvPr/>
        </p:nvSpPr>
        <p:spPr bwMode="auto">
          <a:xfrm>
            <a:off x="395288" y="4292600"/>
            <a:ext cx="7950200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ru-RU" altLang="ru-RU" sz="1600" b="1">
                <a:latin typeface="Calibri" pitchFamily="34" charset="0"/>
              </a:rPr>
              <a:t>Соответствует требованиям стандартов:</a:t>
            </a:r>
          </a:p>
          <a:p>
            <a:pPr>
              <a:lnSpc>
                <a:spcPct val="130000"/>
              </a:lnSpc>
              <a:buFont typeface="Wingdings" pitchFamily="2" charset="2"/>
              <a:buChar char="§"/>
            </a:pPr>
            <a:r>
              <a:rPr lang="ru-RU" altLang="ru-RU" sz="1600">
                <a:latin typeface="Calibri" pitchFamily="34" charset="0"/>
              </a:rPr>
              <a:t>  ГОСТ Р 51317.3.8-99 «Совместимость технических средств электромагнитная. </a:t>
            </a:r>
          </a:p>
          <a:p>
            <a:pPr>
              <a:lnSpc>
                <a:spcPct val="130000"/>
              </a:lnSpc>
              <a:buFont typeface="Wingdings" pitchFamily="2" charset="2"/>
              <a:buNone/>
            </a:pPr>
            <a:r>
              <a:rPr lang="ru-RU" altLang="ru-RU" sz="1600">
                <a:latin typeface="Calibri" pitchFamily="34" charset="0"/>
              </a:rPr>
              <a:t>Передача сигналов по низковольтным электрическим сетям.»</a:t>
            </a:r>
          </a:p>
          <a:p>
            <a:pPr>
              <a:lnSpc>
                <a:spcPct val="130000"/>
              </a:lnSpc>
              <a:buFont typeface="Wingdings" pitchFamily="2" charset="2"/>
              <a:buChar char="§"/>
            </a:pPr>
            <a:r>
              <a:rPr lang="ru-RU" altLang="ru-RU" sz="1600">
                <a:latin typeface="Calibri" pitchFamily="34" charset="0"/>
              </a:rPr>
              <a:t>  CENELEC 50065-1 «Signalling on low-voltage electrical installations in the </a:t>
            </a:r>
          </a:p>
          <a:p>
            <a:pPr>
              <a:lnSpc>
                <a:spcPct val="130000"/>
              </a:lnSpc>
              <a:buFont typeface="Wingdings" pitchFamily="2" charset="2"/>
              <a:buNone/>
            </a:pPr>
            <a:r>
              <a:rPr lang="ru-RU" altLang="ru-RU" sz="1600">
                <a:latin typeface="Calibri" pitchFamily="34" charset="0"/>
              </a:rPr>
              <a:t>frequency range 3 kHz to 148,5 kHz » (диапазон </a:t>
            </a:r>
            <a:r>
              <a:rPr lang="en-US" altLang="ru-RU" sz="1600">
                <a:latin typeface="Calibri" pitchFamily="34" charset="0"/>
              </a:rPr>
              <a:t>B</a:t>
            </a:r>
            <a:r>
              <a:rPr lang="ru-RU" altLang="ru-RU" sz="1600">
                <a:latin typeface="Calibri" pitchFamily="34" charset="0"/>
              </a:rPr>
              <a:t>) 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23850" y="1017588"/>
            <a:ext cx="3024188" cy="1187450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Номер слайда 2"/>
          <p:cNvSpPr txBox="1">
            <a:spLocks noGrp="1"/>
          </p:cNvSpPr>
          <p:nvPr/>
        </p:nvSpPr>
        <p:spPr bwMode="auto">
          <a:xfrm>
            <a:off x="8604250" y="6381750"/>
            <a:ext cx="504825" cy="420688"/>
          </a:xfrm>
          <a:prstGeom prst="rect">
            <a:avLst/>
          </a:prstGeom>
          <a:solidFill>
            <a:schemeClr val="bg1">
              <a:lumMod val="85000"/>
            </a:schemeClr>
          </a:solidFill>
          <a:ln w="1587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EBE0B6C4-1CC4-4739-8FB6-FFC6FB1D4256}" type="slidenum">
              <a:rPr lang="ru-RU" sz="2000">
                <a:latin typeface="+mn-lt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13</a:t>
            </a:fld>
            <a:endParaRPr lang="ru-RU" sz="2000" dirty="0">
              <a:latin typeface="+mn-lt"/>
            </a:endParaRPr>
          </a:p>
        </p:txBody>
      </p:sp>
      <p:pic>
        <p:nvPicPr>
          <p:cNvPr id="1035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2250" y="6164263"/>
            <a:ext cx="533400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6" name="Rectangle 7"/>
          <p:cNvSpPr>
            <a:spLocks noChangeArrowheads="1"/>
          </p:cNvSpPr>
          <p:nvPr/>
        </p:nvSpPr>
        <p:spPr bwMode="auto">
          <a:xfrm>
            <a:off x="2051050" y="6092825"/>
            <a:ext cx="39608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18385E"/>
                </a:solidFill>
                <a:latin typeface="Times New Roman" pitchFamily="18" charset="0"/>
              </a:rPr>
              <a:t>Приборостроительный факультет</a:t>
            </a:r>
          </a:p>
          <a:p>
            <a:r>
              <a:rPr lang="ru-RU">
                <a:solidFill>
                  <a:srgbClr val="18385E"/>
                </a:solidFill>
                <a:latin typeface="Times New Roman" pitchFamily="18" charset="0"/>
              </a:rPr>
              <a:t>Кафедра «Автоматика и управление»</a:t>
            </a:r>
          </a:p>
        </p:txBody>
      </p:sp>
      <p:pic>
        <p:nvPicPr>
          <p:cNvPr id="1037" name="Picture 2" descr="Эмблема ПС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00113" y="6165850"/>
            <a:ext cx="107950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Rectangle 4"/>
          <p:cNvSpPr>
            <a:spLocks noChangeArrowheads="1"/>
          </p:cNvSpPr>
          <p:nvPr/>
        </p:nvSpPr>
        <p:spPr bwMode="auto">
          <a:xfrm>
            <a:off x="374650" y="188913"/>
            <a:ext cx="83010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altLang="ru-RU" sz="2200" b="1">
                <a:solidFill>
                  <a:srgbClr val="1069A0"/>
                </a:solidFill>
                <a:latin typeface="Calibri" pitchFamily="34" charset="0"/>
              </a:rPr>
              <a:t>Разработка контроллеров автоматизации и диспетчеризации систем наружного освещения</a:t>
            </a:r>
          </a:p>
        </p:txBody>
      </p:sp>
      <p:pic>
        <p:nvPicPr>
          <p:cNvPr id="53253" name="Picture 6"/>
          <p:cNvPicPr>
            <a:picLocks noChangeAspect="1" noChangeArrowheads="1"/>
          </p:cNvPicPr>
          <p:nvPr/>
        </p:nvPicPr>
        <p:blipFill>
          <a:blip r:embed="rId4" cstate="print"/>
          <a:srcRect l="25420" t="43521" r="22142" b="14360"/>
          <a:stretch>
            <a:fillRect/>
          </a:stretch>
        </p:blipFill>
        <p:spPr bwMode="auto">
          <a:xfrm>
            <a:off x="611188" y="1125538"/>
            <a:ext cx="3840162" cy="24685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53254" name="Picture 5"/>
          <p:cNvPicPr>
            <a:picLocks noChangeAspect="1" noChangeArrowheads="1"/>
          </p:cNvPicPr>
          <p:nvPr/>
        </p:nvPicPr>
        <p:blipFill>
          <a:blip r:embed="rId5" cstate="print"/>
          <a:srcRect l="24210" t="26578" r="50397" b="34293"/>
          <a:stretch>
            <a:fillRect/>
          </a:stretch>
        </p:blipFill>
        <p:spPr bwMode="auto">
          <a:xfrm>
            <a:off x="5889625" y="1125538"/>
            <a:ext cx="2786063" cy="34337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31749" name="Picture 8"/>
          <p:cNvPicPr>
            <a:picLocks noChangeAspect="1" noChangeArrowheads="1"/>
          </p:cNvPicPr>
          <p:nvPr/>
        </p:nvPicPr>
        <p:blipFill>
          <a:blip r:embed="rId6" cstate="print"/>
          <a:srcRect l="25464" t="26578" r="37845" b="39461"/>
          <a:stretch>
            <a:fillRect/>
          </a:stretch>
        </p:blipFill>
        <p:spPr bwMode="auto">
          <a:xfrm>
            <a:off x="1692275" y="2997200"/>
            <a:ext cx="4032250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Номер слайда 2"/>
          <p:cNvSpPr txBox="1">
            <a:spLocks noGrp="1"/>
          </p:cNvSpPr>
          <p:nvPr/>
        </p:nvSpPr>
        <p:spPr bwMode="auto">
          <a:xfrm>
            <a:off x="8604250" y="6381750"/>
            <a:ext cx="504825" cy="420688"/>
          </a:xfrm>
          <a:prstGeom prst="rect">
            <a:avLst/>
          </a:prstGeom>
          <a:solidFill>
            <a:schemeClr val="bg1">
              <a:lumMod val="85000"/>
            </a:schemeClr>
          </a:solidFill>
          <a:ln w="1587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36F0CFC6-E7E0-461B-813B-39B98125CD3D}" type="slidenum">
              <a:rPr lang="ru-RU" sz="2000">
                <a:latin typeface="+mn-lt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14</a:t>
            </a:fld>
            <a:endParaRPr lang="ru-RU" sz="2000" dirty="0">
              <a:latin typeface="+mn-lt"/>
            </a:endParaRPr>
          </a:p>
        </p:txBody>
      </p:sp>
      <p:pic>
        <p:nvPicPr>
          <p:cNvPr id="31751" name="Picture 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2250" y="6164263"/>
            <a:ext cx="533400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2" name="Rectangle 7"/>
          <p:cNvSpPr>
            <a:spLocks noChangeArrowheads="1"/>
          </p:cNvSpPr>
          <p:nvPr/>
        </p:nvSpPr>
        <p:spPr bwMode="auto">
          <a:xfrm>
            <a:off x="2051050" y="6092825"/>
            <a:ext cx="39608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18385E"/>
                </a:solidFill>
                <a:latin typeface="Times New Roman" pitchFamily="18" charset="0"/>
              </a:rPr>
              <a:t>Приборостроительный факультет</a:t>
            </a:r>
          </a:p>
          <a:p>
            <a:r>
              <a:rPr lang="ru-RU">
                <a:solidFill>
                  <a:srgbClr val="18385E"/>
                </a:solidFill>
                <a:latin typeface="Times New Roman" pitchFamily="18" charset="0"/>
              </a:rPr>
              <a:t>Кафедра «Автоматика и управление»</a:t>
            </a:r>
          </a:p>
        </p:txBody>
      </p:sp>
      <p:pic>
        <p:nvPicPr>
          <p:cNvPr id="31753" name="Picture 2" descr="Эмблема ПС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00113" y="6165850"/>
            <a:ext cx="107950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5" descr="IMG_1322"/>
          <p:cNvPicPr>
            <a:picLocks noChangeAspect="1" noChangeArrowheads="1"/>
          </p:cNvPicPr>
          <p:nvPr/>
        </p:nvPicPr>
        <p:blipFill>
          <a:blip r:embed="rId4" cstate="print"/>
          <a:srcRect l="11334" r="16681"/>
          <a:stretch>
            <a:fillRect/>
          </a:stretch>
        </p:blipFill>
        <p:spPr bwMode="auto">
          <a:xfrm>
            <a:off x="395288" y="1196975"/>
            <a:ext cx="3673475" cy="3402013"/>
          </a:xfrm>
          <a:prstGeom prst="rect">
            <a:avLst/>
          </a:prstGeom>
          <a:noFill/>
          <a:ln w="25400">
            <a:solidFill>
              <a:srgbClr val="1069A0"/>
            </a:solidFill>
            <a:miter lim="800000"/>
            <a:headEnd/>
            <a:tailEnd/>
          </a:ln>
          <a:effectLst>
            <a:outerShdw dist="38100" dir="2700000" algn="tl" rotWithShape="0">
              <a:srgbClr val="000000">
                <a:alpha val="39998"/>
              </a:srgbClr>
            </a:outerShdw>
          </a:effectLst>
        </p:spPr>
      </p:pic>
      <p:sp>
        <p:nvSpPr>
          <p:cNvPr id="33795" name="Rectangle 4"/>
          <p:cNvSpPr>
            <a:spLocks noChangeArrowheads="1"/>
          </p:cNvSpPr>
          <p:nvPr/>
        </p:nvSpPr>
        <p:spPr bwMode="auto">
          <a:xfrm>
            <a:off x="395288" y="333375"/>
            <a:ext cx="820896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altLang="ru-RU" sz="2200" b="1">
                <a:solidFill>
                  <a:srgbClr val="1069A0"/>
                </a:solidFill>
                <a:latin typeface="Calibri" pitchFamily="34" charset="0"/>
              </a:rPr>
              <a:t>Производство контроллеров систем автоматики и диспетчеризации наружного освещения</a:t>
            </a:r>
          </a:p>
        </p:txBody>
      </p:sp>
      <p:pic>
        <p:nvPicPr>
          <p:cNvPr id="39942" name="Picture 7" descr="_MG_2776"/>
          <p:cNvPicPr>
            <a:picLocks noChangeAspect="1" noChangeArrowheads="1"/>
          </p:cNvPicPr>
          <p:nvPr/>
        </p:nvPicPr>
        <p:blipFill>
          <a:blip r:embed="rId5" cstate="print"/>
          <a:srcRect l="6570" r="5498" b="3416"/>
          <a:stretch>
            <a:fillRect/>
          </a:stretch>
        </p:blipFill>
        <p:spPr bwMode="auto">
          <a:xfrm>
            <a:off x="4789488" y="1196975"/>
            <a:ext cx="3957637" cy="2900363"/>
          </a:xfrm>
          <a:prstGeom prst="rect">
            <a:avLst/>
          </a:prstGeom>
          <a:noFill/>
          <a:ln w="25400">
            <a:solidFill>
              <a:srgbClr val="1069A0"/>
            </a:solidFill>
            <a:miter lim="800000"/>
            <a:headEnd/>
            <a:tailEnd/>
          </a:ln>
          <a:effectLst>
            <a:outerShdw dist="38100" dir="2700000" algn="tl" rotWithShape="0">
              <a:srgbClr val="000000">
                <a:alpha val="39998"/>
              </a:srgbClr>
            </a:outerShdw>
          </a:effectLst>
        </p:spPr>
      </p:pic>
      <p:pic>
        <p:nvPicPr>
          <p:cNvPr id="33797" name="Picture 10"/>
          <p:cNvPicPr>
            <a:picLocks noChangeAspect="1" noChangeArrowheads="1"/>
          </p:cNvPicPr>
          <p:nvPr/>
        </p:nvPicPr>
        <p:blipFill>
          <a:blip r:embed="rId6" cstate="print"/>
          <a:srcRect l="20076" t="28793" r="45673" b="37985"/>
          <a:stretch>
            <a:fillRect/>
          </a:stretch>
        </p:blipFill>
        <p:spPr bwMode="auto">
          <a:xfrm>
            <a:off x="3109913" y="3429000"/>
            <a:ext cx="3355975" cy="2603500"/>
          </a:xfrm>
          <a:prstGeom prst="rect">
            <a:avLst/>
          </a:prstGeom>
          <a:noFill/>
          <a:ln w="25400">
            <a:solidFill>
              <a:srgbClr val="1069A0"/>
            </a:solidFill>
            <a:miter lim="800000"/>
            <a:headEnd/>
            <a:tailEnd/>
          </a:ln>
        </p:spPr>
      </p:pic>
      <p:sp>
        <p:nvSpPr>
          <p:cNvPr id="10" name="Номер слайда 2"/>
          <p:cNvSpPr txBox="1">
            <a:spLocks noGrp="1"/>
          </p:cNvSpPr>
          <p:nvPr/>
        </p:nvSpPr>
        <p:spPr bwMode="auto">
          <a:xfrm>
            <a:off x="8604250" y="6381750"/>
            <a:ext cx="504825" cy="420688"/>
          </a:xfrm>
          <a:prstGeom prst="rect">
            <a:avLst/>
          </a:prstGeom>
          <a:solidFill>
            <a:schemeClr val="bg1">
              <a:lumMod val="85000"/>
            </a:schemeClr>
          </a:solidFill>
          <a:ln w="1587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4727F1F5-57EE-4A50-8630-EAF0C3E85EE8}" type="slidenum">
              <a:rPr lang="ru-RU" sz="2000">
                <a:latin typeface="+mn-lt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15</a:t>
            </a:fld>
            <a:endParaRPr lang="ru-RU" sz="2000" dirty="0">
              <a:latin typeface="+mn-lt"/>
            </a:endParaRPr>
          </a:p>
        </p:txBody>
      </p:sp>
      <p:pic>
        <p:nvPicPr>
          <p:cNvPr id="33799" name="Picture 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2250" y="6164263"/>
            <a:ext cx="533400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0" name="Rectangle 7"/>
          <p:cNvSpPr>
            <a:spLocks noChangeArrowheads="1"/>
          </p:cNvSpPr>
          <p:nvPr/>
        </p:nvSpPr>
        <p:spPr bwMode="auto">
          <a:xfrm>
            <a:off x="2051050" y="6092825"/>
            <a:ext cx="39608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18385E"/>
                </a:solidFill>
                <a:latin typeface="Times New Roman" pitchFamily="18" charset="0"/>
              </a:rPr>
              <a:t>Приборостроительный факультет</a:t>
            </a:r>
          </a:p>
          <a:p>
            <a:r>
              <a:rPr lang="ru-RU">
                <a:solidFill>
                  <a:srgbClr val="18385E"/>
                </a:solidFill>
                <a:latin typeface="Times New Roman" pitchFamily="18" charset="0"/>
              </a:rPr>
              <a:t>Кафедра «Автоматика и управление»</a:t>
            </a:r>
          </a:p>
        </p:txBody>
      </p:sp>
      <p:pic>
        <p:nvPicPr>
          <p:cNvPr id="33801" name="Picture 2" descr="Эмблема ПС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00113" y="6165850"/>
            <a:ext cx="107950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15888"/>
            <a:ext cx="8229600" cy="792162"/>
          </a:xfrm>
        </p:spPr>
        <p:txBody>
          <a:bodyPr/>
          <a:lstStyle/>
          <a:p>
            <a:r>
              <a:rPr lang="ru-RU" altLang="ru-RU" sz="2200" b="1" smtClean="0">
                <a:solidFill>
                  <a:srgbClr val="1069A0"/>
                </a:solidFill>
              </a:rPr>
              <a:t>Автоматизированные пункты включения</a:t>
            </a:r>
            <a:br>
              <a:rPr lang="ru-RU" altLang="ru-RU" sz="2200" b="1" smtClean="0">
                <a:solidFill>
                  <a:srgbClr val="1069A0"/>
                </a:solidFill>
              </a:rPr>
            </a:br>
            <a:r>
              <a:rPr lang="ru-RU" altLang="ru-RU" sz="2200" b="1" smtClean="0">
                <a:solidFill>
                  <a:srgbClr val="1069A0"/>
                </a:solidFill>
              </a:rPr>
              <a:t>линий наружного освещения (АПВ)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23850" y="981075"/>
            <a:ext cx="8639175" cy="1008063"/>
          </a:xfrm>
        </p:spPr>
        <p:txBody>
          <a:bodyPr/>
          <a:lstStyle/>
          <a:p>
            <a:pPr marL="0" indent="358775" algn="just">
              <a:buFontTx/>
              <a:buNone/>
              <a:tabLst>
                <a:tab pos="87313" algn="l"/>
                <a:tab pos="174625" algn="l"/>
                <a:tab pos="273050" algn="l"/>
              </a:tabLst>
            </a:pPr>
            <a:r>
              <a:rPr lang="ru-RU" altLang="ru-RU" sz="1800" b="1" smtClean="0">
                <a:solidFill>
                  <a:srgbClr val="1069A0"/>
                </a:solidFill>
              </a:rPr>
              <a:t>Назначение</a:t>
            </a:r>
            <a:r>
              <a:rPr lang="ru-RU" altLang="ru-RU" sz="1800" smtClean="0">
                <a:solidFill>
                  <a:srgbClr val="1069A0"/>
                </a:solidFill>
              </a:rPr>
              <a:t>: </a:t>
            </a:r>
            <a:r>
              <a:rPr lang="ru-RU" altLang="ru-RU" sz="1800" smtClean="0"/>
              <a:t>автоматическое, диспетчерское и местное управление питанием участка сети наружного освещения в составе АСУНО «ПолиТЭР».</a:t>
            </a:r>
            <a:endParaRPr lang="ru-RU" altLang="ru-RU" sz="1800" b="1" smtClean="0">
              <a:solidFill>
                <a:srgbClr val="1069A0"/>
              </a:solidFill>
            </a:endParaRPr>
          </a:p>
        </p:txBody>
      </p:sp>
      <p:pic>
        <p:nvPicPr>
          <p:cNvPr id="35844" name="Рисунок 1"/>
          <p:cNvPicPr>
            <a:picLocks noChangeAspect="1"/>
          </p:cNvPicPr>
          <p:nvPr/>
        </p:nvPicPr>
        <p:blipFill>
          <a:blip r:embed="rId3" cstate="print"/>
          <a:srcRect l="4501" t="3255"/>
          <a:stretch>
            <a:fillRect/>
          </a:stretch>
        </p:blipFill>
        <p:spPr bwMode="auto">
          <a:xfrm>
            <a:off x="539750" y="1773238"/>
            <a:ext cx="2241550" cy="321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Рисунок 2"/>
          <p:cNvPicPr>
            <a:picLocks noChangeAspect="1"/>
          </p:cNvPicPr>
          <p:nvPr/>
        </p:nvPicPr>
        <p:blipFill>
          <a:blip r:embed="rId4" cstate="print"/>
          <a:srcRect l="2788" t="12831" r="8940"/>
          <a:stretch>
            <a:fillRect/>
          </a:stretch>
        </p:blipFill>
        <p:spPr bwMode="auto">
          <a:xfrm>
            <a:off x="3492500" y="1930400"/>
            <a:ext cx="2016125" cy="280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9" descr="апв3"/>
          <p:cNvPicPr>
            <a:picLocks noChangeAspect="1" noChangeArrowheads="1"/>
          </p:cNvPicPr>
          <p:nvPr/>
        </p:nvPicPr>
        <p:blipFill>
          <a:blip r:embed="rId5" cstate="print"/>
          <a:srcRect l="1775" t="1375"/>
          <a:stretch>
            <a:fillRect/>
          </a:stretch>
        </p:blipFill>
        <p:spPr bwMode="auto">
          <a:xfrm>
            <a:off x="6227763" y="2133600"/>
            <a:ext cx="2016125" cy="261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7" name="Rectangle 2"/>
          <p:cNvSpPr>
            <a:spLocks noChangeArrowheads="1"/>
          </p:cNvSpPr>
          <p:nvPr/>
        </p:nvSpPr>
        <p:spPr bwMode="auto">
          <a:xfrm>
            <a:off x="3203575" y="5013325"/>
            <a:ext cx="280828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altLang="ru-RU" sz="1600">
                <a:latin typeface="Calibri" pitchFamily="34" charset="0"/>
              </a:rPr>
              <a:t>АПВ-02 </a:t>
            </a:r>
            <a:br>
              <a:rPr lang="ru-RU" altLang="ru-RU" sz="1600">
                <a:latin typeface="Calibri" pitchFamily="34" charset="0"/>
              </a:rPr>
            </a:br>
            <a:r>
              <a:rPr lang="ru-RU" altLang="ru-RU" sz="1600">
                <a:latin typeface="Calibri" pitchFamily="34" charset="0"/>
              </a:rPr>
              <a:t>(ток нагрузки до 32А </a:t>
            </a:r>
            <a:endParaRPr lang="en-US" altLang="ru-RU" sz="1600">
              <a:latin typeface="Calibri" pitchFamily="34" charset="0"/>
            </a:endParaRPr>
          </a:p>
          <a:p>
            <a:pPr algn="ctr"/>
            <a:r>
              <a:rPr lang="ru-RU" altLang="ru-RU" sz="1600">
                <a:latin typeface="Calibri" pitchFamily="34" charset="0"/>
              </a:rPr>
              <a:t>на фазу, бесконтактные пускатели)</a:t>
            </a:r>
          </a:p>
        </p:txBody>
      </p:sp>
      <p:sp>
        <p:nvSpPr>
          <p:cNvPr id="35848" name="Rectangle 2"/>
          <p:cNvSpPr>
            <a:spLocks noChangeArrowheads="1"/>
          </p:cNvSpPr>
          <p:nvPr/>
        </p:nvSpPr>
        <p:spPr bwMode="auto">
          <a:xfrm>
            <a:off x="468313" y="5084763"/>
            <a:ext cx="2447925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altLang="ru-RU" sz="1600">
                <a:latin typeface="Calibri" pitchFamily="34" charset="0"/>
              </a:rPr>
              <a:t>АПВ-01 </a:t>
            </a:r>
            <a:br>
              <a:rPr lang="ru-RU" altLang="ru-RU" sz="1600">
                <a:latin typeface="Calibri" pitchFamily="34" charset="0"/>
              </a:rPr>
            </a:br>
            <a:r>
              <a:rPr lang="ru-RU" altLang="ru-RU" sz="1600">
                <a:latin typeface="Calibri" pitchFamily="34" charset="0"/>
              </a:rPr>
              <a:t>(ток нагрузки до 100А на фазу, бесконтактные пускатели)</a:t>
            </a:r>
          </a:p>
        </p:txBody>
      </p:sp>
      <p:sp>
        <p:nvSpPr>
          <p:cNvPr id="35849" name="Rectangle 2"/>
          <p:cNvSpPr>
            <a:spLocks noChangeArrowheads="1"/>
          </p:cNvSpPr>
          <p:nvPr/>
        </p:nvSpPr>
        <p:spPr bwMode="auto">
          <a:xfrm>
            <a:off x="6011863" y="5013325"/>
            <a:ext cx="280828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altLang="ru-RU" sz="1600">
                <a:latin typeface="Calibri" pitchFamily="34" charset="0"/>
              </a:rPr>
              <a:t>АПВ-03 </a:t>
            </a:r>
            <a:br>
              <a:rPr lang="ru-RU" altLang="ru-RU" sz="1600">
                <a:latin typeface="Calibri" pitchFamily="34" charset="0"/>
              </a:rPr>
            </a:br>
            <a:r>
              <a:rPr lang="ru-RU" altLang="ru-RU" sz="1600">
                <a:latin typeface="Calibri" pitchFamily="34" charset="0"/>
              </a:rPr>
              <a:t>(ток нагрузки до 100А </a:t>
            </a:r>
            <a:endParaRPr lang="en-US" altLang="ru-RU" sz="1600">
              <a:latin typeface="Calibri" pitchFamily="34" charset="0"/>
            </a:endParaRPr>
          </a:p>
          <a:p>
            <a:pPr algn="ctr"/>
            <a:r>
              <a:rPr lang="ru-RU" altLang="ru-RU" sz="1600">
                <a:latin typeface="Calibri" pitchFamily="34" charset="0"/>
              </a:rPr>
              <a:t>на фазу, электромагнитные пускатели)</a:t>
            </a:r>
          </a:p>
        </p:txBody>
      </p:sp>
      <p:sp>
        <p:nvSpPr>
          <p:cNvPr id="14" name="Номер слайда 2"/>
          <p:cNvSpPr txBox="1">
            <a:spLocks noGrp="1"/>
          </p:cNvSpPr>
          <p:nvPr/>
        </p:nvSpPr>
        <p:spPr bwMode="auto">
          <a:xfrm>
            <a:off x="8604250" y="6381750"/>
            <a:ext cx="504825" cy="420688"/>
          </a:xfrm>
          <a:prstGeom prst="rect">
            <a:avLst/>
          </a:prstGeom>
          <a:solidFill>
            <a:schemeClr val="bg1">
              <a:lumMod val="85000"/>
            </a:schemeClr>
          </a:solidFill>
          <a:ln w="1587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1D3862DC-87AE-4AB8-81B0-9228382DCC1C}" type="slidenum">
              <a:rPr lang="ru-RU" sz="2000">
                <a:latin typeface="+mn-lt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16</a:t>
            </a:fld>
            <a:endParaRPr lang="ru-RU" sz="2000" dirty="0">
              <a:latin typeface="+mn-lt"/>
            </a:endParaRPr>
          </a:p>
        </p:txBody>
      </p:sp>
      <p:pic>
        <p:nvPicPr>
          <p:cNvPr id="35851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2250" y="6164263"/>
            <a:ext cx="533400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52" name="Rectangle 7"/>
          <p:cNvSpPr>
            <a:spLocks noChangeArrowheads="1"/>
          </p:cNvSpPr>
          <p:nvPr/>
        </p:nvSpPr>
        <p:spPr bwMode="auto">
          <a:xfrm>
            <a:off x="2051050" y="6092825"/>
            <a:ext cx="39608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18385E"/>
                </a:solidFill>
                <a:latin typeface="Times New Roman" pitchFamily="18" charset="0"/>
              </a:rPr>
              <a:t>Приборостроительный факультет</a:t>
            </a:r>
          </a:p>
          <a:p>
            <a:r>
              <a:rPr lang="ru-RU">
                <a:solidFill>
                  <a:srgbClr val="18385E"/>
                </a:solidFill>
                <a:latin typeface="Times New Roman" pitchFamily="18" charset="0"/>
              </a:rPr>
              <a:t>Кафедра «Автоматика и управление»</a:t>
            </a:r>
          </a:p>
        </p:txBody>
      </p:sp>
      <p:pic>
        <p:nvPicPr>
          <p:cNvPr id="35853" name="Picture 2" descr="Эмблема ПС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00113" y="6165850"/>
            <a:ext cx="107950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6" name="Rectangle 4"/>
          <p:cNvSpPr>
            <a:spLocks noChangeArrowheads="1"/>
          </p:cNvSpPr>
          <p:nvPr/>
        </p:nvSpPr>
        <p:spPr bwMode="auto">
          <a:xfrm>
            <a:off x="395288" y="260350"/>
            <a:ext cx="82804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altLang="ru-RU" sz="2200" b="1">
                <a:solidFill>
                  <a:srgbClr val="1069A0"/>
                </a:solidFill>
                <a:latin typeface="Calibri" pitchFamily="34" charset="0"/>
              </a:rPr>
              <a:t>Разработка программного обеспечения АСУНО, АСДУ, АСКУЭ, ГИС-систем </a:t>
            </a:r>
          </a:p>
        </p:txBody>
      </p:sp>
      <p:pic>
        <p:nvPicPr>
          <p:cNvPr id="36867" name="Рисунок 3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0" y="1289050"/>
            <a:ext cx="3689350" cy="2143125"/>
          </a:xfrm>
          <a:prstGeom prst="rect">
            <a:avLst/>
          </a:prstGeom>
          <a:noFill/>
          <a:ln w="25400">
            <a:solidFill>
              <a:srgbClr val="1069A0"/>
            </a:solidFill>
            <a:miter lim="800000"/>
            <a:headEnd/>
            <a:tailEnd/>
          </a:ln>
        </p:spPr>
      </p:pic>
      <p:pic>
        <p:nvPicPr>
          <p:cNvPr id="36868" name="Рисунок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84438" y="3805238"/>
            <a:ext cx="3567112" cy="2071687"/>
          </a:xfrm>
          <a:prstGeom prst="rect">
            <a:avLst/>
          </a:prstGeom>
          <a:noFill/>
          <a:ln w="25400">
            <a:solidFill>
              <a:srgbClr val="1069A0"/>
            </a:solidFill>
            <a:miter lim="800000"/>
            <a:headEnd/>
            <a:tailEnd/>
          </a:ln>
        </p:spPr>
      </p:pic>
      <p:pic>
        <p:nvPicPr>
          <p:cNvPr id="59399" name="Picture 2" descr="http://www.pt-a.ru/files/products/products_CS/sved_bi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5100" y="2165350"/>
            <a:ext cx="2425700" cy="34258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36870" name="Picture 6" descr="Безымянный_1"/>
          <p:cNvPicPr>
            <a:picLocks noChangeAspect="1" noChangeArrowheads="1"/>
          </p:cNvPicPr>
          <p:nvPr/>
        </p:nvPicPr>
        <p:blipFill>
          <a:blip r:embed="rId7" cstate="print"/>
          <a:srcRect t="2078"/>
          <a:stretch>
            <a:fillRect/>
          </a:stretch>
        </p:blipFill>
        <p:spPr bwMode="auto">
          <a:xfrm>
            <a:off x="1020763" y="3213100"/>
            <a:ext cx="3332162" cy="2035175"/>
          </a:xfrm>
          <a:prstGeom prst="rect">
            <a:avLst/>
          </a:prstGeom>
          <a:noFill/>
          <a:ln w="25400">
            <a:solidFill>
              <a:srgbClr val="1069A0"/>
            </a:solidFill>
            <a:miter lim="800000"/>
            <a:headEnd/>
            <a:tailEnd/>
          </a:ln>
        </p:spPr>
      </p:pic>
      <p:pic>
        <p:nvPicPr>
          <p:cNvPr id="36871" name="Рисунок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850" y="1700213"/>
            <a:ext cx="3576638" cy="2071687"/>
          </a:xfrm>
          <a:prstGeom prst="rect">
            <a:avLst/>
          </a:prstGeom>
          <a:noFill/>
          <a:ln w="25400">
            <a:solidFill>
              <a:srgbClr val="1069A0"/>
            </a:solidFill>
            <a:miter lim="800000"/>
            <a:headEnd/>
            <a:tailEnd/>
          </a:ln>
        </p:spPr>
      </p:pic>
      <p:sp>
        <p:nvSpPr>
          <p:cNvPr id="12" name="Номер слайда 2"/>
          <p:cNvSpPr txBox="1">
            <a:spLocks noGrp="1"/>
          </p:cNvSpPr>
          <p:nvPr/>
        </p:nvSpPr>
        <p:spPr bwMode="auto">
          <a:xfrm>
            <a:off x="8604250" y="6381750"/>
            <a:ext cx="504825" cy="420688"/>
          </a:xfrm>
          <a:prstGeom prst="rect">
            <a:avLst/>
          </a:prstGeom>
          <a:solidFill>
            <a:schemeClr val="bg1">
              <a:lumMod val="85000"/>
            </a:schemeClr>
          </a:solidFill>
          <a:ln w="1587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CCC7DE20-224A-48DD-84FE-6CBE684521EB}" type="slidenum">
              <a:rPr lang="ru-RU" sz="2000">
                <a:latin typeface="+mn-lt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17</a:t>
            </a:fld>
            <a:endParaRPr lang="ru-RU" sz="2000" dirty="0">
              <a:latin typeface="+mn-lt"/>
            </a:endParaRPr>
          </a:p>
        </p:txBody>
      </p:sp>
      <p:pic>
        <p:nvPicPr>
          <p:cNvPr id="36873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2250" y="6164263"/>
            <a:ext cx="533400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4" name="Rectangle 7"/>
          <p:cNvSpPr>
            <a:spLocks noChangeArrowheads="1"/>
          </p:cNvSpPr>
          <p:nvPr/>
        </p:nvSpPr>
        <p:spPr bwMode="auto">
          <a:xfrm>
            <a:off x="2051050" y="6092825"/>
            <a:ext cx="39608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18385E"/>
                </a:solidFill>
                <a:latin typeface="Times New Roman" pitchFamily="18" charset="0"/>
              </a:rPr>
              <a:t>Приборостроительный факультет</a:t>
            </a:r>
          </a:p>
          <a:p>
            <a:r>
              <a:rPr lang="ru-RU">
                <a:solidFill>
                  <a:srgbClr val="18385E"/>
                </a:solidFill>
                <a:latin typeface="Times New Roman" pitchFamily="18" charset="0"/>
              </a:rPr>
              <a:t>Кафедра «Автоматика и управление»</a:t>
            </a:r>
          </a:p>
        </p:txBody>
      </p:sp>
      <p:pic>
        <p:nvPicPr>
          <p:cNvPr id="36875" name="Picture 2" descr="Эмблема ПС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00113" y="6165850"/>
            <a:ext cx="107950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4" name="Rectangle 7"/>
          <p:cNvSpPr>
            <a:spLocks noChangeArrowheads="1"/>
          </p:cNvSpPr>
          <p:nvPr/>
        </p:nvSpPr>
        <p:spPr bwMode="auto">
          <a:xfrm>
            <a:off x="468313" y="188913"/>
            <a:ext cx="82296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altLang="ru-RU" sz="2200" b="1">
                <a:solidFill>
                  <a:srgbClr val="1069A0"/>
                </a:solidFill>
                <a:latin typeface="Calibri" pitchFamily="34" charset="0"/>
              </a:rPr>
              <a:t>АСУНО «ПолитТЭР» – г. Челябинск</a:t>
            </a:r>
          </a:p>
          <a:p>
            <a:pPr algn="ctr"/>
            <a:r>
              <a:rPr lang="ru-RU" altLang="ru-RU" sz="2200" b="1">
                <a:solidFill>
                  <a:srgbClr val="1069A0"/>
                </a:solidFill>
                <a:latin typeface="Calibri" pitchFamily="34" charset="0"/>
              </a:rPr>
              <a:t>Главное окно диспетчера</a:t>
            </a:r>
          </a:p>
        </p:txBody>
      </p:sp>
      <p:pic>
        <p:nvPicPr>
          <p:cNvPr id="38915" name="Picture 6" descr="C:\Users\Шнайдер\Downloads\Clipboard0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3300" y="890588"/>
            <a:ext cx="7097713" cy="505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2"/>
          <p:cNvSpPr txBox="1">
            <a:spLocks noGrp="1"/>
          </p:cNvSpPr>
          <p:nvPr/>
        </p:nvSpPr>
        <p:spPr bwMode="auto">
          <a:xfrm>
            <a:off x="8604250" y="6381750"/>
            <a:ext cx="504825" cy="420688"/>
          </a:xfrm>
          <a:prstGeom prst="rect">
            <a:avLst/>
          </a:prstGeom>
          <a:solidFill>
            <a:schemeClr val="bg1">
              <a:lumMod val="85000"/>
            </a:schemeClr>
          </a:solidFill>
          <a:ln w="1587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B84729BA-BCEE-483E-93A8-314E965F27DA}" type="slidenum">
              <a:rPr lang="ru-RU" sz="2000">
                <a:latin typeface="+mn-lt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18</a:t>
            </a:fld>
            <a:endParaRPr lang="ru-RU" sz="2000" dirty="0">
              <a:latin typeface="+mn-lt"/>
            </a:endParaRPr>
          </a:p>
        </p:txBody>
      </p:sp>
      <p:pic>
        <p:nvPicPr>
          <p:cNvPr id="38917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2250" y="6164263"/>
            <a:ext cx="533400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8" name="Rectangle 7"/>
          <p:cNvSpPr>
            <a:spLocks noChangeArrowheads="1"/>
          </p:cNvSpPr>
          <p:nvPr/>
        </p:nvSpPr>
        <p:spPr bwMode="auto">
          <a:xfrm>
            <a:off x="2051050" y="6092825"/>
            <a:ext cx="39608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18385E"/>
                </a:solidFill>
                <a:latin typeface="Times New Roman" pitchFamily="18" charset="0"/>
              </a:rPr>
              <a:t>Приборостроительный факультет</a:t>
            </a:r>
          </a:p>
          <a:p>
            <a:r>
              <a:rPr lang="ru-RU">
                <a:solidFill>
                  <a:srgbClr val="18385E"/>
                </a:solidFill>
                <a:latin typeface="Times New Roman" pitchFamily="18" charset="0"/>
              </a:rPr>
              <a:t>Кафедра «Автоматика и управление»</a:t>
            </a:r>
          </a:p>
        </p:txBody>
      </p:sp>
      <p:pic>
        <p:nvPicPr>
          <p:cNvPr id="38919" name="Picture 2" descr="Эмблема ПС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00113" y="6165850"/>
            <a:ext cx="107950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2" name="Рисунок 1"/>
          <p:cNvPicPr>
            <a:picLocks noChangeAspect="1"/>
          </p:cNvPicPr>
          <p:nvPr/>
        </p:nvPicPr>
        <p:blipFill>
          <a:blip r:embed="rId4" cstate="print"/>
          <a:srcRect r="25833"/>
          <a:stretch>
            <a:fillRect/>
          </a:stretch>
        </p:blipFill>
        <p:spPr bwMode="auto">
          <a:xfrm>
            <a:off x="1042988" y="885825"/>
            <a:ext cx="6927850" cy="511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Rectangle 7"/>
          <p:cNvSpPr>
            <a:spLocks noChangeArrowheads="1"/>
          </p:cNvSpPr>
          <p:nvPr/>
        </p:nvSpPr>
        <p:spPr bwMode="auto">
          <a:xfrm>
            <a:off x="468313" y="188913"/>
            <a:ext cx="82296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altLang="ru-RU" sz="2200" b="1">
                <a:solidFill>
                  <a:srgbClr val="1069A0"/>
                </a:solidFill>
                <a:latin typeface="Calibri" pitchFamily="34" charset="0"/>
              </a:rPr>
              <a:t>АСУНО «ПолитТЭР» – г. Челябинск</a:t>
            </a:r>
          </a:p>
          <a:p>
            <a:pPr algn="ctr"/>
            <a:r>
              <a:rPr lang="ru-RU" altLang="ru-RU" sz="2200" b="1">
                <a:solidFill>
                  <a:srgbClr val="1069A0"/>
                </a:solidFill>
                <a:latin typeface="Calibri" pitchFamily="34" charset="0"/>
              </a:rPr>
              <a:t>Автоматизированный пункт питания</a:t>
            </a:r>
          </a:p>
        </p:txBody>
      </p:sp>
      <p:sp>
        <p:nvSpPr>
          <p:cNvPr id="8" name="Номер слайда 2"/>
          <p:cNvSpPr txBox="1">
            <a:spLocks noGrp="1"/>
          </p:cNvSpPr>
          <p:nvPr/>
        </p:nvSpPr>
        <p:spPr bwMode="auto">
          <a:xfrm>
            <a:off x="8604250" y="6381750"/>
            <a:ext cx="504825" cy="420688"/>
          </a:xfrm>
          <a:prstGeom prst="rect">
            <a:avLst/>
          </a:prstGeom>
          <a:solidFill>
            <a:schemeClr val="bg1">
              <a:lumMod val="85000"/>
            </a:schemeClr>
          </a:solidFill>
          <a:ln w="1587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4C2D589D-31BB-4351-A2B2-E4A72EE7BCE8}" type="slidenum">
              <a:rPr lang="ru-RU" sz="2000">
                <a:latin typeface="+mn-lt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19</a:t>
            </a:fld>
            <a:endParaRPr lang="ru-RU" sz="2000" dirty="0">
              <a:latin typeface="+mn-lt"/>
            </a:endParaRPr>
          </a:p>
        </p:txBody>
      </p:sp>
      <p:pic>
        <p:nvPicPr>
          <p:cNvPr id="40965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2250" y="6164263"/>
            <a:ext cx="533400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6" name="Rectangle 7"/>
          <p:cNvSpPr>
            <a:spLocks noChangeArrowheads="1"/>
          </p:cNvSpPr>
          <p:nvPr/>
        </p:nvSpPr>
        <p:spPr bwMode="auto">
          <a:xfrm>
            <a:off x="2051050" y="6092825"/>
            <a:ext cx="39608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18385E"/>
                </a:solidFill>
                <a:latin typeface="Times New Roman" pitchFamily="18" charset="0"/>
              </a:rPr>
              <a:t>Приборостроительный факультет</a:t>
            </a:r>
          </a:p>
          <a:p>
            <a:r>
              <a:rPr lang="ru-RU">
                <a:solidFill>
                  <a:srgbClr val="18385E"/>
                </a:solidFill>
                <a:latin typeface="Times New Roman" pitchFamily="18" charset="0"/>
              </a:rPr>
              <a:t>Кафедра «Автоматика и управление»</a:t>
            </a:r>
          </a:p>
        </p:txBody>
      </p:sp>
      <p:pic>
        <p:nvPicPr>
          <p:cNvPr id="40967" name="Picture 2" descr="Эмблема ПС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00113" y="6165850"/>
            <a:ext cx="107950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922337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200" b="1" dirty="0" smtClean="0">
                <a:solidFill>
                  <a:srgbClr val="003366"/>
                </a:solidFill>
                <a:latin typeface="Times New Roman" pitchFamily="18" charset="0"/>
                <a:ea typeface="+mn-ea"/>
                <a:cs typeface="+mn-cs"/>
              </a:rPr>
              <a:t>СИСТЕМЫ ЭНЕРГОСНАБЖЕНИЯ С РАСПРЕДЕЛЕННОЙ КОГЕНЕРАЦИЕЙ </a:t>
            </a:r>
            <a:endParaRPr lang="ru-RU" sz="2200" b="1" dirty="0">
              <a:solidFill>
                <a:srgbClr val="003366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17410" name="Рисунок 3" descr="DSC_018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484313"/>
            <a:ext cx="3586162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Line 4"/>
          <p:cNvSpPr>
            <a:spLocks noChangeShapeType="1"/>
          </p:cNvSpPr>
          <p:nvPr/>
        </p:nvSpPr>
        <p:spPr bwMode="auto">
          <a:xfrm>
            <a:off x="238125" y="1125538"/>
            <a:ext cx="8726488" cy="0"/>
          </a:xfrm>
          <a:prstGeom prst="line">
            <a:avLst/>
          </a:prstGeom>
          <a:noFill/>
          <a:ln w="25400">
            <a:solidFill>
              <a:srgbClr val="003366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pic>
        <p:nvPicPr>
          <p:cNvPr id="17412" name="Рисунок 5" descr="DSCN0014.JPG"/>
          <p:cNvPicPr>
            <a:picLocks noChangeAspect="1"/>
          </p:cNvPicPr>
          <p:nvPr/>
        </p:nvPicPr>
        <p:blipFill>
          <a:blip r:embed="rId3" cstate="print"/>
          <a:srcRect t="8511"/>
          <a:stretch>
            <a:fillRect/>
          </a:stretch>
        </p:blipFill>
        <p:spPr bwMode="auto">
          <a:xfrm>
            <a:off x="468313" y="4149725"/>
            <a:ext cx="3594100" cy="246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Рисунок 7" descr="DSC_0176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7900" y="1484313"/>
            <a:ext cx="3600450" cy="238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Рисунок 8" descr="DSC_018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7900" y="4149725"/>
            <a:ext cx="3600450" cy="238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5" name="Прямоугольник 10"/>
          <p:cNvSpPr>
            <a:spLocks noChangeArrowheads="1"/>
          </p:cNvSpPr>
          <p:nvPr/>
        </p:nvSpPr>
        <p:spPr bwMode="auto">
          <a:xfrm>
            <a:off x="468313" y="1196975"/>
            <a:ext cx="34559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i="1">
                <a:solidFill>
                  <a:srgbClr val="002060"/>
                </a:solidFill>
                <a:latin typeface="Calibri" pitchFamily="34" charset="0"/>
              </a:rPr>
              <a:t>Энергоцентр ЮУрГУ</a:t>
            </a:r>
          </a:p>
        </p:txBody>
      </p:sp>
      <p:sp>
        <p:nvSpPr>
          <p:cNvPr id="17416" name="Прямоугольник 11"/>
          <p:cNvSpPr>
            <a:spLocks noChangeArrowheads="1"/>
          </p:cNvSpPr>
          <p:nvPr/>
        </p:nvSpPr>
        <p:spPr bwMode="auto">
          <a:xfrm>
            <a:off x="4859338" y="1196975"/>
            <a:ext cx="34575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i="1">
                <a:solidFill>
                  <a:srgbClr val="002060"/>
                </a:solidFill>
                <a:latin typeface="Calibri" pitchFamily="34" charset="0"/>
              </a:rPr>
              <a:t>Газопоршневой энергоагрегат</a:t>
            </a:r>
          </a:p>
        </p:txBody>
      </p:sp>
      <p:sp>
        <p:nvSpPr>
          <p:cNvPr id="17417" name="Прямоугольник 12"/>
          <p:cNvSpPr>
            <a:spLocks noChangeArrowheads="1"/>
          </p:cNvSpPr>
          <p:nvPr/>
        </p:nvSpPr>
        <p:spPr bwMode="auto">
          <a:xfrm>
            <a:off x="468313" y="3860800"/>
            <a:ext cx="34559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i="1">
                <a:solidFill>
                  <a:srgbClr val="002060"/>
                </a:solidFill>
                <a:latin typeface="Calibri" pitchFamily="34" charset="0"/>
              </a:rPr>
              <a:t>Газотурбинный энергоагрегат</a:t>
            </a:r>
          </a:p>
        </p:txBody>
      </p:sp>
      <p:sp>
        <p:nvSpPr>
          <p:cNvPr id="17418" name="Прямоугольник 13"/>
          <p:cNvSpPr>
            <a:spLocks noChangeArrowheads="1"/>
          </p:cNvSpPr>
          <p:nvPr/>
        </p:nvSpPr>
        <p:spPr bwMode="auto">
          <a:xfrm>
            <a:off x="4932363" y="3860800"/>
            <a:ext cx="34559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i="1">
                <a:solidFill>
                  <a:srgbClr val="002060"/>
                </a:solidFill>
                <a:latin typeface="Calibri" pitchFamily="34" charset="0"/>
              </a:rPr>
              <a:t>Теплоутилизационная энергоустановка</a:t>
            </a:r>
          </a:p>
        </p:txBody>
      </p:sp>
      <p:sp>
        <p:nvSpPr>
          <p:cNvPr id="16" name="Номер слайда 2"/>
          <p:cNvSpPr txBox="1">
            <a:spLocks noGrp="1"/>
          </p:cNvSpPr>
          <p:nvPr/>
        </p:nvSpPr>
        <p:spPr bwMode="auto">
          <a:xfrm>
            <a:off x="8604250" y="6381750"/>
            <a:ext cx="504825" cy="420688"/>
          </a:xfrm>
          <a:prstGeom prst="rect">
            <a:avLst/>
          </a:prstGeom>
          <a:solidFill>
            <a:schemeClr val="bg1">
              <a:lumMod val="85000"/>
            </a:schemeClr>
          </a:solidFill>
          <a:ln w="1587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F4827890-6502-4CD6-9CD5-679FA91B36FE}" type="slidenum">
              <a:rPr lang="ru-RU" sz="2000">
                <a:latin typeface="+mn-lt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2</a:t>
            </a:fld>
            <a:endParaRPr lang="ru-RU" sz="2000" dirty="0">
              <a:latin typeface="+mn-l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0" name="Рисунок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836613"/>
            <a:ext cx="7878762" cy="511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Rectangle 7"/>
          <p:cNvSpPr>
            <a:spLocks noChangeArrowheads="1"/>
          </p:cNvSpPr>
          <p:nvPr/>
        </p:nvSpPr>
        <p:spPr bwMode="auto">
          <a:xfrm>
            <a:off x="468313" y="188913"/>
            <a:ext cx="82296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altLang="ru-RU" sz="2200" b="1">
                <a:solidFill>
                  <a:srgbClr val="1069A0"/>
                </a:solidFill>
                <a:latin typeface="Calibri" pitchFamily="34" charset="0"/>
              </a:rPr>
              <a:t>АСУНО «ПолитТЭР» – г. Челябинск</a:t>
            </a:r>
          </a:p>
          <a:p>
            <a:pPr algn="ctr"/>
            <a:r>
              <a:rPr lang="ru-RU" altLang="ru-RU" sz="2200" b="1">
                <a:solidFill>
                  <a:srgbClr val="1069A0"/>
                </a:solidFill>
                <a:latin typeface="Calibri" pitchFamily="34" charset="0"/>
              </a:rPr>
              <a:t>Тренды параметров</a:t>
            </a:r>
          </a:p>
        </p:txBody>
      </p:sp>
      <p:sp>
        <p:nvSpPr>
          <p:cNvPr id="8" name="Номер слайда 2"/>
          <p:cNvSpPr txBox="1">
            <a:spLocks noGrp="1"/>
          </p:cNvSpPr>
          <p:nvPr/>
        </p:nvSpPr>
        <p:spPr bwMode="auto">
          <a:xfrm>
            <a:off x="8604250" y="6381750"/>
            <a:ext cx="504825" cy="420688"/>
          </a:xfrm>
          <a:prstGeom prst="rect">
            <a:avLst/>
          </a:prstGeom>
          <a:solidFill>
            <a:schemeClr val="bg1">
              <a:lumMod val="85000"/>
            </a:schemeClr>
          </a:solidFill>
          <a:ln w="1587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B905AE61-3932-4397-BBEB-DD2C075F3328}" type="slidenum">
              <a:rPr lang="ru-RU" sz="2000">
                <a:latin typeface="+mn-lt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20</a:t>
            </a:fld>
            <a:endParaRPr lang="ru-RU" sz="2000" dirty="0">
              <a:latin typeface="+mn-lt"/>
            </a:endParaRPr>
          </a:p>
        </p:txBody>
      </p:sp>
      <p:pic>
        <p:nvPicPr>
          <p:cNvPr id="43013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2250" y="6164263"/>
            <a:ext cx="533400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4" name="Rectangle 7"/>
          <p:cNvSpPr>
            <a:spLocks noChangeArrowheads="1"/>
          </p:cNvSpPr>
          <p:nvPr/>
        </p:nvSpPr>
        <p:spPr bwMode="auto">
          <a:xfrm>
            <a:off x="2051050" y="6092825"/>
            <a:ext cx="39608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18385E"/>
                </a:solidFill>
                <a:latin typeface="Times New Roman" pitchFamily="18" charset="0"/>
              </a:rPr>
              <a:t>Приборостроительный факультет</a:t>
            </a:r>
          </a:p>
          <a:p>
            <a:r>
              <a:rPr lang="ru-RU">
                <a:solidFill>
                  <a:srgbClr val="18385E"/>
                </a:solidFill>
                <a:latin typeface="Times New Roman" pitchFamily="18" charset="0"/>
              </a:rPr>
              <a:t>Кафедра «Автоматика и управление»</a:t>
            </a:r>
          </a:p>
        </p:txBody>
      </p:sp>
      <p:pic>
        <p:nvPicPr>
          <p:cNvPr id="43015" name="Picture 2" descr="Эмблема ПС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00113" y="6165850"/>
            <a:ext cx="107950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8" name="Рисунок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2401888"/>
            <a:ext cx="4064000" cy="3462337"/>
          </a:xfrm>
          <a:prstGeom prst="rect">
            <a:avLst/>
          </a:prstGeom>
          <a:noFill/>
          <a:ln w="25400">
            <a:solidFill>
              <a:srgbClr val="1069A0"/>
            </a:solidFill>
            <a:miter lim="800000"/>
            <a:headEnd/>
            <a:tailEnd/>
          </a:ln>
        </p:spPr>
      </p:pic>
      <p:sp>
        <p:nvSpPr>
          <p:cNvPr id="45059" name="Заголовок 1"/>
          <p:cNvSpPr txBox="1">
            <a:spLocks/>
          </p:cNvSpPr>
          <p:nvPr/>
        </p:nvSpPr>
        <p:spPr bwMode="auto">
          <a:xfrm>
            <a:off x="323850" y="117475"/>
            <a:ext cx="849630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altLang="ru-RU" sz="2200" b="1">
                <a:solidFill>
                  <a:srgbClr val="1069A0"/>
                </a:solidFill>
                <a:latin typeface="Calibri" pitchFamily="34" charset="0"/>
              </a:rPr>
              <a:t>Геоинформационная система</a:t>
            </a:r>
            <a:r>
              <a:rPr lang="en-US" altLang="ru-RU" sz="2200" b="1">
                <a:solidFill>
                  <a:srgbClr val="1069A0"/>
                </a:solidFill>
                <a:latin typeface="Calibri" pitchFamily="34" charset="0"/>
              </a:rPr>
              <a:t> </a:t>
            </a:r>
            <a:r>
              <a:rPr lang="ru-RU" altLang="ru-RU" sz="2200" b="1">
                <a:solidFill>
                  <a:srgbClr val="1069A0"/>
                </a:solidFill>
                <a:latin typeface="Calibri" pitchFamily="34" charset="0"/>
              </a:rPr>
              <a:t>(ГИС)</a:t>
            </a:r>
          </a:p>
        </p:txBody>
      </p:sp>
      <p:sp>
        <p:nvSpPr>
          <p:cNvPr id="45060" name="Прямоугольник 6"/>
          <p:cNvSpPr>
            <a:spLocks noChangeArrowheads="1"/>
          </p:cNvSpPr>
          <p:nvPr/>
        </p:nvSpPr>
        <p:spPr bwMode="auto">
          <a:xfrm>
            <a:off x="250825" y="692150"/>
            <a:ext cx="8669338" cy="152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ru-RU" altLang="ru-RU">
                <a:latin typeface="Calibri" pitchFamily="34" charset="0"/>
              </a:rPr>
              <a:t>Отображает текущую и паспортную информацию об установках наружного освещения, потребителях электроэнергии с привязкой к географическим координатам, позволяет отслеживать местоположение служебного автотранспорта, формирует отчеты по выбранным показателям.</a:t>
            </a:r>
          </a:p>
        </p:txBody>
      </p:sp>
      <p:pic>
        <p:nvPicPr>
          <p:cNvPr id="45061" name="Рисунок 4" descr="MainView - ред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7900" y="2401888"/>
            <a:ext cx="3987800" cy="3459162"/>
          </a:xfrm>
          <a:prstGeom prst="rect">
            <a:avLst/>
          </a:prstGeom>
          <a:noFill/>
          <a:ln w="25400">
            <a:solidFill>
              <a:srgbClr val="1069A0"/>
            </a:solidFill>
            <a:miter lim="800000"/>
            <a:headEnd/>
            <a:tailEnd/>
          </a:ln>
        </p:spPr>
      </p:pic>
      <p:sp>
        <p:nvSpPr>
          <p:cNvPr id="10" name="Номер слайда 2"/>
          <p:cNvSpPr txBox="1">
            <a:spLocks noGrp="1"/>
          </p:cNvSpPr>
          <p:nvPr/>
        </p:nvSpPr>
        <p:spPr bwMode="auto">
          <a:xfrm>
            <a:off x="8604250" y="6381750"/>
            <a:ext cx="504825" cy="420688"/>
          </a:xfrm>
          <a:prstGeom prst="rect">
            <a:avLst/>
          </a:prstGeom>
          <a:solidFill>
            <a:schemeClr val="bg1">
              <a:lumMod val="85000"/>
            </a:schemeClr>
          </a:solidFill>
          <a:ln w="1587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1459C344-DB8B-4D44-AE85-08D1FAE3DED2}" type="slidenum">
              <a:rPr lang="ru-RU" sz="2000">
                <a:latin typeface="+mn-lt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21</a:t>
            </a:fld>
            <a:endParaRPr lang="ru-RU" sz="2000" dirty="0">
              <a:latin typeface="+mn-lt"/>
            </a:endParaRPr>
          </a:p>
        </p:txBody>
      </p:sp>
      <p:pic>
        <p:nvPicPr>
          <p:cNvPr id="45063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2250" y="6164263"/>
            <a:ext cx="533400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4" name="Rectangle 7"/>
          <p:cNvSpPr>
            <a:spLocks noChangeArrowheads="1"/>
          </p:cNvSpPr>
          <p:nvPr/>
        </p:nvSpPr>
        <p:spPr bwMode="auto">
          <a:xfrm>
            <a:off x="2051050" y="6092825"/>
            <a:ext cx="39608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18385E"/>
                </a:solidFill>
                <a:latin typeface="Times New Roman" pitchFamily="18" charset="0"/>
              </a:rPr>
              <a:t>Приборостроительный факультет</a:t>
            </a:r>
          </a:p>
          <a:p>
            <a:r>
              <a:rPr lang="ru-RU">
                <a:solidFill>
                  <a:srgbClr val="18385E"/>
                </a:solidFill>
                <a:latin typeface="Times New Roman" pitchFamily="18" charset="0"/>
              </a:rPr>
              <a:t>Кафедра «Автоматика и управление»</a:t>
            </a:r>
          </a:p>
        </p:txBody>
      </p:sp>
      <p:pic>
        <p:nvPicPr>
          <p:cNvPr id="45065" name="Picture 2" descr="Эмблема ПС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00113" y="6165850"/>
            <a:ext cx="107950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6" name="Picture 2" descr="F:\Реклама\ДП\3 (в каталог).JPG"/>
          <p:cNvPicPr>
            <a:picLocks noChangeAspect="1" noChangeArrowheads="1"/>
          </p:cNvPicPr>
          <p:nvPr/>
        </p:nvPicPr>
        <p:blipFill>
          <a:blip r:embed="rId3" cstate="print"/>
          <a:srcRect l="12540" t="10793" r="10562" b="3809"/>
          <a:stretch>
            <a:fillRect/>
          </a:stretch>
        </p:blipFill>
        <p:spPr bwMode="auto">
          <a:xfrm>
            <a:off x="1403350" y="1052513"/>
            <a:ext cx="6481763" cy="479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6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84213" y="220663"/>
            <a:ext cx="7940675" cy="687387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altLang="ru-RU" sz="2200" b="1" smtClean="0">
                <a:solidFill>
                  <a:srgbClr val="1069A0"/>
                </a:solidFill>
              </a:rPr>
              <a:t>Диспетчерский пункт на базе АСУНО «ПолиТЭР» </a:t>
            </a:r>
            <a:br>
              <a:rPr lang="ru-RU" altLang="ru-RU" sz="2200" b="1" smtClean="0">
                <a:solidFill>
                  <a:srgbClr val="1069A0"/>
                </a:solidFill>
              </a:rPr>
            </a:br>
            <a:r>
              <a:rPr lang="ru-RU" altLang="ru-RU" sz="2200" b="1" smtClean="0">
                <a:solidFill>
                  <a:srgbClr val="1069A0"/>
                </a:solidFill>
              </a:rPr>
              <a:t>(г. Челябинск)</a:t>
            </a:r>
          </a:p>
        </p:txBody>
      </p:sp>
      <p:sp>
        <p:nvSpPr>
          <p:cNvPr id="8" name="Номер слайда 2"/>
          <p:cNvSpPr txBox="1">
            <a:spLocks noGrp="1"/>
          </p:cNvSpPr>
          <p:nvPr/>
        </p:nvSpPr>
        <p:spPr bwMode="auto">
          <a:xfrm>
            <a:off x="8604250" y="6381750"/>
            <a:ext cx="504825" cy="420688"/>
          </a:xfrm>
          <a:prstGeom prst="rect">
            <a:avLst/>
          </a:prstGeom>
          <a:solidFill>
            <a:schemeClr val="bg1">
              <a:lumMod val="85000"/>
            </a:schemeClr>
          </a:solidFill>
          <a:ln w="1587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D6693A05-918B-4D80-82CF-F5000FB013BC}" type="slidenum">
              <a:rPr lang="ru-RU" sz="2000">
                <a:latin typeface="+mn-lt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22</a:t>
            </a:fld>
            <a:endParaRPr lang="ru-RU" sz="2000" dirty="0">
              <a:latin typeface="+mn-lt"/>
            </a:endParaRPr>
          </a:p>
        </p:txBody>
      </p:sp>
      <p:pic>
        <p:nvPicPr>
          <p:cNvPr id="52229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250" y="6164263"/>
            <a:ext cx="533400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0" name="Rectangle 7"/>
          <p:cNvSpPr>
            <a:spLocks noChangeArrowheads="1"/>
          </p:cNvSpPr>
          <p:nvPr/>
        </p:nvSpPr>
        <p:spPr bwMode="auto">
          <a:xfrm>
            <a:off x="2051050" y="6092825"/>
            <a:ext cx="39608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18385E"/>
                </a:solidFill>
                <a:latin typeface="Times New Roman" pitchFamily="18" charset="0"/>
              </a:rPr>
              <a:t>Приборостроительный факультет</a:t>
            </a:r>
          </a:p>
          <a:p>
            <a:r>
              <a:rPr lang="ru-RU">
                <a:solidFill>
                  <a:srgbClr val="18385E"/>
                </a:solidFill>
                <a:latin typeface="Times New Roman" pitchFamily="18" charset="0"/>
              </a:rPr>
              <a:t>Кафедра «Автоматика и управление»</a:t>
            </a:r>
          </a:p>
        </p:txBody>
      </p:sp>
      <p:pic>
        <p:nvPicPr>
          <p:cNvPr id="52231" name="Picture 2" descr="Эмблема ПС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0113" y="6165850"/>
            <a:ext cx="107950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2" name="Rectangle 4"/>
          <p:cNvSpPr>
            <a:spLocks noChangeArrowheads="1"/>
          </p:cNvSpPr>
          <p:nvPr/>
        </p:nvSpPr>
        <p:spPr bwMode="auto">
          <a:xfrm>
            <a:off x="323850" y="260350"/>
            <a:ext cx="8351838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altLang="ru-RU" sz="2200" b="1">
                <a:solidFill>
                  <a:srgbClr val="1069A0"/>
                </a:solidFill>
                <a:latin typeface="Calibri" pitchFamily="34" charset="0"/>
              </a:rPr>
              <a:t>Проектирование систем автоматического управления и диспетчеризации с прохождением государственной экспертизы проектов</a:t>
            </a:r>
          </a:p>
        </p:txBody>
      </p:sp>
      <p:pic>
        <p:nvPicPr>
          <p:cNvPr id="46083" name="Picture 6" descr="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1341438"/>
            <a:ext cx="3022600" cy="213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10" descr="2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3088" y="1341438"/>
            <a:ext cx="3022600" cy="213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7" descr="0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53088" y="3789363"/>
            <a:ext cx="3022600" cy="213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9" descr="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8313" y="3789363"/>
            <a:ext cx="3171825" cy="224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7" name="Picture 8" descr="0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32138" y="1412875"/>
            <a:ext cx="2979737" cy="4441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" name="Номер слайда 2"/>
          <p:cNvSpPr txBox="1">
            <a:spLocks noGrp="1"/>
          </p:cNvSpPr>
          <p:nvPr/>
        </p:nvSpPr>
        <p:spPr bwMode="auto">
          <a:xfrm>
            <a:off x="8604250" y="6381750"/>
            <a:ext cx="504825" cy="420688"/>
          </a:xfrm>
          <a:prstGeom prst="rect">
            <a:avLst/>
          </a:prstGeom>
          <a:solidFill>
            <a:schemeClr val="bg1">
              <a:lumMod val="85000"/>
            </a:schemeClr>
          </a:solidFill>
          <a:ln w="1587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1B849C3C-5691-4FD0-BF82-0BFF7F3B6AC6}" type="slidenum">
              <a:rPr lang="ru-RU" sz="2000">
                <a:latin typeface="+mn-lt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23</a:t>
            </a:fld>
            <a:endParaRPr lang="ru-RU" sz="2000" dirty="0">
              <a:latin typeface="+mn-lt"/>
            </a:endParaRPr>
          </a:p>
        </p:txBody>
      </p:sp>
      <p:pic>
        <p:nvPicPr>
          <p:cNvPr id="46089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2250" y="6164263"/>
            <a:ext cx="533400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90" name="Rectangle 7"/>
          <p:cNvSpPr>
            <a:spLocks noChangeArrowheads="1"/>
          </p:cNvSpPr>
          <p:nvPr/>
        </p:nvSpPr>
        <p:spPr bwMode="auto">
          <a:xfrm>
            <a:off x="2051050" y="6092825"/>
            <a:ext cx="39608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18385E"/>
                </a:solidFill>
                <a:latin typeface="Times New Roman" pitchFamily="18" charset="0"/>
              </a:rPr>
              <a:t>Приборостроительный факультет</a:t>
            </a:r>
          </a:p>
          <a:p>
            <a:r>
              <a:rPr lang="ru-RU">
                <a:solidFill>
                  <a:srgbClr val="18385E"/>
                </a:solidFill>
                <a:latin typeface="Times New Roman" pitchFamily="18" charset="0"/>
              </a:rPr>
              <a:t>Кафедра «Автоматика и управление»</a:t>
            </a:r>
          </a:p>
        </p:txBody>
      </p:sp>
      <p:pic>
        <p:nvPicPr>
          <p:cNvPr id="46091" name="Picture 2" descr="Эмблема ПС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00113" y="6165850"/>
            <a:ext cx="107950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0" name="Rectangle 5"/>
          <p:cNvSpPr>
            <a:spLocks noChangeArrowheads="1"/>
          </p:cNvSpPr>
          <p:nvPr/>
        </p:nvSpPr>
        <p:spPr bwMode="auto">
          <a:xfrm>
            <a:off x="395288" y="260350"/>
            <a:ext cx="82296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altLang="ru-RU" sz="2200" b="1">
                <a:solidFill>
                  <a:srgbClr val="1069A0"/>
                </a:solidFill>
                <a:latin typeface="Calibri" pitchFamily="34" charset="0"/>
              </a:rPr>
              <a:t>Светотехнические расчеты</a:t>
            </a:r>
          </a:p>
        </p:txBody>
      </p:sp>
      <p:pic>
        <p:nvPicPr>
          <p:cNvPr id="48131" name="Picture 6" descr="LUXIM_16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908050"/>
            <a:ext cx="4392612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7" descr="osram_le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5000" y="2171700"/>
            <a:ext cx="4248150" cy="212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8" descr="OSRAM_LX25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59175" y="3500438"/>
            <a:ext cx="4319588" cy="215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4" name="TextBox 9"/>
          <p:cNvSpPr txBox="1">
            <a:spLocks noChangeArrowheads="1"/>
          </p:cNvSpPr>
          <p:nvPr/>
        </p:nvSpPr>
        <p:spPr bwMode="auto">
          <a:xfrm>
            <a:off x="4945063" y="901700"/>
            <a:ext cx="28781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>
                <a:latin typeface="Calibri" pitchFamily="34" charset="0"/>
              </a:rPr>
              <a:t>Плазменный светильник </a:t>
            </a:r>
          </a:p>
          <a:p>
            <a:pPr algn="ctr"/>
            <a:r>
              <a:rPr lang="en-US" altLang="ru-RU">
                <a:latin typeface="Calibri" pitchFamily="34" charset="0"/>
              </a:rPr>
              <a:t>LUXIM R400</a:t>
            </a:r>
            <a:endParaRPr lang="ru-RU" altLang="ru-RU">
              <a:latin typeface="Calibri" pitchFamily="34" charset="0"/>
            </a:endParaRPr>
          </a:p>
        </p:txBody>
      </p:sp>
      <p:sp>
        <p:nvSpPr>
          <p:cNvPr id="48135" name="TextBox 10"/>
          <p:cNvSpPr txBox="1">
            <a:spLocks noChangeArrowheads="1"/>
          </p:cNvSpPr>
          <p:nvPr/>
        </p:nvSpPr>
        <p:spPr bwMode="auto">
          <a:xfrm>
            <a:off x="5838825" y="1766888"/>
            <a:ext cx="3097213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>
                <a:latin typeface="Calibri" pitchFamily="34" charset="0"/>
              </a:rPr>
              <a:t>Светодиодный светильник </a:t>
            </a:r>
          </a:p>
          <a:p>
            <a:pPr algn="ctr"/>
            <a:r>
              <a:rPr lang="ru-RU" altLang="ru-RU">
                <a:latin typeface="Calibri" pitchFamily="34" charset="0"/>
              </a:rPr>
              <a:t>OSRAM STREETLight LUM90</a:t>
            </a:r>
          </a:p>
        </p:txBody>
      </p:sp>
      <p:sp>
        <p:nvSpPr>
          <p:cNvPr id="48136" name="TextBox 10"/>
          <p:cNvSpPr txBox="1">
            <a:spLocks noChangeArrowheads="1"/>
          </p:cNvSpPr>
          <p:nvPr/>
        </p:nvSpPr>
        <p:spPr bwMode="auto">
          <a:xfrm>
            <a:off x="6516688" y="2852738"/>
            <a:ext cx="21605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>
                <a:latin typeface="Calibri" pitchFamily="34" charset="0"/>
              </a:rPr>
              <a:t>Светильник ДНаТ </a:t>
            </a:r>
          </a:p>
          <a:p>
            <a:pPr algn="ctr"/>
            <a:r>
              <a:rPr lang="ru-RU" altLang="ru-RU">
                <a:latin typeface="Calibri" pitchFamily="34" charset="0"/>
              </a:rPr>
              <a:t>OSRAM ML-250</a:t>
            </a:r>
          </a:p>
        </p:txBody>
      </p:sp>
      <p:sp>
        <p:nvSpPr>
          <p:cNvPr id="48137" name="Rectangle 12"/>
          <p:cNvSpPr>
            <a:spLocks noChangeArrowheads="1"/>
          </p:cNvSpPr>
          <p:nvPr/>
        </p:nvSpPr>
        <p:spPr bwMode="auto">
          <a:xfrm>
            <a:off x="107950" y="4076700"/>
            <a:ext cx="3557588" cy="200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>
              <a:lnSpc>
                <a:spcPct val="120000"/>
              </a:lnSpc>
            </a:pPr>
            <a:r>
              <a:rPr lang="ru-RU" altLang="ru-RU" sz="1500">
                <a:latin typeface="Calibri" pitchFamily="34" charset="0"/>
              </a:rPr>
              <a:t>Ширина улицы: 11 м</a:t>
            </a:r>
          </a:p>
          <a:p>
            <a:pPr eaLnBrk="0" hangingPunct="0">
              <a:lnSpc>
                <a:spcPct val="120000"/>
              </a:lnSpc>
            </a:pPr>
            <a:r>
              <a:rPr lang="ru-RU" altLang="ru-RU" sz="1500">
                <a:latin typeface="Calibri" pitchFamily="34" charset="0"/>
              </a:rPr>
              <a:t>Высота световых точек 8 м</a:t>
            </a:r>
            <a:br>
              <a:rPr lang="ru-RU" altLang="ru-RU" sz="1500">
                <a:latin typeface="Calibri" pitchFamily="34" charset="0"/>
              </a:rPr>
            </a:br>
            <a:r>
              <a:rPr lang="ru-RU" altLang="ru-RU" sz="1500">
                <a:latin typeface="Calibri" pitchFamily="34" charset="0"/>
              </a:rPr>
              <a:t>Светильники расположены </a:t>
            </a:r>
          </a:p>
          <a:p>
            <a:pPr eaLnBrk="0" hangingPunct="0">
              <a:lnSpc>
                <a:spcPct val="120000"/>
              </a:lnSpc>
            </a:pPr>
            <a:r>
              <a:rPr lang="ru-RU" altLang="ru-RU" sz="1500">
                <a:latin typeface="Calibri" pitchFamily="34" charset="0"/>
              </a:rPr>
              <a:t>со смещением </a:t>
            </a:r>
          </a:p>
          <a:p>
            <a:pPr eaLnBrk="0" hangingPunct="0">
              <a:lnSpc>
                <a:spcPct val="120000"/>
              </a:lnSpc>
            </a:pPr>
            <a:r>
              <a:rPr lang="ru-RU" altLang="ru-RU" sz="1500">
                <a:latin typeface="Calibri" pitchFamily="34" charset="0"/>
              </a:rPr>
              <a:t>Расстояние между 2 мачтами </a:t>
            </a:r>
          </a:p>
          <a:p>
            <a:pPr eaLnBrk="0" hangingPunct="0">
              <a:lnSpc>
                <a:spcPct val="120000"/>
              </a:lnSpc>
            </a:pPr>
            <a:r>
              <a:rPr lang="ru-RU" altLang="ru-RU" sz="1500">
                <a:latin typeface="Calibri" pitchFamily="34" charset="0"/>
              </a:rPr>
              <a:t>по одной стороне: 30 м</a:t>
            </a:r>
            <a:br>
              <a:rPr lang="ru-RU" altLang="ru-RU" sz="1500">
                <a:latin typeface="Calibri" pitchFamily="34" charset="0"/>
              </a:rPr>
            </a:br>
            <a:r>
              <a:rPr lang="ru-RU" altLang="ru-RU" sz="1500">
                <a:latin typeface="Calibri" pitchFamily="34" charset="0"/>
              </a:rPr>
              <a:t>Сдвиг одной стороны от другой: 15 м </a:t>
            </a:r>
          </a:p>
        </p:txBody>
      </p:sp>
      <p:sp>
        <p:nvSpPr>
          <p:cNvPr id="14" name="Номер слайда 2"/>
          <p:cNvSpPr txBox="1">
            <a:spLocks noGrp="1"/>
          </p:cNvSpPr>
          <p:nvPr/>
        </p:nvSpPr>
        <p:spPr bwMode="auto">
          <a:xfrm>
            <a:off x="8604250" y="6381750"/>
            <a:ext cx="504825" cy="420688"/>
          </a:xfrm>
          <a:prstGeom prst="rect">
            <a:avLst/>
          </a:prstGeom>
          <a:solidFill>
            <a:schemeClr val="bg1">
              <a:lumMod val="85000"/>
            </a:schemeClr>
          </a:solidFill>
          <a:ln w="1587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82BBAEFB-E92C-4B5F-B690-60DFC5C9B5D7}" type="slidenum">
              <a:rPr lang="ru-RU" sz="2000">
                <a:latin typeface="+mn-lt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24</a:t>
            </a:fld>
            <a:endParaRPr lang="ru-RU" sz="2000" dirty="0">
              <a:latin typeface="+mn-lt"/>
            </a:endParaRPr>
          </a:p>
        </p:txBody>
      </p:sp>
      <p:pic>
        <p:nvPicPr>
          <p:cNvPr id="48139" name="Picture 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2250" y="6164263"/>
            <a:ext cx="533400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40" name="Rectangle 7"/>
          <p:cNvSpPr>
            <a:spLocks noChangeArrowheads="1"/>
          </p:cNvSpPr>
          <p:nvPr/>
        </p:nvSpPr>
        <p:spPr bwMode="auto">
          <a:xfrm>
            <a:off x="2051050" y="6092825"/>
            <a:ext cx="39608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18385E"/>
                </a:solidFill>
                <a:latin typeface="Times New Roman" pitchFamily="18" charset="0"/>
              </a:rPr>
              <a:t>Приборостроительный факультет</a:t>
            </a:r>
          </a:p>
          <a:p>
            <a:r>
              <a:rPr lang="ru-RU">
                <a:solidFill>
                  <a:srgbClr val="18385E"/>
                </a:solidFill>
                <a:latin typeface="Times New Roman" pitchFamily="18" charset="0"/>
              </a:rPr>
              <a:t>Кафедра «Автоматика и управление»</a:t>
            </a:r>
          </a:p>
        </p:txBody>
      </p:sp>
      <p:pic>
        <p:nvPicPr>
          <p:cNvPr id="48141" name="Picture 2" descr="Эмблема ПС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00113" y="6165850"/>
            <a:ext cx="107950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8" name="Rectangle 4"/>
          <p:cNvSpPr>
            <a:spLocks noChangeArrowheads="1"/>
          </p:cNvSpPr>
          <p:nvPr/>
        </p:nvSpPr>
        <p:spPr bwMode="auto">
          <a:xfrm>
            <a:off x="395288" y="333375"/>
            <a:ext cx="82296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altLang="ru-RU" sz="2200" b="1">
                <a:solidFill>
                  <a:srgbClr val="1069A0"/>
                </a:solidFill>
                <a:latin typeface="Calibri" pitchFamily="34" charset="0"/>
              </a:rPr>
              <a:t>Иллюминация на улице Университетская Набережная в </a:t>
            </a:r>
          </a:p>
          <a:p>
            <a:pPr algn="ctr"/>
            <a:r>
              <a:rPr lang="ru-RU" altLang="ru-RU" sz="2200" b="1">
                <a:solidFill>
                  <a:srgbClr val="1069A0"/>
                </a:solidFill>
                <a:latin typeface="Calibri" pitchFamily="34" charset="0"/>
              </a:rPr>
              <a:t>г. Челябинске с индивидуальным управлением по питающей сети </a:t>
            </a:r>
            <a:r>
              <a:rPr lang="en-US" altLang="ru-RU" sz="2200" b="1">
                <a:solidFill>
                  <a:srgbClr val="1069A0"/>
                </a:solidFill>
                <a:latin typeface="Calibri" pitchFamily="34" charset="0"/>
              </a:rPr>
              <a:t>(</a:t>
            </a:r>
            <a:r>
              <a:rPr lang="ru-RU" altLang="ru-RU" sz="2200" b="1">
                <a:solidFill>
                  <a:srgbClr val="1069A0"/>
                </a:solidFill>
                <a:latin typeface="Calibri" pitchFamily="34" charset="0"/>
              </a:rPr>
              <a:t>на основе блоков БУН-</a:t>
            </a:r>
            <a:r>
              <a:rPr lang="en-US" altLang="ru-RU" sz="2200" b="1">
                <a:solidFill>
                  <a:srgbClr val="1069A0"/>
                </a:solidFill>
                <a:latin typeface="Calibri" pitchFamily="34" charset="0"/>
              </a:rPr>
              <a:t>PLC)</a:t>
            </a:r>
            <a:endParaRPr lang="ru-RU" altLang="ru-RU" sz="2200" b="1">
              <a:solidFill>
                <a:srgbClr val="1069A0"/>
              </a:solidFill>
              <a:latin typeface="Calibri" pitchFamily="34" charset="0"/>
            </a:endParaRPr>
          </a:p>
        </p:txBody>
      </p:sp>
      <p:pic>
        <p:nvPicPr>
          <p:cNvPr id="50179" name="Рисунок 1"/>
          <p:cNvPicPr>
            <a:picLocks noChangeAspect="1"/>
          </p:cNvPicPr>
          <p:nvPr/>
        </p:nvPicPr>
        <p:blipFill>
          <a:blip r:embed="rId4" cstate="print"/>
          <a:srcRect l="20837" t="7918" r="9718" b="23848"/>
          <a:stretch>
            <a:fillRect/>
          </a:stretch>
        </p:blipFill>
        <p:spPr bwMode="auto">
          <a:xfrm>
            <a:off x="1084263" y="1389063"/>
            <a:ext cx="6851650" cy="448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омер слайда 2"/>
          <p:cNvSpPr txBox="1">
            <a:spLocks noGrp="1"/>
          </p:cNvSpPr>
          <p:nvPr/>
        </p:nvSpPr>
        <p:spPr bwMode="auto">
          <a:xfrm>
            <a:off x="8604250" y="6381750"/>
            <a:ext cx="504825" cy="420688"/>
          </a:xfrm>
          <a:prstGeom prst="rect">
            <a:avLst/>
          </a:prstGeom>
          <a:solidFill>
            <a:schemeClr val="bg1">
              <a:lumMod val="85000"/>
            </a:schemeClr>
          </a:solidFill>
          <a:ln w="1587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84FC01FF-A3AC-4AD6-BDC9-69CD9D59D1CB}" type="slidenum">
              <a:rPr lang="ru-RU" sz="2000">
                <a:latin typeface="+mn-lt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25</a:t>
            </a:fld>
            <a:endParaRPr lang="ru-RU" sz="2000" dirty="0">
              <a:latin typeface="+mn-lt"/>
            </a:endParaRPr>
          </a:p>
        </p:txBody>
      </p:sp>
      <p:pic>
        <p:nvPicPr>
          <p:cNvPr id="50181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2250" y="6164263"/>
            <a:ext cx="533400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2" name="Rectangle 7"/>
          <p:cNvSpPr>
            <a:spLocks noChangeArrowheads="1"/>
          </p:cNvSpPr>
          <p:nvPr/>
        </p:nvSpPr>
        <p:spPr bwMode="auto">
          <a:xfrm>
            <a:off x="2051050" y="6092825"/>
            <a:ext cx="39608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18385E"/>
                </a:solidFill>
                <a:latin typeface="Times New Roman" pitchFamily="18" charset="0"/>
              </a:rPr>
              <a:t>Приборостроительный факультет</a:t>
            </a:r>
          </a:p>
          <a:p>
            <a:r>
              <a:rPr lang="ru-RU">
                <a:solidFill>
                  <a:srgbClr val="18385E"/>
                </a:solidFill>
                <a:latin typeface="Times New Roman" pitchFamily="18" charset="0"/>
              </a:rPr>
              <a:t>Кафедра «Автоматика и управление»</a:t>
            </a:r>
          </a:p>
        </p:txBody>
      </p:sp>
      <p:pic>
        <p:nvPicPr>
          <p:cNvPr id="50183" name="Picture 2" descr="Эмблема ПС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00113" y="6165850"/>
            <a:ext cx="107950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0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15888"/>
            <a:ext cx="9144000" cy="649287"/>
          </a:xfrm>
        </p:spPr>
        <p:txBody>
          <a:bodyPr/>
          <a:lstStyle/>
          <a:p>
            <a:r>
              <a:rPr lang="ru-RU" altLang="ru-RU" sz="2200" b="1" smtClean="0">
                <a:solidFill>
                  <a:srgbClr val="1069A0"/>
                </a:solidFill>
              </a:rPr>
              <a:t>Наши заказчики и партнеры</a:t>
            </a:r>
          </a:p>
        </p:txBody>
      </p:sp>
      <p:sp>
        <p:nvSpPr>
          <p:cNvPr id="8" name="Номер слайда 2"/>
          <p:cNvSpPr txBox="1">
            <a:spLocks noGrp="1"/>
          </p:cNvSpPr>
          <p:nvPr/>
        </p:nvSpPr>
        <p:spPr bwMode="auto">
          <a:xfrm>
            <a:off x="8604250" y="6381750"/>
            <a:ext cx="504825" cy="420688"/>
          </a:xfrm>
          <a:prstGeom prst="rect">
            <a:avLst/>
          </a:prstGeom>
          <a:solidFill>
            <a:schemeClr val="bg1">
              <a:lumMod val="85000"/>
            </a:schemeClr>
          </a:solidFill>
          <a:ln w="1587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33285577-1B06-442E-8017-3424FA9E4661}" type="slidenum">
              <a:rPr lang="ru-RU" sz="2000">
                <a:latin typeface="+mn-lt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26</a:t>
            </a:fld>
            <a:endParaRPr lang="ru-RU" sz="2000" dirty="0">
              <a:latin typeface="+mn-lt"/>
            </a:endParaRPr>
          </a:p>
        </p:txBody>
      </p:sp>
      <p:pic>
        <p:nvPicPr>
          <p:cNvPr id="53254" name="Picture 12" descr="39502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092450"/>
            <a:ext cx="1587500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5" name="Picture 7" descr="Endress+Hauser - 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6238" y="1268413"/>
            <a:ext cx="1241425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60" name="Picture 12" descr="загруженное (4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00788" y="1416050"/>
            <a:ext cx="2462212" cy="788988"/>
          </a:xfrm>
          <a:prstGeom prst="rect">
            <a:avLst/>
          </a:prstGeom>
          <a:noFill/>
        </p:spPr>
      </p:pic>
      <p:pic>
        <p:nvPicPr>
          <p:cNvPr id="53262" name="Picture 14" descr="images (1)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4213" y="3027363"/>
            <a:ext cx="1687512" cy="977900"/>
          </a:xfrm>
          <a:prstGeom prst="rect">
            <a:avLst/>
          </a:prstGeom>
          <a:noFill/>
        </p:spPr>
      </p:pic>
      <p:pic>
        <p:nvPicPr>
          <p:cNvPr id="53265" name="Picture 17" descr="загруженное (6)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71775" y="2951163"/>
            <a:ext cx="1601788" cy="1198562"/>
          </a:xfrm>
          <a:prstGeom prst="rect">
            <a:avLst/>
          </a:prstGeom>
          <a:noFill/>
        </p:spPr>
      </p:pic>
      <p:pic>
        <p:nvPicPr>
          <p:cNvPr id="53266" name="Picture 18" descr="logo (1)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80114" y="4653136"/>
            <a:ext cx="1224136" cy="1224136"/>
          </a:xfrm>
          <a:prstGeom prst="rect">
            <a:avLst/>
          </a:prstGeom>
          <a:noFill/>
        </p:spPr>
      </p:pic>
      <p:pic>
        <p:nvPicPr>
          <p:cNvPr id="53268" name="Picture 2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15816" y="4941168"/>
            <a:ext cx="1997075" cy="1054100"/>
          </a:xfrm>
          <a:prstGeom prst="rect">
            <a:avLst/>
          </a:prstGeom>
          <a:noFill/>
        </p:spPr>
      </p:pic>
      <p:pic>
        <p:nvPicPr>
          <p:cNvPr id="53269" name="Picture 21" descr="chelyabinskiy_meh_zavod_logo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77050" y="2792413"/>
            <a:ext cx="1428750" cy="1428750"/>
          </a:xfrm>
          <a:prstGeom prst="rect">
            <a:avLst/>
          </a:prstGeom>
          <a:noFill/>
        </p:spPr>
      </p:pic>
      <p:pic>
        <p:nvPicPr>
          <p:cNvPr id="53270" name="Picture 22" descr="images (2)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356100" y="984250"/>
            <a:ext cx="1728788" cy="931863"/>
          </a:xfrm>
          <a:prstGeom prst="rect">
            <a:avLst/>
          </a:prstGeom>
          <a:noFill/>
        </p:spPr>
      </p:pic>
      <p:pic>
        <p:nvPicPr>
          <p:cNvPr id="53273" name="Picture 2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68313" y="933450"/>
            <a:ext cx="2274887" cy="1847850"/>
          </a:xfrm>
          <a:prstGeom prst="rect">
            <a:avLst/>
          </a:prstGeom>
          <a:noFill/>
        </p:spPr>
      </p:pic>
      <p:pic>
        <p:nvPicPr>
          <p:cNvPr id="53275" name="Picture 27" descr="загруженное (8)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356100" y="2087563"/>
            <a:ext cx="1709738" cy="477837"/>
          </a:xfrm>
          <a:prstGeom prst="rect">
            <a:avLst/>
          </a:prstGeom>
          <a:noFill/>
        </p:spPr>
      </p:pic>
      <p:pic>
        <p:nvPicPr>
          <p:cNvPr id="53276" name="Picture 28" descr="загруженное (9)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148064" y="5013176"/>
            <a:ext cx="1860550" cy="604837"/>
          </a:xfrm>
          <a:prstGeom prst="rect">
            <a:avLst/>
          </a:prstGeom>
          <a:noFill/>
        </p:spPr>
      </p:pic>
      <p:pic>
        <p:nvPicPr>
          <p:cNvPr id="53277" name="Picture 29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27584" y="4797152"/>
            <a:ext cx="1573212" cy="1254125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60350"/>
            <a:ext cx="9144000" cy="9366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003366"/>
                </a:solidFill>
                <a:latin typeface="Times New Roman" pitchFamily="18" charset="0"/>
                <a:ea typeface="+mn-ea"/>
                <a:cs typeface="+mn-cs"/>
              </a:rPr>
              <a:t>НАЦИОНАЛЬНЫЙ ИССЛЕДОВАТЕЛЬСКИЙ УНИВЕРСИТЕТ «ЮУрГУ»</a:t>
            </a:r>
            <a:br>
              <a:rPr lang="ru-RU" sz="2000" b="1" dirty="0" smtClean="0">
                <a:solidFill>
                  <a:srgbClr val="003366"/>
                </a:solidFill>
                <a:latin typeface="Times New Roman" pitchFamily="18" charset="0"/>
                <a:ea typeface="+mn-ea"/>
                <a:cs typeface="+mn-cs"/>
              </a:rPr>
            </a:br>
            <a:r>
              <a:rPr lang="ru-RU" sz="2000" b="1" dirty="0" smtClean="0">
                <a:solidFill>
                  <a:srgbClr val="003366"/>
                </a:solidFill>
                <a:latin typeface="Times New Roman" pitchFamily="18" charset="0"/>
                <a:ea typeface="+mn-ea"/>
                <a:cs typeface="+mn-cs"/>
              </a:rPr>
              <a:t> ПРИОРИТЕТНОЕ НАПРАВЛЕНИЕ РАЗВИТИЯ </a:t>
            </a:r>
            <a:br>
              <a:rPr lang="ru-RU" sz="2000" b="1" dirty="0" smtClean="0">
                <a:solidFill>
                  <a:srgbClr val="003366"/>
                </a:solidFill>
                <a:latin typeface="Times New Roman" pitchFamily="18" charset="0"/>
                <a:ea typeface="+mn-ea"/>
                <a:cs typeface="+mn-cs"/>
              </a:rPr>
            </a:br>
            <a:r>
              <a:rPr lang="ru-RU" sz="2000" b="1" dirty="0" smtClean="0">
                <a:solidFill>
                  <a:srgbClr val="003366"/>
                </a:solidFill>
                <a:latin typeface="Times New Roman" pitchFamily="18" charset="0"/>
                <a:ea typeface="+mn-ea"/>
                <a:cs typeface="+mn-cs"/>
              </a:rPr>
              <a:t>«ЭНЕРГОСБЕРЕЖЕНИЕ В СОЦИАЛЬНОЙ СФЕРЕ» </a:t>
            </a:r>
            <a:endParaRPr lang="ru-RU" sz="2000" b="1" dirty="0">
              <a:solidFill>
                <a:srgbClr val="003366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5298" name="Line 4"/>
          <p:cNvSpPr>
            <a:spLocks noChangeShapeType="1"/>
          </p:cNvSpPr>
          <p:nvPr/>
        </p:nvSpPr>
        <p:spPr bwMode="auto">
          <a:xfrm>
            <a:off x="238125" y="1341438"/>
            <a:ext cx="8726488" cy="0"/>
          </a:xfrm>
          <a:prstGeom prst="line">
            <a:avLst/>
          </a:prstGeom>
          <a:noFill/>
          <a:ln w="25400">
            <a:solidFill>
              <a:srgbClr val="003366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55299" name="Заголовок 1"/>
          <p:cNvSpPr txBox="1">
            <a:spLocks/>
          </p:cNvSpPr>
          <p:nvPr/>
        </p:nvSpPr>
        <p:spPr bwMode="auto">
          <a:xfrm>
            <a:off x="107950" y="3213100"/>
            <a:ext cx="8856663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sz="2800" b="1">
              <a:solidFill>
                <a:srgbClr val="003366"/>
              </a:solidFill>
              <a:latin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16013" y="1989138"/>
            <a:ext cx="7000875" cy="15700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cap="all" dirty="0">
                <a:solidFill>
                  <a:srgbClr val="003366"/>
                </a:solidFill>
                <a:latin typeface="Times New Roman" pitchFamily="18" charset="0"/>
              </a:rPr>
              <a:t>Автоматизация и диспетчерские системы в энергосбережении</a:t>
            </a:r>
          </a:p>
        </p:txBody>
      </p:sp>
      <p:sp>
        <p:nvSpPr>
          <p:cNvPr id="55301" name="Прямоугольник 6"/>
          <p:cNvSpPr>
            <a:spLocks noChangeArrowheads="1"/>
          </p:cNvSpPr>
          <p:nvPr/>
        </p:nvSpPr>
        <p:spPr bwMode="auto">
          <a:xfrm>
            <a:off x="539750" y="3716338"/>
            <a:ext cx="8064500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>
                <a:latin typeface="Calibri" pitchFamily="34" charset="0"/>
              </a:rPr>
              <a:t>Приборостроительный факультет</a:t>
            </a:r>
          </a:p>
          <a:p>
            <a:pPr algn="ctr"/>
            <a:endParaRPr lang="ru-RU" sz="2800">
              <a:latin typeface="Calibri" pitchFamily="34" charset="0"/>
            </a:endParaRPr>
          </a:p>
          <a:p>
            <a:pPr algn="ctr"/>
            <a:r>
              <a:rPr lang="ru-RU" sz="2800">
                <a:latin typeface="Calibri" pitchFamily="34" charset="0"/>
              </a:rPr>
              <a:t>Шнайдер Дмитрий Алексадрович </a:t>
            </a:r>
          </a:p>
          <a:p>
            <a:pPr algn="ctr"/>
            <a:r>
              <a:rPr lang="ru-RU" sz="2800">
                <a:latin typeface="Calibri" pitchFamily="34" charset="0"/>
              </a:rPr>
              <a:t>д.т.н., проф. кафедры «Автоматика и управление»</a:t>
            </a:r>
          </a:p>
          <a:p>
            <a:pPr algn="ctr"/>
            <a:endParaRPr lang="ru-RU" sz="2800">
              <a:latin typeface="Calibri" pitchFamily="34" charset="0"/>
            </a:endParaRPr>
          </a:p>
          <a:p>
            <a:pPr algn="ctr"/>
            <a:endParaRPr lang="ru-RU" sz="2800">
              <a:latin typeface="Calibri" pitchFamily="34" charset="0"/>
            </a:endParaRPr>
          </a:p>
          <a:p>
            <a:pPr algn="ctr"/>
            <a:r>
              <a:rPr lang="ru-RU" sz="2000" b="1">
                <a:solidFill>
                  <a:srgbClr val="003366"/>
                </a:solidFill>
                <a:latin typeface="Times New Roman" pitchFamily="18" charset="0"/>
              </a:rPr>
              <a:t>Челябинск - 2014</a:t>
            </a:r>
          </a:p>
          <a:p>
            <a:pPr algn="ctr"/>
            <a:endParaRPr lang="ru-RU" sz="28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525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Rectangle 2"/>
          <p:cNvSpPr>
            <a:spLocks noGrp="1"/>
          </p:cNvSpPr>
          <p:nvPr>
            <p:ph type="title" idx="4294967295"/>
          </p:nvPr>
        </p:nvSpPr>
        <p:spPr>
          <a:xfrm>
            <a:off x="468313" y="0"/>
            <a:ext cx="8229600" cy="836613"/>
          </a:xfrm>
        </p:spPr>
        <p:txBody>
          <a:bodyPr/>
          <a:lstStyle/>
          <a:p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>Энергетическая инфраструктура НИУ ЮУрГУ</a:t>
            </a:r>
          </a:p>
        </p:txBody>
      </p:sp>
      <p:sp>
        <p:nvSpPr>
          <p:cNvPr id="15" name="Номер слайда 2"/>
          <p:cNvSpPr txBox="1">
            <a:spLocks noGrp="1"/>
          </p:cNvSpPr>
          <p:nvPr/>
        </p:nvSpPr>
        <p:spPr bwMode="auto">
          <a:xfrm>
            <a:off x="8604250" y="6437313"/>
            <a:ext cx="504825" cy="420687"/>
          </a:xfrm>
          <a:prstGeom prst="rect">
            <a:avLst/>
          </a:prstGeom>
          <a:solidFill>
            <a:schemeClr val="bg1">
              <a:lumMod val="85000"/>
            </a:schemeClr>
          </a:solidFill>
          <a:ln w="1587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0E5F5F6D-DAC2-4AB0-95C0-DF3B8FFAA927}" type="slidenum">
              <a:rPr lang="ru-RU" sz="2000">
                <a:latin typeface="+mn-lt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3</a:t>
            </a:fld>
            <a:endParaRPr lang="ru-RU" sz="2000" dirty="0">
              <a:latin typeface="+mn-lt"/>
            </a:endParaRPr>
          </a:p>
        </p:txBody>
      </p:sp>
      <p:sp>
        <p:nvSpPr>
          <p:cNvPr id="15364" name="Rectangle 10"/>
          <p:cNvSpPr>
            <a:spLocks noChangeArrowheads="1"/>
          </p:cNvSpPr>
          <p:nvPr/>
        </p:nvSpPr>
        <p:spPr bwMode="auto">
          <a:xfrm>
            <a:off x="2916238" y="4724400"/>
            <a:ext cx="28892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>
                <a:latin typeface="Calibri" pitchFamily="34" charset="0"/>
              </a:rPr>
              <a:t>1</a:t>
            </a:r>
          </a:p>
        </p:txBody>
      </p:sp>
      <p:sp>
        <p:nvSpPr>
          <p:cNvPr id="15365" name="Rectangle 12"/>
          <p:cNvSpPr>
            <a:spLocks noChangeArrowheads="1"/>
          </p:cNvSpPr>
          <p:nvPr/>
        </p:nvSpPr>
        <p:spPr bwMode="auto">
          <a:xfrm>
            <a:off x="3203575" y="4221163"/>
            <a:ext cx="28892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>
                <a:latin typeface="Calibri" pitchFamily="34" charset="0"/>
              </a:rPr>
              <a:t>2</a:t>
            </a:r>
          </a:p>
        </p:txBody>
      </p:sp>
      <p:sp>
        <p:nvSpPr>
          <p:cNvPr id="15366" name="Rectangle 13"/>
          <p:cNvSpPr>
            <a:spLocks noChangeArrowheads="1"/>
          </p:cNvSpPr>
          <p:nvPr/>
        </p:nvSpPr>
        <p:spPr bwMode="auto">
          <a:xfrm>
            <a:off x="3708400" y="4581525"/>
            <a:ext cx="28892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>
                <a:latin typeface="Calibri" pitchFamily="34" charset="0"/>
              </a:rPr>
              <a:t>3</a:t>
            </a:r>
          </a:p>
        </p:txBody>
      </p:sp>
      <p:sp>
        <p:nvSpPr>
          <p:cNvPr id="15367" name="Rectangle 14"/>
          <p:cNvSpPr>
            <a:spLocks noChangeArrowheads="1"/>
          </p:cNvSpPr>
          <p:nvPr/>
        </p:nvSpPr>
        <p:spPr bwMode="auto">
          <a:xfrm>
            <a:off x="4787900" y="1989138"/>
            <a:ext cx="28892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>
                <a:latin typeface="Calibri" pitchFamily="34" charset="0"/>
              </a:rPr>
              <a:t>5</a:t>
            </a:r>
          </a:p>
        </p:txBody>
      </p:sp>
      <p:sp>
        <p:nvSpPr>
          <p:cNvPr id="15368" name="Rectangle 15"/>
          <p:cNvSpPr>
            <a:spLocks noChangeArrowheads="1"/>
          </p:cNvSpPr>
          <p:nvPr/>
        </p:nvSpPr>
        <p:spPr bwMode="auto">
          <a:xfrm>
            <a:off x="4932363" y="1125538"/>
            <a:ext cx="28892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>
                <a:latin typeface="Calibri" pitchFamily="34" charset="0"/>
              </a:rPr>
              <a:t>4</a:t>
            </a:r>
          </a:p>
        </p:txBody>
      </p:sp>
      <p:sp>
        <p:nvSpPr>
          <p:cNvPr id="15369" name="Rectangle 16"/>
          <p:cNvSpPr>
            <a:spLocks noChangeArrowheads="1"/>
          </p:cNvSpPr>
          <p:nvPr/>
        </p:nvSpPr>
        <p:spPr bwMode="auto">
          <a:xfrm>
            <a:off x="5651500" y="1773238"/>
            <a:ext cx="28892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>
                <a:latin typeface="Calibri" pitchFamily="34" charset="0"/>
              </a:rPr>
              <a:t>6</a:t>
            </a:r>
          </a:p>
        </p:txBody>
      </p:sp>
      <p:pic>
        <p:nvPicPr>
          <p:cNvPr id="15370" name="Содержимое 5" descr="план тепловых пунктов зданий ЮУрГУ+наружное освещение-Model.jpg"/>
          <p:cNvPicPr>
            <a:picLocks noChangeAspect="1"/>
          </p:cNvPicPr>
          <p:nvPr/>
        </p:nvPicPr>
        <p:blipFill>
          <a:blip r:embed="rId4" cstate="print"/>
          <a:srcRect l="3476" t="21198" r="311" b="22253"/>
          <a:stretch>
            <a:fillRect/>
          </a:stretch>
        </p:blipFill>
        <p:spPr bwMode="auto">
          <a:xfrm>
            <a:off x="971550" y="692150"/>
            <a:ext cx="7262813" cy="533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1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2250" y="6164263"/>
            <a:ext cx="533400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2" name="Rectangle 7"/>
          <p:cNvSpPr>
            <a:spLocks noChangeArrowheads="1"/>
          </p:cNvSpPr>
          <p:nvPr/>
        </p:nvSpPr>
        <p:spPr bwMode="auto">
          <a:xfrm>
            <a:off x="2051050" y="6092825"/>
            <a:ext cx="39608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18385E"/>
                </a:solidFill>
                <a:latin typeface="Times New Roman" pitchFamily="18" charset="0"/>
              </a:rPr>
              <a:t>Приборостроительный факультет</a:t>
            </a:r>
          </a:p>
          <a:p>
            <a:r>
              <a:rPr lang="ru-RU">
                <a:solidFill>
                  <a:srgbClr val="18385E"/>
                </a:solidFill>
                <a:latin typeface="Times New Roman" pitchFamily="18" charset="0"/>
              </a:rPr>
              <a:t>Кафедра «Автоматика и управление»</a:t>
            </a:r>
          </a:p>
        </p:txBody>
      </p:sp>
      <p:pic>
        <p:nvPicPr>
          <p:cNvPr id="15373" name="Picture 2" descr="Эмблема ПС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00113" y="6165850"/>
            <a:ext cx="107950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950" y="115888"/>
            <a:ext cx="8856663" cy="9366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200" b="1" dirty="0" smtClean="0">
                <a:solidFill>
                  <a:srgbClr val="003366"/>
                </a:solidFill>
                <a:latin typeface="Times New Roman" pitchFamily="18" charset="0"/>
                <a:ea typeface="+mn-ea"/>
                <a:cs typeface="+mn-cs"/>
              </a:rPr>
              <a:t>АВТОМАТИЗИРОВАННЫЙ ЦЕНТР МОНИТОРИНГА</a:t>
            </a:r>
            <a:br>
              <a:rPr lang="ru-RU" sz="2200" b="1" dirty="0" smtClean="0">
                <a:solidFill>
                  <a:srgbClr val="003366"/>
                </a:solidFill>
                <a:latin typeface="Times New Roman" pitchFamily="18" charset="0"/>
                <a:ea typeface="+mn-ea"/>
                <a:cs typeface="+mn-cs"/>
              </a:rPr>
            </a:br>
            <a:r>
              <a:rPr lang="ru-RU" sz="2200" b="1" dirty="0" smtClean="0">
                <a:solidFill>
                  <a:srgbClr val="003366"/>
                </a:solidFill>
                <a:latin typeface="Times New Roman" pitchFamily="18" charset="0"/>
                <a:ea typeface="+mn-ea"/>
                <a:cs typeface="+mn-cs"/>
              </a:rPr>
              <a:t>ЭНЕРГОЭФФЕКТИВНОСТИ И УПРАВЛЕНИЯ ПОТРЕБЛЕНИЕМ ЭНЕРГОРЕСУРСОВ</a:t>
            </a:r>
            <a:endParaRPr lang="ru-RU" sz="2200" b="1" dirty="0">
              <a:solidFill>
                <a:srgbClr val="003366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18434" name="Рисунок 8" descr="События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3800" y="3573463"/>
            <a:ext cx="3949700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Рисунок 7" descr="График тепла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8538" y="3573463"/>
            <a:ext cx="4606925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Рисунок 6" descr="Тепло.png"/>
          <p:cNvPicPr>
            <a:picLocks noChangeAspect="1"/>
          </p:cNvPicPr>
          <p:nvPr/>
        </p:nvPicPr>
        <p:blipFill>
          <a:blip r:embed="rId4" cstate="print"/>
          <a:srcRect l="13173"/>
          <a:stretch>
            <a:fillRect/>
          </a:stretch>
        </p:blipFill>
        <p:spPr bwMode="auto">
          <a:xfrm>
            <a:off x="323850" y="3573463"/>
            <a:ext cx="4056063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Рисунок 6" descr="DSC_0194.JPG"/>
          <p:cNvPicPr>
            <a:picLocks noChangeAspect="1"/>
          </p:cNvPicPr>
          <p:nvPr/>
        </p:nvPicPr>
        <p:blipFill>
          <a:blip r:embed="rId5" cstate="print"/>
          <a:srcRect l="9412" t="15536" r="10324" b="6778"/>
          <a:stretch>
            <a:fillRect/>
          </a:stretch>
        </p:blipFill>
        <p:spPr bwMode="auto">
          <a:xfrm>
            <a:off x="323850" y="1412875"/>
            <a:ext cx="2879725" cy="184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Line 4"/>
          <p:cNvSpPr>
            <a:spLocks noChangeShapeType="1"/>
          </p:cNvSpPr>
          <p:nvPr/>
        </p:nvSpPr>
        <p:spPr bwMode="auto">
          <a:xfrm>
            <a:off x="238125" y="1125538"/>
            <a:ext cx="8726488" cy="0"/>
          </a:xfrm>
          <a:prstGeom prst="line">
            <a:avLst/>
          </a:prstGeom>
          <a:noFill/>
          <a:ln w="25400">
            <a:solidFill>
              <a:srgbClr val="003366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pic>
        <p:nvPicPr>
          <p:cNvPr id="18439" name="Рисунок 26" descr="P4069854.JPG"/>
          <p:cNvPicPr>
            <a:picLocks noChangeAspect="1"/>
          </p:cNvPicPr>
          <p:nvPr/>
        </p:nvPicPr>
        <p:blipFill>
          <a:blip r:embed="rId6" cstate="print"/>
          <a:srcRect b="3703"/>
          <a:stretch>
            <a:fillRect/>
          </a:stretch>
        </p:blipFill>
        <p:spPr bwMode="auto">
          <a:xfrm>
            <a:off x="6300788" y="1412875"/>
            <a:ext cx="2519362" cy="182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Рисунок 27" descr="P4069866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63938" y="1412875"/>
            <a:ext cx="2447925" cy="183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1" name="Прямоугольник 28"/>
          <p:cNvSpPr>
            <a:spLocks noChangeArrowheads="1"/>
          </p:cNvSpPr>
          <p:nvPr/>
        </p:nvSpPr>
        <p:spPr bwMode="auto">
          <a:xfrm>
            <a:off x="250825" y="1125538"/>
            <a:ext cx="3457575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i="1">
                <a:solidFill>
                  <a:srgbClr val="002060"/>
                </a:solidFill>
                <a:latin typeface="Calibri" pitchFamily="34" charset="0"/>
              </a:rPr>
              <a:t>Центральная диспетчерская ЮУрГУ</a:t>
            </a:r>
          </a:p>
        </p:txBody>
      </p:sp>
      <p:sp>
        <p:nvSpPr>
          <p:cNvPr id="18442" name="Прямоугольник 29"/>
          <p:cNvSpPr>
            <a:spLocks noChangeArrowheads="1"/>
          </p:cNvSpPr>
          <p:nvPr/>
        </p:nvSpPr>
        <p:spPr bwMode="auto">
          <a:xfrm>
            <a:off x="3563938" y="1125538"/>
            <a:ext cx="5256212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i="1">
                <a:solidFill>
                  <a:srgbClr val="002060"/>
                </a:solidFill>
                <a:latin typeface="Calibri" pitchFamily="34" charset="0"/>
              </a:rPr>
              <a:t>Автоматизированные тепловые пункты зданий ЮУрГУ</a:t>
            </a:r>
          </a:p>
        </p:txBody>
      </p:sp>
      <p:sp>
        <p:nvSpPr>
          <p:cNvPr id="18443" name="Прямоугольник 30"/>
          <p:cNvSpPr>
            <a:spLocks noChangeArrowheads="1"/>
          </p:cNvSpPr>
          <p:nvPr/>
        </p:nvSpPr>
        <p:spPr bwMode="auto">
          <a:xfrm>
            <a:off x="468313" y="3284538"/>
            <a:ext cx="82073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i="1">
                <a:solidFill>
                  <a:srgbClr val="002060"/>
                </a:solidFill>
                <a:latin typeface="Calibri" pitchFamily="34" charset="0"/>
              </a:rPr>
              <a:t>Экранные формы мониторинга режимов и управления потреблением энергоресурсов зданиями ЮУрГУ</a:t>
            </a:r>
          </a:p>
        </p:txBody>
      </p:sp>
      <p:sp>
        <p:nvSpPr>
          <p:cNvPr id="14" name="Номер слайда 2"/>
          <p:cNvSpPr txBox="1">
            <a:spLocks noGrp="1"/>
          </p:cNvSpPr>
          <p:nvPr/>
        </p:nvSpPr>
        <p:spPr bwMode="auto">
          <a:xfrm>
            <a:off x="8604250" y="6381750"/>
            <a:ext cx="504825" cy="420688"/>
          </a:xfrm>
          <a:prstGeom prst="rect">
            <a:avLst/>
          </a:prstGeom>
          <a:solidFill>
            <a:schemeClr val="bg1">
              <a:lumMod val="85000"/>
            </a:schemeClr>
          </a:solidFill>
          <a:ln w="1587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8146F3F5-3822-48C3-B01A-B7097390A02C}" type="slidenum">
              <a:rPr lang="ru-RU" sz="2000">
                <a:latin typeface="+mn-lt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4</a:t>
            </a:fld>
            <a:endParaRPr lang="ru-RU" sz="2000" dirty="0">
              <a:latin typeface="+mn-lt"/>
            </a:endParaRPr>
          </a:p>
        </p:txBody>
      </p:sp>
      <p:pic>
        <p:nvPicPr>
          <p:cNvPr id="18445" name="Picture 1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2250" y="6164263"/>
            <a:ext cx="533400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6" name="Rectangle 7"/>
          <p:cNvSpPr>
            <a:spLocks noChangeArrowheads="1"/>
          </p:cNvSpPr>
          <p:nvPr/>
        </p:nvSpPr>
        <p:spPr bwMode="auto">
          <a:xfrm>
            <a:off x="2051050" y="6092825"/>
            <a:ext cx="39608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18385E"/>
                </a:solidFill>
                <a:latin typeface="Times New Roman" pitchFamily="18" charset="0"/>
              </a:rPr>
              <a:t>Приборостроительный факультет</a:t>
            </a:r>
          </a:p>
          <a:p>
            <a:r>
              <a:rPr lang="ru-RU">
                <a:solidFill>
                  <a:srgbClr val="18385E"/>
                </a:solidFill>
                <a:latin typeface="Times New Roman" pitchFamily="18" charset="0"/>
              </a:rPr>
              <a:t>Кафедра «Автоматика и управление»</a:t>
            </a:r>
          </a:p>
        </p:txBody>
      </p:sp>
      <p:pic>
        <p:nvPicPr>
          <p:cNvPr id="18447" name="Picture 2" descr="Эмблема ПС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00113" y="6165850"/>
            <a:ext cx="107950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863" y="-26988"/>
            <a:ext cx="9144001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Прямоугольник 3"/>
          <p:cNvSpPr>
            <a:spLocks noChangeArrowheads="1"/>
          </p:cNvSpPr>
          <p:nvPr/>
        </p:nvSpPr>
        <p:spPr bwMode="auto">
          <a:xfrm>
            <a:off x="539750" y="115888"/>
            <a:ext cx="8208963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>
                <a:latin typeface="Times New Roman" pitchFamily="18" charset="0"/>
              </a:rPr>
              <a:t>Модель системы теплоснабжения НИУ ЮУрГУ (район главного корпуса и общежитий)</a:t>
            </a:r>
          </a:p>
        </p:txBody>
      </p:sp>
      <p:pic>
        <p:nvPicPr>
          <p:cNvPr id="19459" name="Рисунок 4"/>
          <p:cNvPicPr>
            <a:picLocks noChangeAspect="1" noChangeArrowheads="1"/>
          </p:cNvPicPr>
          <p:nvPr/>
        </p:nvPicPr>
        <p:blipFill>
          <a:blip r:embed="rId3" cstate="print"/>
          <a:srcRect t="1907" r="2567" b="6567"/>
          <a:stretch>
            <a:fillRect/>
          </a:stretch>
        </p:blipFill>
        <p:spPr bwMode="auto">
          <a:xfrm>
            <a:off x="395288" y="1090613"/>
            <a:ext cx="8358187" cy="4786312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8" name="Номер слайда 2"/>
          <p:cNvSpPr txBox="1">
            <a:spLocks noGrp="1"/>
          </p:cNvSpPr>
          <p:nvPr/>
        </p:nvSpPr>
        <p:spPr bwMode="auto">
          <a:xfrm>
            <a:off x="8604250" y="6381750"/>
            <a:ext cx="504825" cy="420688"/>
          </a:xfrm>
          <a:prstGeom prst="rect">
            <a:avLst/>
          </a:prstGeom>
          <a:solidFill>
            <a:schemeClr val="bg1">
              <a:lumMod val="85000"/>
            </a:schemeClr>
          </a:solidFill>
          <a:ln w="1587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3B74991B-BADE-45FF-B260-E274FC420FA7}" type="slidenum">
              <a:rPr lang="ru-RU" sz="2000">
                <a:latin typeface="+mn-lt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5</a:t>
            </a:fld>
            <a:endParaRPr lang="ru-RU" sz="2000" dirty="0">
              <a:latin typeface="+mn-lt"/>
            </a:endParaRPr>
          </a:p>
        </p:txBody>
      </p:sp>
      <p:pic>
        <p:nvPicPr>
          <p:cNvPr id="19461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250" y="6164263"/>
            <a:ext cx="533400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Rectangle 7"/>
          <p:cNvSpPr>
            <a:spLocks noChangeArrowheads="1"/>
          </p:cNvSpPr>
          <p:nvPr/>
        </p:nvSpPr>
        <p:spPr bwMode="auto">
          <a:xfrm>
            <a:off x="2051050" y="6092825"/>
            <a:ext cx="39608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18385E"/>
                </a:solidFill>
                <a:latin typeface="Times New Roman" pitchFamily="18" charset="0"/>
              </a:rPr>
              <a:t>Приборостроительный факультет</a:t>
            </a:r>
          </a:p>
          <a:p>
            <a:r>
              <a:rPr lang="ru-RU">
                <a:solidFill>
                  <a:srgbClr val="18385E"/>
                </a:solidFill>
                <a:latin typeface="Times New Roman" pitchFamily="18" charset="0"/>
              </a:rPr>
              <a:t>Кафедра «Автоматика и управление»</a:t>
            </a:r>
          </a:p>
        </p:txBody>
      </p:sp>
      <p:pic>
        <p:nvPicPr>
          <p:cNvPr id="19463" name="Picture 2" descr="Эмблема ПС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0113" y="6165850"/>
            <a:ext cx="107950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4925" y="0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Рисунок 3" descr="Статья Абдуллин - рис5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341438"/>
            <a:ext cx="8497888" cy="460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Прямоугольник 4"/>
          <p:cNvSpPr>
            <a:spLocks noChangeArrowheads="1"/>
          </p:cNvSpPr>
          <p:nvPr/>
        </p:nvSpPr>
        <p:spPr bwMode="auto">
          <a:xfrm>
            <a:off x="30163" y="0"/>
            <a:ext cx="8948737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600">
                <a:latin typeface="Times New Roman" pitchFamily="18" charset="0"/>
                <a:cs typeface="Times New Roman" pitchFamily="18" charset="0"/>
              </a:rPr>
              <a:t>Автоматизированная система мониторинга и управления </a:t>
            </a:r>
          </a:p>
          <a:p>
            <a:pPr algn="ctr"/>
            <a:r>
              <a:rPr lang="ru-RU" sz="2600">
                <a:latin typeface="Times New Roman" pitchFamily="18" charset="0"/>
                <a:cs typeface="Times New Roman" pitchFamily="18" charset="0"/>
              </a:rPr>
              <a:t>потреблением энергоресурсов АСДУ «ПолиТЭР» </a:t>
            </a:r>
          </a:p>
          <a:p>
            <a:pPr algn="ctr"/>
            <a:r>
              <a:rPr lang="ru-RU" sz="2600">
                <a:latin typeface="Times New Roman" pitchFamily="18" charset="0"/>
                <a:cs typeface="Times New Roman" pitchFamily="18" charset="0"/>
              </a:rPr>
              <a:t>(параметры теплоснабжения зданий НИУ ЮУрГУ)</a:t>
            </a:r>
            <a:endParaRPr lang="ru-RU" sz="2600">
              <a:latin typeface="Calibri" pitchFamily="34" charset="0"/>
            </a:endParaRPr>
          </a:p>
        </p:txBody>
      </p:sp>
      <p:sp>
        <p:nvSpPr>
          <p:cNvPr id="8" name="Номер слайда 2"/>
          <p:cNvSpPr txBox="1">
            <a:spLocks noGrp="1"/>
          </p:cNvSpPr>
          <p:nvPr/>
        </p:nvSpPr>
        <p:spPr bwMode="auto">
          <a:xfrm>
            <a:off x="8604250" y="6381750"/>
            <a:ext cx="504825" cy="420688"/>
          </a:xfrm>
          <a:prstGeom prst="rect">
            <a:avLst/>
          </a:prstGeom>
          <a:solidFill>
            <a:schemeClr val="bg1">
              <a:lumMod val="85000"/>
            </a:schemeClr>
          </a:solidFill>
          <a:ln w="1587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5858DD90-9DD5-4434-8A4B-70D0F6AB9C14}" type="slidenum">
              <a:rPr lang="ru-RU" sz="2000">
                <a:latin typeface="+mn-lt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6</a:t>
            </a:fld>
            <a:endParaRPr lang="ru-RU" sz="2000" dirty="0">
              <a:latin typeface="+mn-lt"/>
            </a:endParaRPr>
          </a:p>
        </p:txBody>
      </p:sp>
      <p:pic>
        <p:nvPicPr>
          <p:cNvPr id="20485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250" y="6164263"/>
            <a:ext cx="533400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Rectangle 7"/>
          <p:cNvSpPr>
            <a:spLocks noChangeArrowheads="1"/>
          </p:cNvSpPr>
          <p:nvPr/>
        </p:nvSpPr>
        <p:spPr bwMode="auto">
          <a:xfrm>
            <a:off x="2051050" y="6092825"/>
            <a:ext cx="39608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18385E"/>
                </a:solidFill>
                <a:latin typeface="Times New Roman" pitchFamily="18" charset="0"/>
              </a:rPr>
              <a:t>Приборостроительный факультет</a:t>
            </a:r>
          </a:p>
          <a:p>
            <a:r>
              <a:rPr lang="ru-RU">
                <a:solidFill>
                  <a:srgbClr val="18385E"/>
                </a:solidFill>
                <a:latin typeface="Times New Roman" pitchFamily="18" charset="0"/>
              </a:rPr>
              <a:t>Кафедра «Автоматика и управление»</a:t>
            </a:r>
          </a:p>
        </p:txBody>
      </p:sp>
      <p:pic>
        <p:nvPicPr>
          <p:cNvPr id="20487" name="Picture 2" descr="Эмблема ПС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0113" y="6165850"/>
            <a:ext cx="107950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863" y="-26988"/>
            <a:ext cx="9144001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Рисунок 3" descr="Статья Абдуллин - рис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1341438"/>
            <a:ext cx="8135937" cy="463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Прямоугольник 4"/>
          <p:cNvSpPr>
            <a:spLocks noChangeArrowheads="1"/>
          </p:cNvSpPr>
          <p:nvPr/>
        </p:nvSpPr>
        <p:spPr bwMode="auto">
          <a:xfrm>
            <a:off x="87313" y="0"/>
            <a:ext cx="8948737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600">
                <a:latin typeface="Times New Roman" pitchFamily="18" charset="0"/>
                <a:cs typeface="Times New Roman" pitchFamily="18" charset="0"/>
              </a:rPr>
              <a:t>Автоматизированная система мониторинга и управления </a:t>
            </a:r>
          </a:p>
          <a:p>
            <a:pPr algn="ctr"/>
            <a:r>
              <a:rPr lang="ru-RU" sz="2600">
                <a:latin typeface="Times New Roman" pitchFamily="18" charset="0"/>
                <a:cs typeface="Times New Roman" pitchFamily="18" charset="0"/>
              </a:rPr>
              <a:t>потреблением энергоресурсов АСДУ «ПолиТЭР» </a:t>
            </a:r>
          </a:p>
          <a:p>
            <a:pPr algn="ctr"/>
            <a:r>
              <a:rPr lang="ru-RU" sz="2600">
                <a:latin typeface="Times New Roman" pitchFamily="18" charset="0"/>
                <a:cs typeface="Times New Roman" pitchFamily="18" charset="0"/>
              </a:rPr>
              <a:t>(мнемосхема автоматизированного теплового пункта)</a:t>
            </a:r>
            <a:endParaRPr lang="ru-RU" sz="2600">
              <a:latin typeface="Calibri" pitchFamily="34" charset="0"/>
            </a:endParaRPr>
          </a:p>
        </p:txBody>
      </p:sp>
      <p:sp>
        <p:nvSpPr>
          <p:cNvPr id="8" name="Номер слайда 2"/>
          <p:cNvSpPr txBox="1">
            <a:spLocks noGrp="1"/>
          </p:cNvSpPr>
          <p:nvPr/>
        </p:nvSpPr>
        <p:spPr bwMode="auto">
          <a:xfrm>
            <a:off x="8604250" y="6381750"/>
            <a:ext cx="504825" cy="420688"/>
          </a:xfrm>
          <a:prstGeom prst="rect">
            <a:avLst/>
          </a:prstGeom>
          <a:solidFill>
            <a:schemeClr val="bg1">
              <a:lumMod val="85000"/>
            </a:schemeClr>
          </a:solidFill>
          <a:ln w="1587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6C987C51-6D9F-4D4B-91CC-AAFAF5D24E8B}" type="slidenum">
              <a:rPr lang="ru-RU" sz="2000">
                <a:latin typeface="+mn-lt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7</a:t>
            </a:fld>
            <a:endParaRPr lang="ru-RU" sz="2000" dirty="0">
              <a:latin typeface="+mn-lt"/>
            </a:endParaRPr>
          </a:p>
        </p:txBody>
      </p:sp>
      <p:pic>
        <p:nvPicPr>
          <p:cNvPr id="21509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250" y="6164263"/>
            <a:ext cx="533400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0" name="Rectangle 7"/>
          <p:cNvSpPr>
            <a:spLocks noChangeArrowheads="1"/>
          </p:cNvSpPr>
          <p:nvPr/>
        </p:nvSpPr>
        <p:spPr bwMode="auto">
          <a:xfrm>
            <a:off x="2051050" y="6092825"/>
            <a:ext cx="39608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18385E"/>
                </a:solidFill>
                <a:latin typeface="Times New Roman" pitchFamily="18" charset="0"/>
              </a:rPr>
              <a:t>Приборостроительный факультет</a:t>
            </a:r>
          </a:p>
          <a:p>
            <a:r>
              <a:rPr lang="ru-RU">
                <a:solidFill>
                  <a:srgbClr val="18385E"/>
                </a:solidFill>
                <a:latin typeface="Times New Roman" pitchFamily="18" charset="0"/>
              </a:rPr>
              <a:t>Кафедра «Автоматика и управление»</a:t>
            </a:r>
          </a:p>
        </p:txBody>
      </p:sp>
      <p:pic>
        <p:nvPicPr>
          <p:cNvPr id="21511" name="Picture 2" descr="Эмблема ПС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0113" y="6165850"/>
            <a:ext cx="107950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6588" y="1465263"/>
            <a:ext cx="2527300" cy="282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3"/>
          <p:cNvPicPr>
            <a:picLocks noChangeAspect="1" noChangeArrowheads="1"/>
          </p:cNvPicPr>
          <p:nvPr/>
        </p:nvPicPr>
        <p:blipFill>
          <a:blip r:embed="rId3" cstate="print"/>
          <a:srcRect l="16544" t="5663" r="15373" b="21597"/>
          <a:stretch>
            <a:fillRect/>
          </a:stretch>
        </p:blipFill>
        <p:spPr bwMode="auto">
          <a:xfrm>
            <a:off x="395288" y="1509713"/>
            <a:ext cx="3671887" cy="220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Рисунок 7" descr="DSCF396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4724400"/>
            <a:ext cx="2424113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Рисунок 8" descr="DSCF3990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6600" y="4724400"/>
            <a:ext cx="2424113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Рисунок 3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2988" y="1989138"/>
            <a:ext cx="3529012" cy="220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6" descr="DSC07317"/>
          <p:cNvPicPr>
            <a:picLocks noChangeAspect="1" noChangeArrowheads="1"/>
          </p:cNvPicPr>
          <p:nvPr/>
        </p:nvPicPr>
        <p:blipFill>
          <a:blip r:embed="rId7" cstate="print"/>
          <a:srcRect t="19504"/>
          <a:stretch>
            <a:fillRect/>
          </a:stretch>
        </p:blipFill>
        <p:spPr bwMode="auto">
          <a:xfrm>
            <a:off x="6011863" y="4724400"/>
            <a:ext cx="3024187" cy="182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5" name="Заголовок 1"/>
          <p:cNvSpPr txBox="1">
            <a:spLocks/>
          </p:cNvSpPr>
          <p:nvPr/>
        </p:nvSpPr>
        <p:spPr bwMode="auto">
          <a:xfrm>
            <a:off x="107950" y="115888"/>
            <a:ext cx="8856663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200" b="1">
                <a:solidFill>
                  <a:srgbClr val="003366"/>
                </a:solidFill>
                <a:latin typeface="Times New Roman" pitchFamily="18" charset="0"/>
              </a:rPr>
              <a:t>АВТОМАТИЗИРОВАННЫЕ СИСТЕМЫ ЭНЕРГОЭФФЕКТИВНОГО УПРАВЛЕНИЯ НАРУЖНЫМ ОСВЕЩЕНИЕМ</a:t>
            </a:r>
          </a:p>
        </p:txBody>
      </p:sp>
      <p:sp>
        <p:nvSpPr>
          <p:cNvPr id="22536" name="Line 4"/>
          <p:cNvSpPr>
            <a:spLocks noChangeShapeType="1"/>
          </p:cNvSpPr>
          <p:nvPr/>
        </p:nvSpPr>
        <p:spPr bwMode="auto">
          <a:xfrm>
            <a:off x="238125" y="1125538"/>
            <a:ext cx="8726488" cy="0"/>
          </a:xfrm>
          <a:prstGeom prst="line">
            <a:avLst/>
          </a:prstGeom>
          <a:noFill/>
          <a:ln w="25400">
            <a:solidFill>
              <a:srgbClr val="003366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22537" name="Прямоугольник 14"/>
          <p:cNvSpPr>
            <a:spLocks noChangeArrowheads="1"/>
          </p:cNvSpPr>
          <p:nvPr/>
        </p:nvSpPr>
        <p:spPr bwMode="auto">
          <a:xfrm>
            <a:off x="5508625" y="1196975"/>
            <a:ext cx="34559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i="1">
                <a:solidFill>
                  <a:srgbClr val="002060"/>
                </a:solidFill>
                <a:latin typeface="Calibri" pitchFamily="34" charset="0"/>
              </a:rPr>
              <a:t>Автоматизированный пункт питания</a:t>
            </a:r>
          </a:p>
        </p:txBody>
      </p:sp>
      <p:sp>
        <p:nvSpPr>
          <p:cNvPr id="22538" name="Прямоугольник 15"/>
          <p:cNvSpPr>
            <a:spLocks noChangeArrowheads="1"/>
          </p:cNvSpPr>
          <p:nvPr/>
        </p:nvSpPr>
        <p:spPr bwMode="auto">
          <a:xfrm>
            <a:off x="539750" y="4365625"/>
            <a:ext cx="87852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i="1">
                <a:solidFill>
                  <a:srgbClr val="002060"/>
                </a:solidFill>
                <a:latin typeface="Calibri" pitchFamily="34" charset="0"/>
              </a:rPr>
              <a:t>Светодиодное освещение общежития №7 ЮУрГУ с плавным регулированием яркости светового потока</a:t>
            </a:r>
          </a:p>
        </p:txBody>
      </p:sp>
      <p:sp>
        <p:nvSpPr>
          <p:cNvPr id="22539" name="Прямоугольник 16"/>
          <p:cNvSpPr>
            <a:spLocks noChangeArrowheads="1"/>
          </p:cNvSpPr>
          <p:nvPr/>
        </p:nvSpPr>
        <p:spPr bwMode="auto">
          <a:xfrm>
            <a:off x="468313" y="1196975"/>
            <a:ext cx="34559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i="1">
                <a:solidFill>
                  <a:srgbClr val="002060"/>
                </a:solidFill>
                <a:latin typeface="Calibri" pitchFamily="34" charset="0"/>
              </a:rPr>
              <a:t>Экранные формы диспетчера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3" y="-26988"/>
            <a:ext cx="9144001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6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23850" y="115888"/>
            <a:ext cx="8569325" cy="936625"/>
          </a:xfrm>
        </p:spPr>
        <p:txBody>
          <a:bodyPr bIns="91440" rtlCol="0" anchor="b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dirty="0" smtClean="0">
                <a:latin typeface="Times New Roman" pitchFamily="18" charset="0"/>
              </a:rPr>
              <a:t>Динамика удельного потребления энергетических ресурсов зданиями университета (в г. Челябинске) </a:t>
            </a:r>
          </a:p>
        </p:txBody>
      </p:sp>
      <p:pic>
        <p:nvPicPr>
          <p:cNvPr id="2355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813" y="1125538"/>
            <a:ext cx="5980112" cy="476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2"/>
          <p:cNvSpPr txBox="1">
            <a:spLocks noGrp="1"/>
          </p:cNvSpPr>
          <p:nvPr/>
        </p:nvSpPr>
        <p:spPr bwMode="auto">
          <a:xfrm>
            <a:off x="8604250" y="6381750"/>
            <a:ext cx="504825" cy="420688"/>
          </a:xfrm>
          <a:prstGeom prst="rect">
            <a:avLst/>
          </a:prstGeom>
          <a:solidFill>
            <a:schemeClr val="bg1">
              <a:lumMod val="85000"/>
            </a:schemeClr>
          </a:solidFill>
          <a:ln w="1587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92641919-D7B6-4BFD-918C-D790FDC9E6B5}" type="slidenum">
              <a:rPr lang="ru-RU" sz="2000">
                <a:latin typeface="+mn-lt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9</a:t>
            </a:fld>
            <a:endParaRPr lang="ru-RU" sz="2000" dirty="0">
              <a:latin typeface="+mn-lt"/>
            </a:endParaRPr>
          </a:p>
        </p:txBody>
      </p:sp>
      <p:pic>
        <p:nvPicPr>
          <p:cNvPr id="23557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250" y="6164263"/>
            <a:ext cx="533400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8" name="Rectangle 7"/>
          <p:cNvSpPr>
            <a:spLocks noChangeArrowheads="1"/>
          </p:cNvSpPr>
          <p:nvPr/>
        </p:nvSpPr>
        <p:spPr bwMode="auto">
          <a:xfrm>
            <a:off x="2051050" y="6092825"/>
            <a:ext cx="39608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18385E"/>
                </a:solidFill>
                <a:latin typeface="Times New Roman" pitchFamily="18" charset="0"/>
              </a:rPr>
              <a:t>Приборостроительный факультет</a:t>
            </a:r>
          </a:p>
          <a:p>
            <a:r>
              <a:rPr lang="ru-RU">
                <a:solidFill>
                  <a:srgbClr val="18385E"/>
                </a:solidFill>
                <a:latin typeface="Times New Roman" pitchFamily="18" charset="0"/>
              </a:rPr>
              <a:t>Кафедра «Автоматика и управление»</a:t>
            </a:r>
          </a:p>
        </p:txBody>
      </p:sp>
      <p:pic>
        <p:nvPicPr>
          <p:cNvPr id="23559" name="Picture 2" descr="Эмблема ПС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0113" y="6165850"/>
            <a:ext cx="107950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0F0F0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0F0F0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824</Words>
  <Application>Microsoft Office PowerPoint</Application>
  <PresentationFormat>Экран (4:3)</PresentationFormat>
  <Paragraphs>195</Paragraphs>
  <Slides>27</Slides>
  <Notes>13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9" baseType="lpstr">
      <vt:lpstr>Тема Office</vt:lpstr>
      <vt:lpstr>Picture</vt:lpstr>
      <vt:lpstr>НАЦИОНАЛЬНЫЙ ИССЛЕДОВАТЕЛЬСКИЙ УНИВЕРСИТЕТ «ЮУрГУ»  ПРИОРИТЕТНОЕ НАПРАВЛЕНИЕ РАЗВИТИЯ  «ЭНЕРГОСБЕРЕЖЕНИЕ В СОЦИАЛЬНОЙ СФЕРЕ» </vt:lpstr>
      <vt:lpstr>СИСТЕМЫ ЭНЕРГОСНАБЖЕНИЯ С РАСПРЕДЕЛЕННОЙ КОГЕНЕРАЦИЕЙ </vt:lpstr>
      <vt:lpstr>Энергетическая инфраструктура НИУ ЮУрГУ</vt:lpstr>
      <vt:lpstr>АВТОМАТИЗИРОВАННЫЙ ЦЕНТР МОНИТОРИНГА ЭНЕРГОЭФФЕКТИВНОСТИ И УПРАВЛЕНИЯ ПОТРЕБЛЕНИЕМ ЭНЕРГОРЕСУРСОВ</vt:lpstr>
      <vt:lpstr>Слайд 5</vt:lpstr>
      <vt:lpstr>Слайд 6</vt:lpstr>
      <vt:lpstr>Слайд 7</vt:lpstr>
      <vt:lpstr>Слайд 8</vt:lpstr>
      <vt:lpstr>Динамика удельного потребления энергетических ресурсов зданиями университета (в г. Челябинске) </vt:lpstr>
      <vt:lpstr>Слайд 10</vt:lpstr>
      <vt:lpstr>Слайд 11</vt:lpstr>
      <vt:lpstr>Слайд 12</vt:lpstr>
      <vt:lpstr>Слайд 13</vt:lpstr>
      <vt:lpstr>Слайд 14</vt:lpstr>
      <vt:lpstr>Слайд 15</vt:lpstr>
      <vt:lpstr>Автоматизированные пункты включения линий наружного освещения (АПВ)</vt:lpstr>
      <vt:lpstr>Слайд 17</vt:lpstr>
      <vt:lpstr>Слайд 18</vt:lpstr>
      <vt:lpstr>Слайд 19</vt:lpstr>
      <vt:lpstr>Слайд 20</vt:lpstr>
      <vt:lpstr>Слайд 21</vt:lpstr>
      <vt:lpstr>Диспетчерский пункт на базе АСУНО «ПолиТЭР»  (г. Челябинск)</vt:lpstr>
      <vt:lpstr>Слайд 23</vt:lpstr>
      <vt:lpstr>Слайд 24</vt:lpstr>
      <vt:lpstr>Слайд 25</vt:lpstr>
      <vt:lpstr>Наши заказчики и партнеры</vt:lpstr>
      <vt:lpstr>НАЦИОНАЛЬНЫЙ ИССЛЕДОВАТЕЛЬСКИЙ УНИВЕРСИТЕТ «ЮУрГУ»  ПРИОРИТЕТНОЕ НАПРАВЛЕНИЕ РАЗВИТИЯ  «ЭНЕРГОСБЕРЕЖЕНИЕ В СОЦИАЛЬНОЙ СФЕРЕ» </vt:lpstr>
    </vt:vector>
  </TitlesOfParts>
  <Company>Южно-Уральский государственный университет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Шнайдер Дмитрий Александрович</dc:creator>
  <cp:lastModifiedBy>Шнайдер Дмитрий Александрович</cp:lastModifiedBy>
  <cp:revision>15</cp:revision>
  <dcterms:created xsi:type="dcterms:W3CDTF">2014-02-27T04:12:03Z</dcterms:created>
  <dcterms:modified xsi:type="dcterms:W3CDTF">2014-02-27T07:48:28Z</dcterms:modified>
</cp:coreProperties>
</file>