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998" r:id="rId1"/>
  </p:sldMasterIdLst>
  <p:notesMasterIdLst>
    <p:notesMasterId r:id="rId9"/>
  </p:notesMasterIdLst>
  <p:sldIdLst>
    <p:sldId id="259" r:id="rId2"/>
    <p:sldId id="278" r:id="rId3"/>
    <p:sldId id="265" r:id="rId4"/>
    <p:sldId id="268" r:id="rId5"/>
    <p:sldId id="279" r:id="rId6"/>
    <p:sldId id="281" r:id="rId7"/>
    <p:sldId id="282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909"/>
    <a:srgbClr val="FFCDCD"/>
    <a:srgbClr val="B2B2B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21" y="163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647104E-5D12-47CB-B783-119EF53F03C8}" type="datetimeFigureOut">
              <a:rPr lang="ru-RU"/>
              <a:pPr>
                <a:defRPr/>
              </a:pPr>
              <a:t>20.10.2014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40EEE06-7FB3-4679-B60C-67312CA553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1943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23E718-22C1-4F2E-9E1F-854F80CE6913}" type="datetimeFigureOut">
              <a:rPr lang="ru-RU" smtClean="0"/>
              <a:pPr>
                <a:defRPr/>
              </a:pPr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270366-A1B8-4D5F-BF1F-A7997B0DF3F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C83D1A-5F2B-4EA4-B493-CA21668CDF38}" type="datetimeFigureOut">
              <a:rPr lang="ru-RU" smtClean="0"/>
              <a:pPr>
                <a:defRPr/>
              </a:pPr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826CCF-9B47-4454-A358-177AE95242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F1CD2F-A2B6-4EA9-A54F-B4F4C4F55B39}" type="datetimeFigureOut">
              <a:rPr lang="ru-RU" smtClean="0"/>
              <a:pPr>
                <a:defRPr/>
              </a:pPr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85D385-A0A3-455A-915B-A025185A64A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6BC3D1-12D5-44B6-B926-47C4CE2FF86F}" type="datetimeFigureOut">
              <a:rPr lang="ru-RU" smtClean="0"/>
              <a:pPr>
                <a:defRPr/>
              </a:pPr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A83CB4-0378-469B-B798-6799D76A96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B648A1-C9BC-4AFF-9EA0-BDACF3D856D7}" type="datetimeFigureOut">
              <a:rPr lang="ru-RU" smtClean="0"/>
              <a:pPr>
                <a:defRPr/>
              </a:pPr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396ACA-E536-4269-91C2-C160A490289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B89D87-25C8-4EA8-A9B1-934A85ABD61C}" type="datetimeFigureOut">
              <a:rPr lang="ru-RU" smtClean="0"/>
              <a:pPr>
                <a:defRPr/>
              </a:pPr>
              <a:t>20.10.2014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333F7A-0852-42B6-8F3D-298CA225C07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FA29B5-F938-4CFE-97D3-03265EEE9BA3}" type="datetimeFigureOut">
              <a:rPr lang="ru-RU" smtClean="0"/>
              <a:pPr>
                <a:defRPr/>
              </a:pPr>
              <a:t>20.10.2014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665262-E787-41A8-B3EB-DD916D707C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C61DDC-09AA-4B69-99FF-FFEF3D5F0D97}" type="datetimeFigureOut">
              <a:rPr lang="ru-RU" smtClean="0"/>
              <a:pPr>
                <a:defRPr/>
              </a:pPr>
              <a:t>20.10.2014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E50C4-E36C-44F0-AC0E-1415C44E6AB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ED2506-D1D7-4357-82A4-B7C04355AB2E}" type="datetimeFigureOut">
              <a:rPr lang="ru-RU" smtClean="0"/>
              <a:pPr>
                <a:defRPr/>
              </a:pPr>
              <a:t>20.10.2014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F93CF0-08F3-4CD2-A948-1EC98E442D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2E925F-D413-42DD-9F69-69ECF2DD49D2}" type="datetimeFigureOut">
              <a:rPr lang="ru-RU" smtClean="0"/>
              <a:pPr>
                <a:defRPr/>
              </a:pPr>
              <a:t>20.10.2014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02040F-27FF-4A2B-ABC9-EF8549759C1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218F12-7332-4087-8B53-31FEC2155DEC}" type="datetimeFigureOut">
              <a:rPr lang="ru-RU" smtClean="0"/>
              <a:pPr>
                <a:defRPr/>
              </a:pPr>
              <a:t>20.10.2014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81BFC9-E771-4567-8813-84E8ABEE8B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0294369-06A6-4E71-B5DD-4CC5B179BDE6}" type="datetimeFigureOut">
              <a:rPr lang="ru-RU" smtClean="0"/>
              <a:pPr>
                <a:defRPr/>
              </a:pPr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FF1300F-66CC-4CD7-86C2-0A947B5386F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14480" y="214290"/>
            <a:ext cx="592935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Кафедра Инфокоммуникационные технологии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43174" y="928670"/>
            <a:ext cx="6286544" cy="184665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80975" algn="just"/>
            <a:r>
              <a:rPr lang="ru-RU" sz="1400" dirty="0" smtClean="0">
                <a:solidFill>
                  <a:schemeClr val="tx1"/>
                </a:solidFill>
                <a:latin typeface="Arial" charset="0"/>
              </a:rPr>
              <a:t>Кафедра «Инфокоммуникационных технологий» созданная на базе двух кафедр: ЦРТС и РТС – одна из ведущих кафедр </a:t>
            </a:r>
            <a:r>
              <a:rPr lang="ru-RU" sz="1400" dirty="0" err="1" smtClean="0">
                <a:solidFill>
                  <a:schemeClr val="tx1"/>
                </a:solidFill>
                <a:latin typeface="Arial" charset="0"/>
              </a:rPr>
              <a:t>приборостроитель-ного</a:t>
            </a:r>
            <a:r>
              <a:rPr lang="ru-RU" sz="1400" dirty="0" smtClean="0">
                <a:solidFill>
                  <a:schemeClr val="tx1"/>
                </a:solidFill>
                <a:latin typeface="Arial" charset="0"/>
              </a:rPr>
              <a:t> факультета, осуществляющая обучение студентов практически по всему комплексу общеобразовательных и специальных дисциплин, </a:t>
            </a:r>
            <a:r>
              <a:rPr lang="ru-RU" sz="1400" dirty="0" err="1" smtClean="0">
                <a:solidFill>
                  <a:schemeClr val="tx1"/>
                </a:solidFill>
                <a:latin typeface="Arial" charset="0"/>
              </a:rPr>
              <a:t>фор-мирующих</a:t>
            </a:r>
            <a:r>
              <a:rPr lang="ru-RU" sz="1400" dirty="0" smtClean="0">
                <a:solidFill>
                  <a:schemeClr val="tx1"/>
                </a:solidFill>
                <a:latin typeface="Arial" charset="0"/>
              </a:rPr>
              <a:t> современного радиоинженера</a:t>
            </a:r>
            <a:r>
              <a:rPr lang="en-US" sz="14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Arial" charset="0"/>
              </a:rPr>
              <a:t>и специалиста по системам мобильной связи.</a:t>
            </a:r>
          </a:p>
          <a:p>
            <a:pPr indent="180975"/>
            <a:r>
              <a:rPr lang="ru-RU" sz="1400" dirty="0" smtClean="0">
                <a:solidFill>
                  <a:schemeClr val="tx1"/>
                </a:solidFill>
                <a:latin typeface="Arial" charset="0"/>
              </a:rPr>
              <a:t>Возглавляет кафедру </a:t>
            </a:r>
            <a:r>
              <a:rPr lang="ru-RU" sz="1400" dirty="0" smtClean="0">
                <a:solidFill>
                  <a:schemeClr val="tx1"/>
                </a:solidFill>
                <a:latin typeface="Arial" charset="0"/>
              </a:rPr>
              <a:t>почетный </a:t>
            </a:r>
            <a:r>
              <a:rPr lang="ru-RU" sz="1400" dirty="0" smtClean="0">
                <a:solidFill>
                  <a:schemeClr val="tx1"/>
                </a:solidFill>
                <a:latin typeface="Arial" charset="0"/>
              </a:rPr>
              <a:t>работник высшего </a:t>
            </a:r>
            <a:r>
              <a:rPr lang="ru-RU" sz="1400" dirty="0" err="1" smtClean="0">
                <a:solidFill>
                  <a:schemeClr val="tx1"/>
                </a:solidFill>
                <a:latin typeface="Arial" charset="0"/>
              </a:rPr>
              <a:t>профессио-нального</a:t>
            </a:r>
            <a:r>
              <a:rPr lang="ru-RU" sz="1400" dirty="0" smtClean="0">
                <a:solidFill>
                  <a:schemeClr val="tx1"/>
                </a:solidFill>
                <a:latin typeface="Arial" charset="0"/>
              </a:rPr>
              <a:t> образования РФ, доктор технических наук  </a:t>
            </a:r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Даровских С.Н.</a:t>
            </a:r>
          </a:p>
        </p:txBody>
      </p:sp>
      <p:pic>
        <p:nvPicPr>
          <p:cNvPr id="13" name="Рисунок 5" descr="SG1S4571.jpg"/>
          <p:cNvPicPr>
            <a:picLocks noChangeAspect="1"/>
          </p:cNvPicPr>
          <p:nvPr/>
        </p:nvPicPr>
        <p:blipFill>
          <a:blip r:embed="rId2" cstate="print"/>
          <a:srcRect l="4311" t="6150" r="17365" b="20053"/>
          <a:stretch>
            <a:fillRect/>
          </a:stretch>
        </p:blipFill>
        <p:spPr bwMode="auto">
          <a:xfrm>
            <a:off x="428596" y="785794"/>
            <a:ext cx="1857388" cy="24765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214282" y="3429000"/>
            <a:ext cx="3571900" cy="166199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1"/>
                </a:solidFill>
                <a:latin typeface="Arial" charset="0"/>
              </a:rPr>
              <a:t>Долгое время кафедрой ЦРТС заведовал д.т.н., профессор </a:t>
            </a:r>
          </a:p>
          <a:p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Карманов Ю.Т.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Arial" charset="0"/>
              </a:rPr>
              <a:t>Много </a:t>
            </a:r>
            <a:r>
              <a:rPr lang="ru-RU" sz="1400" dirty="0">
                <a:solidFill>
                  <a:schemeClr val="tx1"/>
                </a:solidFill>
                <a:latin typeface="Arial" charset="0"/>
              </a:rPr>
              <a:t>сделали для развития кафедры доценты В.А. </a:t>
            </a:r>
            <a:r>
              <a:rPr lang="ru-RU" sz="1400" dirty="0" err="1">
                <a:solidFill>
                  <a:schemeClr val="tx1"/>
                </a:solidFill>
                <a:latin typeface="Arial" charset="0"/>
              </a:rPr>
              <a:t>Макровец</a:t>
            </a:r>
            <a:r>
              <a:rPr lang="ru-RU" sz="1400" dirty="0">
                <a:solidFill>
                  <a:schemeClr val="tx1"/>
                </a:solidFill>
                <a:latin typeface="Arial" charset="0"/>
              </a:rPr>
              <a:t>, </a:t>
            </a:r>
            <a:r>
              <a:rPr lang="ru-RU" sz="1400" dirty="0" smtClean="0">
                <a:solidFill>
                  <a:schemeClr val="tx1"/>
                </a:solidFill>
                <a:latin typeface="Arial" charset="0"/>
              </a:rPr>
              <a:t>Н.Т.Никифоров</a:t>
            </a:r>
            <a:r>
              <a:rPr lang="ru-RU" sz="1400" dirty="0">
                <a:solidFill>
                  <a:schemeClr val="tx1"/>
                </a:solidFill>
                <a:latin typeface="Arial" charset="0"/>
              </a:rPr>
              <a:t>,  В.С. Спицын, В.М. Коровин  будучи заместителями зав. </a:t>
            </a:r>
            <a:r>
              <a:rPr lang="ru-RU" sz="1400" dirty="0" smtClean="0">
                <a:solidFill>
                  <a:schemeClr val="tx1"/>
                </a:solidFill>
                <a:latin typeface="Arial" charset="0"/>
              </a:rPr>
              <a:t>кафедрой ЦРТС .</a:t>
            </a:r>
            <a:endParaRPr lang="ru-RU" sz="14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5" name="Рисунок 5" descr="SG1S45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429124" y="5072074"/>
            <a:ext cx="2000263" cy="15001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Рисунок 5" descr="SG1S45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286512" y="2857496"/>
            <a:ext cx="2000262" cy="15001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Рисунок 5" descr="SG1S457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285852" y="5214950"/>
            <a:ext cx="2000262" cy="15001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Рисунок 5" descr="SG1S4571.jpg"/>
          <p:cNvPicPr>
            <a:picLocks noChangeAspect="1"/>
          </p:cNvPicPr>
          <p:nvPr/>
        </p:nvPicPr>
        <p:blipFill>
          <a:blip r:embed="rId6" cstate="print"/>
          <a:srcRect t="20941" r="22515" b="34308"/>
          <a:stretch>
            <a:fillRect/>
          </a:stretch>
        </p:blipFill>
        <p:spPr bwMode="auto">
          <a:xfrm>
            <a:off x="4000496" y="3071810"/>
            <a:ext cx="1971689" cy="17145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Рисунок 5" descr="SG1S457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7215206" y="4786323"/>
            <a:ext cx="1161079" cy="16430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715008" y="214290"/>
            <a:ext cx="3214710" cy="181588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chemeClr val="tx1"/>
                </a:solidFill>
                <a:latin typeface="Arial" charset="0"/>
              </a:rPr>
              <a:t>В разное время кафедру  РТС возглавляли доцент Журавлев А.В., профессор Жабреев В.С., доцент Гак С.П. и профессор Тележкин В.Ф. вплоть до слияния двух кафедр РТС и ЦРТС в 2012 г. с созданием кафедры инфокоммуникационные технологии (ИКТ).</a:t>
            </a:r>
          </a:p>
        </p:txBody>
      </p:sp>
      <p:pic>
        <p:nvPicPr>
          <p:cNvPr id="13" name="Рисунок 5" descr="SG1S45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4282" y="285728"/>
            <a:ext cx="5286412" cy="28969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571472" y="4143380"/>
            <a:ext cx="4286280" cy="224676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ru-RU" sz="1400" dirty="0" smtClean="0">
                <a:solidFill>
                  <a:schemeClr val="tx1"/>
                </a:solidFill>
                <a:latin typeface="Arial" charset="0"/>
              </a:rPr>
              <a:t>Много сделали для развития кафедры РТС доценты </a:t>
            </a:r>
            <a:r>
              <a:rPr lang="ru-RU" sz="1400" dirty="0" err="1" smtClean="0">
                <a:solidFill>
                  <a:schemeClr val="tx1"/>
                </a:solidFill>
                <a:latin typeface="Arial" charset="0"/>
              </a:rPr>
              <a:t>Багаев</a:t>
            </a:r>
            <a:r>
              <a:rPr lang="ru-RU" sz="1400" dirty="0" smtClean="0">
                <a:solidFill>
                  <a:schemeClr val="tx1"/>
                </a:solidFill>
                <a:latin typeface="Arial" charset="0"/>
              </a:rPr>
              <a:t> В.Н., Гак С.П., </a:t>
            </a:r>
            <a:r>
              <a:rPr lang="ru-RU" sz="1400" dirty="0" err="1" smtClean="0">
                <a:solidFill>
                  <a:schemeClr val="tx1"/>
                </a:solidFill>
                <a:latin typeface="Arial" charset="0"/>
              </a:rPr>
              <a:t>Гайсов</a:t>
            </a:r>
            <a:r>
              <a:rPr lang="ru-RU" sz="1400" dirty="0" smtClean="0">
                <a:solidFill>
                  <a:schemeClr val="tx1"/>
                </a:solidFill>
                <a:latin typeface="Arial" charset="0"/>
              </a:rPr>
              <a:t> В.Г., Журавлев А.В., Девятов М.А., </a:t>
            </a:r>
            <a:r>
              <a:rPr lang="ru-RU" sz="1400" dirty="0" err="1" smtClean="0">
                <a:solidFill>
                  <a:schemeClr val="tx1"/>
                </a:solidFill>
                <a:latin typeface="Arial" charset="0"/>
              </a:rPr>
              <a:t>Парасич</a:t>
            </a:r>
            <a:r>
              <a:rPr lang="ru-RU" sz="1400" dirty="0" smtClean="0">
                <a:solidFill>
                  <a:schemeClr val="tx1"/>
                </a:solidFill>
                <a:latin typeface="Arial" charset="0"/>
              </a:rPr>
              <a:t> И.А., </a:t>
            </a:r>
            <a:r>
              <a:rPr lang="ru-RU" sz="1400" dirty="0" err="1" smtClean="0">
                <a:solidFill>
                  <a:schemeClr val="tx1"/>
                </a:solidFill>
                <a:latin typeface="Arial" charset="0"/>
              </a:rPr>
              <a:t>Милованов</a:t>
            </a:r>
            <a:r>
              <a:rPr lang="ru-RU" sz="1400" dirty="0" smtClean="0">
                <a:solidFill>
                  <a:schemeClr val="tx1"/>
                </a:solidFill>
                <a:latin typeface="Arial" charset="0"/>
              </a:rPr>
              <a:t> В.В., Новгородцев Ю.В., Смолянский Ю.В.,  Угаров П.А., старшие преподаватели Сидоренко В.К., </a:t>
            </a:r>
            <a:r>
              <a:rPr lang="ru-RU" sz="1400" dirty="0" err="1" smtClean="0">
                <a:solidFill>
                  <a:schemeClr val="tx1"/>
                </a:solidFill>
                <a:latin typeface="Arial" charset="0"/>
              </a:rPr>
              <a:t>Комин</a:t>
            </a:r>
            <a:r>
              <a:rPr lang="ru-RU" sz="1400" dirty="0" smtClean="0">
                <a:solidFill>
                  <a:schemeClr val="tx1"/>
                </a:solidFill>
                <a:latin typeface="Arial" charset="0"/>
              </a:rPr>
              <a:t> Ю.А., Князев В.А., начальник лаборатории </a:t>
            </a:r>
            <a:r>
              <a:rPr lang="ru-RU" sz="1400" dirty="0" err="1" smtClean="0">
                <a:solidFill>
                  <a:schemeClr val="tx1"/>
                </a:solidFill>
                <a:latin typeface="Arial" charset="0"/>
              </a:rPr>
              <a:t>Талала</a:t>
            </a:r>
            <a:r>
              <a:rPr lang="ru-RU" sz="1400" dirty="0" smtClean="0">
                <a:solidFill>
                  <a:schemeClr val="tx1"/>
                </a:solidFill>
                <a:latin typeface="Arial" charset="0"/>
              </a:rPr>
              <a:t> А.И. и инженеры </a:t>
            </a:r>
            <a:r>
              <a:rPr lang="ru-RU" sz="1400" dirty="0" err="1" smtClean="0">
                <a:solidFill>
                  <a:schemeClr val="tx1"/>
                </a:solidFill>
                <a:latin typeface="Arial" charset="0"/>
              </a:rPr>
              <a:t>Гудаев</a:t>
            </a:r>
            <a:r>
              <a:rPr lang="ru-RU" sz="1400" dirty="0" smtClean="0">
                <a:solidFill>
                  <a:schemeClr val="tx1"/>
                </a:solidFill>
                <a:latin typeface="Arial" charset="0"/>
              </a:rPr>
              <a:t> Н.Н., Панов В.В., </a:t>
            </a:r>
            <a:r>
              <a:rPr lang="ru-RU" sz="1400" dirty="0" err="1" smtClean="0">
                <a:solidFill>
                  <a:schemeClr val="tx1"/>
                </a:solidFill>
                <a:latin typeface="Arial" charset="0"/>
              </a:rPr>
              <a:t>Багаев</a:t>
            </a:r>
            <a:r>
              <a:rPr lang="ru-RU" sz="1400" dirty="0" smtClean="0">
                <a:solidFill>
                  <a:schemeClr val="tx1"/>
                </a:solidFill>
                <a:latin typeface="Arial" charset="0"/>
              </a:rPr>
              <a:t> В.В, Дерябин И.П., Скороходов В.Ф , </a:t>
            </a:r>
            <a:r>
              <a:rPr lang="ru-RU" sz="1400" dirty="0" err="1" smtClean="0">
                <a:solidFill>
                  <a:schemeClr val="tx1"/>
                </a:solidFill>
                <a:latin typeface="Arial" charset="0"/>
              </a:rPr>
              <a:t>Лежнин</a:t>
            </a:r>
            <a:r>
              <a:rPr lang="ru-RU" sz="1400" dirty="0" smtClean="0">
                <a:solidFill>
                  <a:schemeClr val="tx1"/>
                </a:solidFill>
                <a:latin typeface="Arial" charset="0"/>
              </a:rPr>
              <a:t> Ю.В., </a:t>
            </a:r>
            <a:r>
              <a:rPr lang="ru-RU" sz="1400" dirty="0" err="1" smtClean="0">
                <a:solidFill>
                  <a:schemeClr val="tx1"/>
                </a:solidFill>
                <a:latin typeface="Arial" charset="0"/>
              </a:rPr>
              <a:t>Манахов</a:t>
            </a:r>
            <a:r>
              <a:rPr lang="ru-RU" sz="1400" dirty="0" smtClean="0">
                <a:solidFill>
                  <a:schemeClr val="tx1"/>
                </a:solidFill>
                <a:latin typeface="Arial" charset="0"/>
              </a:rPr>
              <a:t> В.А., Леонова О.Н. </a:t>
            </a:r>
          </a:p>
        </p:txBody>
      </p:sp>
      <p:pic>
        <p:nvPicPr>
          <p:cNvPr id="18" name="Рисунок 17" descr="http://susu.ac.ru/sites/default/files/images/image007-.jpg"/>
          <p:cNvPicPr/>
          <p:nvPr/>
        </p:nvPicPr>
        <p:blipFill>
          <a:blip r:embed="rId3" cstate="print"/>
          <a:srcRect b="21333"/>
          <a:stretch>
            <a:fillRect/>
          </a:stretch>
        </p:blipFill>
        <p:spPr bwMode="auto">
          <a:xfrm>
            <a:off x="6000760" y="3357562"/>
            <a:ext cx="2857520" cy="30003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АОРЛ-85К.jpg"/>
          <p:cNvPicPr/>
          <p:nvPr/>
        </p:nvPicPr>
        <p:blipFill>
          <a:blip r:embed="rId2" cstate="print"/>
          <a:srcRect l="5321" r="20190"/>
          <a:stretch>
            <a:fillRect/>
          </a:stretch>
        </p:blipFill>
        <p:spPr>
          <a:xfrm>
            <a:off x="3214678" y="4643446"/>
            <a:ext cx="1214446" cy="15001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314" name="TextBox 3"/>
          <p:cNvSpPr txBox="1">
            <a:spLocks noChangeArrowheads="1"/>
          </p:cNvSpPr>
          <p:nvPr/>
        </p:nvSpPr>
        <p:spPr bwMode="auto">
          <a:xfrm>
            <a:off x="142844" y="1320304"/>
            <a:ext cx="4214842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/>
              <a:t>   </a:t>
            </a:r>
            <a:r>
              <a:rPr lang="ru-RU" sz="1400" b="1" dirty="0" smtClean="0"/>
              <a:t>Специальность </a:t>
            </a:r>
          </a:p>
          <a:p>
            <a:pPr marL="809625" indent="-809625"/>
            <a:r>
              <a:rPr lang="en-US" sz="1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11</a:t>
            </a:r>
            <a:r>
              <a:rPr lang="ru-RU" sz="1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.05.01 «Радиоэлектронные системы и комплексы»</a:t>
            </a:r>
            <a:r>
              <a:rPr lang="ru-RU" sz="1400" b="1" i="1" dirty="0" smtClean="0">
                <a:solidFill>
                  <a:srgbClr val="00206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 </a:t>
            </a:r>
            <a:endParaRPr lang="ru-RU" sz="1400" u="sng" dirty="0" smtClean="0"/>
          </a:p>
          <a:p>
            <a:pPr indent="180975"/>
            <a:r>
              <a:rPr lang="ru-RU" sz="1400" b="1" u="sng" dirty="0" smtClean="0"/>
              <a:t>Специализация</a:t>
            </a:r>
            <a:r>
              <a:rPr lang="ru-RU" sz="1400" dirty="0" smtClean="0"/>
              <a:t> </a:t>
            </a:r>
            <a:r>
              <a:rPr lang="ru-RU" sz="1400" b="1" i="1" dirty="0" smtClean="0">
                <a:solidFill>
                  <a:srgbClr val="00206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«Радиосистемы и комплексы управления»</a:t>
            </a:r>
          </a:p>
          <a:p>
            <a:pPr indent="180975" algn="just"/>
            <a:r>
              <a:rPr lang="ru-RU" sz="1400" dirty="0" smtClean="0"/>
              <a:t>Объектами профессиональной деятельности инженера являются: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dirty="0" smtClean="0"/>
              <a:t>разработка, проектирование и эксплуатация цифровых радиоэлектронных систем широкого назначения;</a:t>
            </a:r>
          </a:p>
          <a:p>
            <a:pPr algn="just">
              <a:buFont typeface="Wingdings" pitchFamily="2" charset="2"/>
              <a:buChar char="Ø"/>
              <a:tabLst>
                <a:tab pos="3495675" algn="l"/>
              </a:tabLst>
            </a:pPr>
            <a:r>
              <a:rPr lang="ru-RU" sz="1400" dirty="0" smtClean="0"/>
              <a:t> создание компьютеризированных </a:t>
            </a:r>
            <a:r>
              <a:rPr lang="ru-RU" sz="1400" dirty="0" err="1" smtClean="0"/>
              <a:t>техничес-ких</a:t>
            </a:r>
            <a:r>
              <a:rPr lang="ru-RU" sz="1400" dirty="0" smtClean="0"/>
              <a:t> комплексов на основе встроенных </a:t>
            </a:r>
            <a:r>
              <a:rPr lang="ru-RU" sz="1400" dirty="0" err="1" smtClean="0"/>
              <a:t>микро-процессоров</a:t>
            </a:r>
            <a:r>
              <a:rPr lang="ru-RU" sz="1400" dirty="0" smtClean="0"/>
              <a:t>, а именно: в телекоммуникации, в радиосвязи, энергетической и др. отраслях </a:t>
            </a:r>
            <a:r>
              <a:rPr lang="ru-RU" sz="1400" dirty="0" err="1" smtClean="0"/>
              <a:t>про-мышленности</a:t>
            </a:r>
            <a:r>
              <a:rPr lang="ru-RU" sz="1400" dirty="0" smtClean="0"/>
              <a:t>. </a:t>
            </a:r>
          </a:p>
          <a:p>
            <a:r>
              <a:rPr lang="ru-RU" sz="1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Направление 11.03.01  «Радиотехника»</a:t>
            </a:r>
          </a:p>
          <a:p>
            <a:pPr indent="180975"/>
            <a:r>
              <a:rPr lang="ru-RU" sz="1400" dirty="0" smtClean="0"/>
              <a:t>Объектами деятельности </a:t>
            </a:r>
          </a:p>
          <a:p>
            <a:r>
              <a:rPr lang="ru-RU" sz="1400" dirty="0" smtClean="0"/>
              <a:t>направления  </a:t>
            </a:r>
            <a:r>
              <a:rPr lang="ru-RU" sz="1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«Радиотехника» </a:t>
            </a:r>
          </a:p>
          <a:p>
            <a:r>
              <a:rPr lang="ru-RU" sz="1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400" dirty="0" smtClean="0"/>
              <a:t>являются радиотехнические </a:t>
            </a:r>
          </a:p>
          <a:p>
            <a:r>
              <a:rPr lang="ru-RU" sz="1400" dirty="0" smtClean="0"/>
              <a:t>устройства, системы и комплексы, </a:t>
            </a:r>
          </a:p>
          <a:p>
            <a:r>
              <a:rPr lang="ru-RU" sz="1400" dirty="0" smtClean="0"/>
              <a:t>методы и средства для их </a:t>
            </a:r>
            <a:r>
              <a:rPr lang="ru-RU" sz="1400" dirty="0" err="1" smtClean="0"/>
              <a:t>разра</a:t>
            </a:r>
            <a:r>
              <a:rPr lang="ru-RU" sz="1400" dirty="0" smtClean="0"/>
              <a:t>-</a:t>
            </a:r>
          </a:p>
          <a:p>
            <a:r>
              <a:rPr lang="ru-RU" sz="1400" dirty="0" err="1" smtClean="0"/>
              <a:t>ботки</a:t>
            </a:r>
            <a:r>
              <a:rPr lang="ru-RU" sz="1400" dirty="0" smtClean="0"/>
              <a:t>, проектирования, модели-</a:t>
            </a:r>
          </a:p>
          <a:p>
            <a:r>
              <a:rPr lang="ru-RU" sz="1400" dirty="0" err="1" smtClean="0"/>
              <a:t>рования</a:t>
            </a:r>
            <a:r>
              <a:rPr lang="ru-RU" sz="1400" dirty="0" smtClean="0"/>
              <a:t>, подготовки к  </a:t>
            </a:r>
            <a:r>
              <a:rPr lang="ru-RU" sz="1400" dirty="0" err="1" smtClean="0"/>
              <a:t>произ</a:t>
            </a:r>
            <a:r>
              <a:rPr lang="ru-RU" sz="1400" dirty="0" smtClean="0"/>
              <a:t>-</a:t>
            </a:r>
          </a:p>
          <a:p>
            <a:r>
              <a:rPr lang="ru-RU" sz="1400" dirty="0" err="1" smtClean="0"/>
              <a:t>водству</a:t>
            </a:r>
            <a:r>
              <a:rPr lang="ru-RU" sz="1400" dirty="0" smtClean="0"/>
              <a:t>  и  технического обслуживания.</a:t>
            </a:r>
            <a:endParaRPr lang="ru-RU" sz="1400" dirty="0"/>
          </a:p>
        </p:txBody>
      </p:sp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2571737" y="142875"/>
            <a:ext cx="45720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Учебная деятельность</a:t>
            </a:r>
          </a:p>
        </p:txBody>
      </p:sp>
      <p:sp>
        <p:nvSpPr>
          <p:cNvPr id="13317" name="Прямоугольник 5"/>
          <p:cNvSpPr>
            <a:spLocks noChangeArrowheads="1"/>
          </p:cNvSpPr>
          <p:nvPr/>
        </p:nvSpPr>
        <p:spPr bwMode="auto">
          <a:xfrm>
            <a:off x="357158" y="500043"/>
            <a:ext cx="8643998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213225" indent="-4213225"/>
            <a:r>
              <a:rPr lang="ru-RU" sz="1400" dirty="0" smtClean="0">
                <a:solidFill>
                  <a:srgbClr val="000000"/>
                </a:solidFill>
              </a:rPr>
              <a:t>Кафедра готовит  инженеров по специальности </a:t>
            </a:r>
            <a:r>
              <a:rPr lang="ru-RU" sz="1400" dirty="0" smtClean="0">
                <a:solidFill>
                  <a:srgbClr val="000000"/>
                </a:solidFill>
              </a:rPr>
              <a:t>     </a:t>
            </a:r>
            <a:r>
              <a:rPr lang="ru-RU" sz="1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sz="1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Радиоэлектронные системы и комплексы</a:t>
            </a:r>
            <a:r>
              <a:rPr lang="ru-RU" sz="1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»,</a:t>
            </a:r>
            <a:endParaRPr lang="ru-RU" sz="1400" b="1" i="1" dirty="0" smtClean="0">
              <a:solidFill>
                <a:srgbClr val="002060"/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4219575" indent="-4219575"/>
            <a:r>
              <a:rPr lang="ru-RU" sz="1400" dirty="0" smtClean="0">
                <a:solidFill>
                  <a:srgbClr val="000000"/>
                </a:solidFill>
              </a:rPr>
              <a:t>а также бакалавров и магистров по направлениям </a:t>
            </a:r>
            <a:r>
              <a:rPr lang="ru-RU" sz="1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«Инфокоммуникационные технологии и </a:t>
            </a:r>
            <a:r>
              <a:rPr lang="ru-RU" sz="1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системы </a:t>
            </a:r>
            <a:r>
              <a:rPr lang="ru-RU" sz="1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связи</a:t>
            </a:r>
            <a:r>
              <a:rPr lang="en-US" sz="1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  и «Радиотехника»</a:t>
            </a:r>
            <a:endParaRPr lang="ru-RU" sz="1400" b="1" i="1" dirty="0" smtClean="0">
              <a:solidFill>
                <a:srgbClr val="002060"/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4219575" indent="-4219575"/>
            <a:endParaRPr lang="ru-RU" sz="1400" b="1" i="1" dirty="0" smtClean="0">
              <a:solidFill>
                <a:srgbClr val="002060"/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ru-RU" sz="1400" dirty="0" smtClean="0">
              <a:solidFill>
                <a:srgbClr val="000000"/>
              </a:solidFill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4572000" y="1214422"/>
            <a:ext cx="4429156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Направление </a:t>
            </a:r>
            <a:r>
              <a:rPr lang="en-US" sz="1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11.03.02  «</a:t>
            </a:r>
            <a:r>
              <a:rPr lang="ru-RU" sz="14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Инфокоммуникацион-ные</a:t>
            </a:r>
            <a:r>
              <a:rPr lang="ru-RU" sz="1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технологии и системы связи»</a:t>
            </a:r>
            <a:endParaRPr lang="ru-RU" sz="1400" b="1" i="1" dirty="0" smtClean="0">
              <a:solidFill>
                <a:srgbClr val="002060"/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just"/>
            <a:r>
              <a:rPr lang="ru-RU" sz="1400" dirty="0" smtClean="0"/>
              <a:t>Объектами профессиональной деятельности </a:t>
            </a:r>
            <a:r>
              <a:rPr lang="ru-RU" sz="1400" dirty="0" err="1" smtClean="0"/>
              <a:t>бака-лавров</a:t>
            </a:r>
            <a:r>
              <a:rPr lang="ru-RU" sz="1400" dirty="0" smtClean="0"/>
              <a:t> являются современные технологические системы, сети и средства мобильной радиосвязи –</a:t>
            </a:r>
          </a:p>
          <a:p>
            <a:r>
              <a:rPr lang="ru-RU" sz="1400" dirty="0" smtClean="0"/>
              <a:t> сотовой, </a:t>
            </a:r>
            <a:r>
              <a:rPr lang="ru-RU" sz="1400" dirty="0" err="1" smtClean="0"/>
              <a:t>пейджинго</a:t>
            </a:r>
            <a:r>
              <a:rPr lang="ru-RU" sz="1400" dirty="0" smtClean="0"/>
              <a:t>-</a:t>
            </a:r>
          </a:p>
          <a:p>
            <a:r>
              <a:rPr lang="ru-RU" sz="1400" dirty="0" smtClean="0"/>
              <a:t>вой, транкинговой и </a:t>
            </a:r>
          </a:p>
          <a:p>
            <a:r>
              <a:rPr lang="ru-RU" sz="1400" dirty="0" smtClean="0"/>
              <a:t>спутниковой, включая</a:t>
            </a:r>
          </a:p>
          <a:p>
            <a:r>
              <a:rPr lang="ru-RU" sz="1400" dirty="0" smtClean="0"/>
              <a:t>сети связи и системы </a:t>
            </a:r>
          </a:p>
          <a:p>
            <a:r>
              <a:rPr lang="ru-RU" sz="1400" dirty="0" smtClean="0"/>
              <a:t>коммутации, а также </a:t>
            </a:r>
          </a:p>
          <a:p>
            <a:r>
              <a:rPr lang="ru-RU" sz="1400" dirty="0" smtClean="0"/>
              <a:t>устройства </a:t>
            </a:r>
            <a:r>
              <a:rPr lang="ru-RU" sz="1400" dirty="0" err="1" smtClean="0"/>
              <a:t>формиро</a:t>
            </a:r>
            <a:r>
              <a:rPr lang="ru-RU" sz="1400" dirty="0" smtClean="0"/>
              <a:t>-</a:t>
            </a:r>
          </a:p>
          <a:p>
            <a:r>
              <a:rPr lang="ru-RU" sz="1400" dirty="0" err="1" smtClean="0"/>
              <a:t>вания</a:t>
            </a:r>
            <a:r>
              <a:rPr lang="ru-RU" sz="1400" dirty="0" smtClean="0"/>
              <a:t>, </a:t>
            </a:r>
            <a:r>
              <a:rPr lang="ru-RU" sz="1400" dirty="0" err="1" smtClean="0"/>
              <a:t>преобразова</a:t>
            </a:r>
            <a:r>
              <a:rPr lang="ru-RU" sz="1400" dirty="0" smtClean="0"/>
              <a:t>-</a:t>
            </a:r>
          </a:p>
          <a:p>
            <a:r>
              <a:rPr lang="ru-RU" sz="1400" dirty="0" err="1" smtClean="0"/>
              <a:t>ния</a:t>
            </a:r>
            <a:r>
              <a:rPr lang="ru-RU" sz="1400" dirty="0" smtClean="0"/>
              <a:t>, приема и </a:t>
            </a:r>
            <a:r>
              <a:rPr lang="ru-RU" sz="1400" dirty="0" err="1" smtClean="0"/>
              <a:t>обра</a:t>
            </a:r>
            <a:r>
              <a:rPr lang="ru-RU" sz="1400" dirty="0" smtClean="0"/>
              <a:t>-</a:t>
            </a:r>
          </a:p>
          <a:p>
            <a:r>
              <a:rPr lang="ru-RU" sz="1400" dirty="0" err="1" smtClean="0"/>
              <a:t>ботки</a:t>
            </a:r>
            <a:r>
              <a:rPr lang="ru-RU" sz="1400" dirty="0" smtClean="0"/>
              <a:t> информации. </a:t>
            </a:r>
          </a:p>
          <a:p>
            <a:pPr algn="just"/>
            <a:endParaRPr lang="ru-RU" sz="1400" dirty="0" smtClean="0"/>
          </a:p>
          <a:p>
            <a:pPr marL="2238375" indent="-2238375"/>
            <a:endParaRPr lang="ru-RU" sz="1400" u="sng" dirty="0" smtClean="0"/>
          </a:p>
          <a:p>
            <a:pPr marL="2238375" indent="-2238375"/>
            <a:r>
              <a:rPr lang="ru-RU" sz="1400" u="sng" dirty="0" smtClean="0"/>
              <a:t>Магистерская программа</a:t>
            </a:r>
            <a:r>
              <a:rPr lang="ru-RU" sz="1400" dirty="0" smtClean="0"/>
              <a:t> </a:t>
            </a:r>
            <a:r>
              <a:rPr lang="ru-RU" sz="1400" b="1" i="1" dirty="0" smtClean="0">
                <a:solidFill>
                  <a:srgbClr val="00206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«Системы мобильной связи»</a:t>
            </a:r>
          </a:p>
          <a:p>
            <a:pPr marL="266700" indent="-266700" algn="just"/>
            <a:r>
              <a:rPr lang="ru-RU" sz="1400" dirty="0" smtClean="0"/>
              <a:t>Магистр направления  </a:t>
            </a:r>
            <a:r>
              <a:rPr lang="ru-RU" sz="1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11.04.02 «</a:t>
            </a:r>
            <a:r>
              <a:rPr lang="ru-RU" sz="14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Инфокоммуни</a:t>
            </a:r>
            <a:r>
              <a:rPr lang="ru-RU" sz="1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</a:t>
            </a:r>
            <a:r>
              <a:rPr lang="en-US" sz="1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4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кационные</a:t>
            </a:r>
            <a:r>
              <a:rPr lang="ru-RU" sz="1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технологии и системы связи»</a:t>
            </a:r>
            <a:endParaRPr lang="en-US" sz="1400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/>
            <a:r>
              <a:rPr lang="ru-RU" sz="1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400" dirty="0" smtClean="0"/>
              <a:t>подготовлен к деятельности, требующей </a:t>
            </a:r>
            <a:r>
              <a:rPr lang="ru-RU" sz="1400" dirty="0" err="1" smtClean="0"/>
              <a:t>углуб</a:t>
            </a:r>
            <a:r>
              <a:rPr lang="en-US" sz="1400" dirty="0" smtClean="0"/>
              <a:t>-</a:t>
            </a:r>
            <a:r>
              <a:rPr lang="ru-RU" sz="1400" dirty="0" smtClean="0"/>
              <a:t>ленной фундаментальной и профессиональной подготовки при разработке и исследовании систем передачи, обработки, хранения и распределения информации.</a:t>
            </a:r>
            <a:endParaRPr lang="ru-RU" sz="1400" dirty="0"/>
          </a:p>
        </p:txBody>
      </p:sp>
      <p:pic>
        <p:nvPicPr>
          <p:cNvPr id="9" name="Рисунок 8" descr="telecomm0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1" y="2420888"/>
            <a:ext cx="2419951" cy="1856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Рисунок 9" descr="SG1S453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4714884"/>
            <a:ext cx="2643206" cy="17544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214282" y="3571876"/>
            <a:ext cx="4643470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/>
              <a:t> </a:t>
            </a:r>
            <a:r>
              <a:rPr lang="ru-RU" sz="1400" dirty="0" smtClean="0"/>
              <a:t>   </a:t>
            </a:r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Кроме того, проводились работы:</a:t>
            </a:r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just">
              <a:spcBef>
                <a:spcPts val="1200"/>
              </a:spcBef>
              <a:buFont typeface="Arial" pitchFamily="34" charset="0"/>
              <a:buChar char="•"/>
            </a:pPr>
            <a:r>
              <a:rPr lang="ru-RU" sz="1400" dirty="0" smtClean="0"/>
              <a:t>   по разработке методов и аппаратуры для защиты радионавигационных систем гражданских и военных аэродромов от атак террористов и </a:t>
            </a:r>
            <a:r>
              <a:rPr lang="ru-RU" sz="1400" dirty="0" err="1" smtClean="0"/>
              <a:t>злоумышлен-ников</a:t>
            </a:r>
            <a:r>
              <a:rPr lang="ru-RU" sz="1400" dirty="0" smtClean="0"/>
              <a:t>, создающих активные радиопомехи радиотехническим системам обеспечения посадки самолетов;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ru-RU" sz="1400" dirty="0" smtClean="0"/>
              <a:t> по разработке радиолокационных цифровых </a:t>
            </a:r>
            <a:r>
              <a:rPr lang="ru-RU" sz="1400" dirty="0" err="1" smtClean="0"/>
              <a:t>изме-рителей</a:t>
            </a:r>
            <a:r>
              <a:rPr lang="ru-RU" sz="1400" dirty="0" smtClean="0"/>
              <a:t> малых расстояний, в частности </a:t>
            </a:r>
            <a:r>
              <a:rPr lang="ru-RU" sz="1400" dirty="0" err="1" smtClean="0"/>
              <a:t>разрабаты-вается</a:t>
            </a:r>
            <a:r>
              <a:rPr lang="ru-RU" sz="1400" dirty="0" smtClean="0"/>
              <a:t> семейство  радиолокационных уровнемеров;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ru-RU" sz="1400" dirty="0" smtClean="0"/>
              <a:t>по разработке защищенных цифровых радиосистем передачи информации.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50" y="142875"/>
            <a:ext cx="8572500" cy="369888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Основные направления научной деятельности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86314" y="642918"/>
            <a:ext cx="4214842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58775"/>
            <a:r>
              <a:rPr lang="ru-RU" sz="1400" dirty="0" smtClean="0"/>
              <a:t>     Главным направлением научной работы кафедры «ИКТ» является разработка и внедрение цифровых технологий обработки радиосигналов для средств сотовой радиосвязи, радиолокации, радионавигации, радиотехнической разведки и </a:t>
            </a:r>
            <a:r>
              <a:rPr lang="ru-RU" sz="1400" dirty="0" err="1" smtClean="0"/>
              <a:t>радио-электронной</a:t>
            </a:r>
            <a:r>
              <a:rPr lang="ru-RU" sz="1400" dirty="0" smtClean="0"/>
              <a:t> борьбы. </a:t>
            </a:r>
          </a:p>
          <a:p>
            <a:r>
              <a:rPr lang="ru-RU" sz="1400" dirty="0" smtClean="0"/>
              <a:t>Сейчас при кафедре ИКТ действует очная и заочная аспирантура по специальностям: </a:t>
            </a:r>
          </a:p>
          <a:p>
            <a:r>
              <a:rPr lang="ru-RU" sz="1400" dirty="0" smtClean="0"/>
              <a:t>05.12.14 </a:t>
            </a:r>
            <a:r>
              <a:rPr lang="ru-RU" sz="1400" b="1" i="1" dirty="0" smtClean="0"/>
              <a:t>«Радиолокация и радионавигация»</a:t>
            </a:r>
            <a:r>
              <a:rPr lang="ru-RU" sz="1400" dirty="0" smtClean="0"/>
              <a:t>; </a:t>
            </a:r>
          </a:p>
          <a:p>
            <a:r>
              <a:rPr lang="ru-RU" sz="1400" dirty="0" smtClean="0"/>
              <a:t>05.13.01 </a:t>
            </a:r>
            <a:r>
              <a:rPr lang="ru-RU" sz="1400" b="1" i="1" dirty="0" smtClean="0"/>
              <a:t>«Системный анализ, управление и обработка информации» </a:t>
            </a:r>
            <a:r>
              <a:rPr lang="ru-RU" sz="1400" dirty="0" smtClean="0"/>
              <a:t>(технические науки).</a:t>
            </a:r>
          </a:p>
          <a:p>
            <a:r>
              <a:rPr lang="ru-RU" sz="1400" dirty="0" smtClean="0"/>
              <a:t>05.11.17 </a:t>
            </a:r>
            <a:r>
              <a:rPr lang="ru-RU" sz="1400" b="1" i="1" dirty="0" smtClean="0"/>
              <a:t>«Приборы, системы  и устройства  медицинского назначения» </a:t>
            </a:r>
            <a:r>
              <a:rPr lang="ru-RU" sz="1400" dirty="0" smtClean="0"/>
              <a:t>(технические науки. </a:t>
            </a:r>
          </a:p>
          <a:p>
            <a:pPr algn="just" defTabSz="358775"/>
            <a:endParaRPr lang="ru-RU" sz="1400" dirty="0" smtClean="0"/>
          </a:p>
          <a:p>
            <a:pPr algn="just"/>
            <a:endParaRPr lang="ru-RU" sz="1400" dirty="0"/>
          </a:p>
        </p:txBody>
      </p:sp>
      <p:pic>
        <p:nvPicPr>
          <p:cNvPr id="6" name="Picture 3" descr="C:\Users\ТВФ\Documents\Кафедра\Реклама\Фото для сайта каф. РТС\UNTIT~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785794"/>
            <a:ext cx="3808409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85750" y="142875"/>
            <a:ext cx="8572500" cy="369888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Основные направления научной деятельности</a:t>
            </a:r>
          </a:p>
        </p:txBody>
      </p:sp>
      <p:pic>
        <p:nvPicPr>
          <p:cNvPr id="10" name="Picture 3" descr="C:\Users\ТВФ\Documents\Кафедра\Реклама\Фото для сайта каф. РТС\UNTIT~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642918"/>
            <a:ext cx="2643206" cy="20717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572000" y="500042"/>
            <a:ext cx="4429156" cy="6186309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Разработки кафедры</a:t>
            </a:r>
          </a:p>
          <a:p>
            <a:pPr algn="ctr"/>
            <a:endParaRPr lang="ru-RU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indent="2333625"/>
            <a:r>
              <a:rPr lang="ru-RU" sz="1400" dirty="0" smtClean="0"/>
              <a:t>Контроллер IIF-ТМ</a:t>
            </a:r>
          </a:p>
          <a:p>
            <a:pPr algn="r"/>
            <a:endParaRPr lang="ru-RU" sz="1400" b="1" dirty="0" smtClean="0"/>
          </a:p>
          <a:p>
            <a:pPr algn="r"/>
            <a:endParaRPr lang="ru-RU" sz="1400" b="1" dirty="0" smtClean="0"/>
          </a:p>
          <a:p>
            <a:pPr algn="r"/>
            <a:endParaRPr lang="ru-RU" sz="1400" b="1" dirty="0" smtClean="0"/>
          </a:p>
          <a:p>
            <a:pPr algn="r"/>
            <a:endParaRPr lang="ru-RU" sz="1400" b="1" dirty="0" smtClean="0"/>
          </a:p>
          <a:p>
            <a:pPr algn="r"/>
            <a:endParaRPr lang="ru-RU" sz="1400" b="1" dirty="0" smtClean="0"/>
          </a:p>
          <a:p>
            <a:pPr indent="628650"/>
            <a:endParaRPr lang="en-US" sz="1400" dirty="0" smtClean="0"/>
          </a:p>
          <a:p>
            <a:pPr indent="1257300"/>
            <a:r>
              <a:rPr lang="ru-RU" sz="1400" dirty="0" smtClean="0"/>
              <a:t>Адаптер - IIF-АК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pPr marL="1619250"/>
            <a:r>
              <a:rPr lang="ru-RU" sz="1400" dirty="0" smtClean="0"/>
              <a:t>Модуль управления нагрузкой для GSM-систем "IIF-GSM"</a:t>
            </a:r>
          </a:p>
          <a:p>
            <a:pPr algn="r"/>
            <a:endParaRPr lang="ru-RU" sz="1400" b="1" dirty="0" smtClean="0"/>
          </a:p>
          <a:p>
            <a:pPr algn="r"/>
            <a:endParaRPr lang="ru-RU" sz="1400" b="1" dirty="0" smtClean="0"/>
          </a:p>
          <a:p>
            <a:r>
              <a:rPr lang="ru-RU" sz="1400" dirty="0" smtClean="0"/>
              <a:t>Блок сопряжения  </a:t>
            </a:r>
            <a:r>
              <a:rPr lang="ru-RU" sz="1400" dirty="0" err="1" smtClean="0"/>
              <a:t>домофонного</a:t>
            </a:r>
            <a:r>
              <a:rPr lang="ru-RU" sz="1400" dirty="0" smtClean="0"/>
              <a:t> </a:t>
            </a:r>
          </a:p>
          <a:p>
            <a:r>
              <a:rPr lang="ru-RU" sz="1400" dirty="0" smtClean="0"/>
              <a:t>оборудования  объекта с теле-</a:t>
            </a:r>
          </a:p>
          <a:p>
            <a:r>
              <a:rPr lang="ru-RU" sz="1400" dirty="0" err="1" smtClean="0"/>
              <a:t>фонными</a:t>
            </a:r>
            <a:r>
              <a:rPr lang="ru-RU" sz="1400" dirty="0" smtClean="0"/>
              <a:t>  линиями ("БС-Т001К«)</a:t>
            </a:r>
            <a:endParaRPr lang="en-US" sz="1400" dirty="0" smtClean="0"/>
          </a:p>
          <a:p>
            <a:pPr marL="2419350"/>
            <a:endParaRPr lang="ru-RU" sz="1400" i="1" dirty="0" smtClean="0"/>
          </a:p>
          <a:p>
            <a:pPr marL="2238375"/>
            <a:endParaRPr lang="ru-RU" sz="1400" dirty="0" smtClean="0"/>
          </a:p>
          <a:p>
            <a:pPr marL="2238375"/>
            <a:r>
              <a:rPr lang="ru-RU" sz="1400" dirty="0" smtClean="0"/>
              <a:t>Аппарат </a:t>
            </a:r>
            <a:r>
              <a:rPr lang="en-US" sz="1400" dirty="0" smtClean="0"/>
              <a:t> </a:t>
            </a:r>
            <a:r>
              <a:rPr lang="ru-RU" sz="1400" dirty="0" err="1" smtClean="0"/>
              <a:t>информаци-онной</a:t>
            </a:r>
            <a:r>
              <a:rPr lang="ru-RU" sz="1400" dirty="0" smtClean="0"/>
              <a:t>  микроволновой терапии </a:t>
            </a:r>
            <a:r>
              <a:rPr lang="ru-RU" sz="1400" b="1" dirty="0" smtClean="0"/>
              <a:t> </a:t>
            </a:r>
            <a:r>
              <a:rPr lang="ru-RU" sz="1400" dirty="0" smtClean="0"/>
              <a:t>(АИМТ-1) </a:t>
            </a:r>
          </a:p>
          <a:p>
            <a:pPr algn="r"/>
            <a:endParaRPr lang="ru-RU" sz="1400" dirty="0" smtClean="0"/>
          </a:p>
          <a:p>
            <a:endParaRPr lang="ru-RU" sz="1400" dirty="0" smtClean="0"/>
          </a:p>
          <a:p>
            <a:endParaRPr lang="ru-RU" sz="1400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56" y="4572008"/>
            <a:ext cx="2786082" cy="20921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42844" y="2643182"/>
            <a:ext cx="428628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6700" algn="just"/>
            <a:r>
              <a:rPr lang="ru-RU" sz="1400" dirty="0" smtClean="0"/>
              <a:t>Перед </a:t>
            </a:r>
            <a:r>
              <a:rPr lang="ru-RU" sz="1400" dirty="0"/>
              <a:t>выпускниками кафедры ставятся задачи по разработке новых перспективных средств радионавигации и радиосвязи,  </a:t>
            </a:r>
            <a:r>
              <a:rPr lang="ru-RU" sz="1400" dirty="0" smtClean="0"/>
              <a:t>телекоммуникации </a:t>
            </a:r>
            <a:r>
              <a:rPr lang="ru-RU" sz="1400" dirty="0"/>
              <a:t>и цифрового телевидения, </a:t>
            </a:r>
            <a:r>
              <a:rPr lang="ru-RU" sz="1400" dirty="0" smtClean="0"/>
              <a:t>спутниковой</a:t>
            </a:r>
            <a:r>
              <a:rPr lang="ru-RU" sz="1400" dirty="0"/>
              <a:t>, </a:t>
            </a:r>
            <a:r>
              <a:rPr lang="ru-RU" sz="1400" dirty="0" smtClean="0"/>
              <a:t>сотовой</a:t>
            </a:r>
            <a:r>
              <a:rPr lang="ru-RU" sz="1400" dirty="0"/>
              <a:t>, радиотелевизионной связи.  Кроме того, наши выпускники могут работать на </a:t>
            </a:r>
            <a:r>
              <a:rPr lang="ru-RU" sz="1400" dirty="0" smtClean="0"/>
              <a:t>предприятиях</a:t>
            </a:r>
            <a:r>
              <a:rPr lang="ru-RU" sz="1400" dirty="0"/>
              <a:t>, занимающихся разработкой и производством современной аудио и </a:t>
            </a:r>
            <a:r>
              <a:rPr lang="ru-RU" sz="1400" dirty="0" smtClean="0"/>
              <a:t>видеоаппаратуры</a:t>
            </a:r>
            <a:r>
              <a:rPr lang="ru-RU" sz="1400" dirty="0"/>
              <a:t>, а также в организациях, </a:t>
            </a:r>
            <a:r>
              <a:rPr lang="ru-RU" sz="1400" dirty="0" err="1" smtClean="0"/>
              <a:t>зани</a:t>
            </a:r>
            <a:r>
              <a:rPr lang="ru-RU" sz="1400" dirty="0" smtClean="0"/>
              <a:t>-</a:t>
            </a:r>
          </a:p>
          <a:p>
            <a:pPr lvl="0"/>
            <a:r>
              <a:rPr lang="ru-RU" sz="1400" dirty="0" smtClean="0"/>
              <a:t>мающихся разработкой</a:t>
            </a:r>
          </a:p>
          <a:p>
            <a:pPr lvl="0"/>
            <a:r>
              <a:rPr lang="ru-RU" sz="1400" dirty="0" smtClean="0"/>
              <a:t>систем </a:t>
            </a:r>
            <a:r>
              <a:rPr lang="ru-RU" sz="1400" dirty="0" err="1" smtClean="0"/>
              <a:t>радиопроти</a:t>
            </a:r>
            <a:r>
              <a:rPr lang="ru-RU" sz="1400" dirty="0" smtClean="0"/>
              <a:t>-</a:t>
            </a:r>
          </a:p>
          <a:p>
            <a:pPr lvl="0"/>
            <a:r>
              <a:rPr lang="ru-RU" sz="1400" dirty="0" err="1" smtClean="0"/>
              <a:t>водействия</a:t>
            </a:r>
            <a:r>
              <a:rPr lang="ru-RU" sz="1400" dirty="0"/>
              <a:t>, защиты </a:t>
            </a:r>
            <a:endParaRPr lang="ru-RU" sz="1400" dirty="0" smtClean="0"/>
          </a:p>
          <a:p>
            <a:pPr lvl="0"/>
            <a:r>
              <a:rPr lang="ru-RU" sz="1400" dirty="0" smtClean="0"/>
              <a:t>информации </a:t>
            </a:r>
            <a:r>
              <a:rPr lang="ru-RU" sz="1400" dirty="0"/>
              <a:t>и </a:t>
            </a:r>
            <a:endParaRPr lang="ru-RU" sz="1400" dirty="0" smtClean="0"/>
          </a:p>
          <a:p>
            <a:pPr lvl="0"/>
            <a:r>
              <a:rPr lang="ru-RU" sz="1400" dirty="0" smtClean="0"/>
              <a:t>охраны  </a:t>
            </a:r>
            <a:r>
              <a:rPr lang="ru-RU" sz="1400" dirty="0"/>
              <a:t>предприятий.</a:t>
            </a:r>
          </a:p>
        </p:txBody>
      </p:sp>
      <p:pic>
        <p:nvPicPr>
          <p:cNvPr id="16" name="Рисунок 15" descr="video_plata_1_small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86314" y="1000108"/>
            <a:ext cx="1643074" cy="10715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 descr="video_plata_2_small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358082" y="2071679"/>
            <a:ext cx="1562096" cy="92869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 descr="video_plata_3_small.jpg"/>
          <p:cNvPicPr/>
          <p:nvPr/>
        </p:nvPicPr>
        <p:blipFill>
          <a:blip r:embed="rId6" cstate="print"/>
          <a:srcRect l="5703" r="23003"/>
          <a:stretch>
            <a:fillRect/>
          </a:stretch>
        </p:blipFill>
        <p:spPr>
          <a:xfrm>
            <a:off x="4643438" y="2786058"/>
            <a:ext cx="1214446" cy="12144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Рисунок 18" descr="video_plata_4_small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500958" y="4214818"/>
            <a:ext cx="1366831" cy="78581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201308050827_746"/>
          <p:cNvPicPr>
            <a:picLocks noChangeAspect="1" noChangeArrowheads="1"/>
          </p:cNvPicPr>
          <p:nvPr/>
        </p:nvPicPr>
        <p:blipFill>
          <a:blip r:embed="rId8" cstate="print"/>
          <a:srcRect t="8031" b="11659"/>
          <a:stretch>
            <a:fillRect/>
          </a:stretch>
        </p:blipFill>
        <p:spPr bwMode="auto">
          <a:xfrm>
            <a:off x="4857752" y="5143512"/>
            <a:ext cx="1928826" cy="116039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85750" y="142875"/>
            <a:ext cx="8572500" cy="338554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МАТЕРИАЛЬНО-ТЕХНИЧЕСКОЕ ОБЕСПЕЧЕНИЕ УЧЕБНОГО ПРОЦЕС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785794"/>
            <a:ext cx="40719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58775"/>
            <a:r>
              <a:rPr lang="ru-RU" sz="1400" dirty="0" smtClean="0"/>
              <a:t>	</a:t>
            </a:r>
          </a:p>
          <a:p>
            <a:pPr algn="just"/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1406" y="500043"/>
            <a:ext cx="907259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На кафедре действуют десять специализированных учебных лабораторий, оснащенных современной радиоизмерительной и компьютерной техникой:</a:t>
            </a:r>
          </a:p>
          <a:p>
            <a:pPr marL="228600" indent="-228600">
              <a:buAutoNum type="arabicPeriod"/>
            </a:pPr>
            <a:r>
              <a:rPr lang="ru-RU" sz="1200" dirty="0" smtClean="0"/>
              <a:t>Лаборатория «</a:t>
            </a:r>
            <a:r>
              <a:rPr lang="ru-RU" sz="1200" b="1" i="1" dirty="0" smtClean="0"/>
              <a:t>Отладка и программирование микроконтроллеров, сигнальных процессоров и ПЛИС</a:t>
            </a:r>
            <a:r>
              <a:rPr lang="ru-RU" sz="1200" dirty="0" smtClean="0"/>
              <a:t>»,  </a:t>
            </a:r>
          </a:p>
          <a:p>
            <a:pPr marL="228600" indent="-228600"/>
            <a:r>
              <a:rPr lang="ru-RU" sz="1200" dirty="0" smtClean="0"/>
              <a:t>                            «</a:t>
            </a:r>
            <a:r>
              <a:rPr lang="ru-RU" sz="1200" b="1" i="1" dirty="0" smtClean="0"/>
              <a:t>Цифровая обработка сигналов» </a:t>
            </a:r>
            <a:r>
              <a:rPr lang="ru-RU" sz="1200" dirty="0" smtClean="0"/>
              <a:t> (ауд. 407/ ЛПК).</a:t>
            </a:r>
          </a:p>
          <a:p>
            <a:pPr marL="228600" indent="-228600"/>
            <a:endParaRPr lang="ru-RU" sz="1200" dirty="0" smtClean="0"/>
          </a:p>
          <a:p>
            <a:pPr marL="228600" indent="-228600"/>
            <a:endParaRPr lang="ru-RU" sz="1200" dirty="0" smtClean="0"/>
          </a:p>
          <a:p>
            <a:pPr marL="228600" indent="-228600">
              <a:buAutoNum type="arabicPeriod"/>
            </a:pPr>
            <a:endParaRPr lang="ru-RU" sz="1200" dirty="0" smtClean="0"/>
          </a:p>
          <a:p>
            <a:pPr marL="228600" indent="-228600">
              <a:buAutoNum type="arabicPeriod"/>
            </a:pPr>
            <a:endParaRPr lang="ru-RU" sz="1200" dirty="0" smtClean="0"/>
          </a:p>
          <a:p>
            <a:pPr marL="228600" indent="-228600">
              <a:buAutoNum type="arabicPeriod"/>
            </a:pPr>
            <a:endParaRPr lang="ru-RU" sz="1200" dirty="0" smtClean="0"/>
          </a:p>
          <a:p>
            <a:pPr marL="228600" indent="-228600">
              <a:buAutoNum type="arabicPeriod"/>
            </a:pPr>
            <a:endParaRPr lang="ru-RU" sz="1200" dirty="0" smtClean="0"/>
          </a:p>
          <a:p>
            <a:pPr marL="228600" indent="-228600">
              <a:buAutoNum type="arabicPeriod"/>
            </a:pPr>
            <a:endParaRPr lang="ru-RU" sz="1200" dirty="0" smtClean="0"/>
          </a:p>
          <a:p>
            <a:pPr marL="228600" indent="-228600"/>
            <a:endParaRPr lang="ru-RU" sz="1200" dirty="0" smtClean="0"/>
          </a:p>
          <a:p>
            <a:r>
              <a:rPr lang="ru-RU" sz="1200" dirty="0" smtClean="0"/>
              <a:t> 2. Лаборатория  </a:t>
            </a:r>
            <a:r>
              <a:rPr lang="ru-RU" sz="1200" b="1" i="1" dirty="0" smtClean="0"/>
              <a:t>« Программирование, вычислительная техника и информационные технологии» ,  </a:t>
            </a:r>
          </a:p>
          <a:p>
            <a:r>
              <a:rPr lang="ru-RU" sz="1200" b="1" i="1" dirty="0" smtClean="0"/>
              <a:t>                             «Технологии и методы программирования», </a:t>
            </a:r>
          </a:p>
          <a:p>
            <a:r>
              <a:rPr lang="ru-RU" sz="1200" b="1" i="1" dirty="0" smtClean="0"/>
              <a:t>                             «Цифровая обработка сигналов» </a:t>
            </a:r>
            <a:r>
              <a:rPr lang="ru-RU" sz="1200" dirty="0" smtClean="0"/>
              <a:t>(ауд. 408/ ЛПК).</a:t>
            </a:r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r>
              <a:rPr lang="ru-RU" sz="1200" dirty="0" smtClean="0"/>
              <a:t> 3. Лаборатория  </a:t>
            </a:r>
            <a:r>
              <a:rPr lang="ru-RU" sz="1200" b="1" i="1" dirty="0" smtClean="0"/>
              <a:t>«Основы построения инфокоммуникационных систем и сетей», </a:t>
            </a:r>
          </a:p>
          <a:p>
            <a:r>
              <a:rPr lang="ru-RU" sz="1200" b="1" i="1" dirty="0" smtClean="0"/>
              <a:t>                             «Сети и системы передачи информации и данных», </a:t>
            </a:r>
          </a:p>
          <a:p>
            <a:r>
              <a:rPr lang="ru-RU" sz="1200" b="1" i="1" dirty="0" smtClean="0"/>
              <a:t>                             «Цифровые технологии и радиосистемы передачи информации» </a:t>
            </a:r>
            <a:r>
              <a:rPr lang="ru-RU" sz="1200" dirty="0" smtClean="0"/>
              <a:t>(ауд. 406 /ЛПК).</a:t>
            </a:r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400" dirty="0"/>
          </a:p>
        </p:txBody>
      </p:sp>
      <p:pic>
        <p:nvPicPr>
          <p:cNvPr id="11" name="Рисунок 10" descr="4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00174"/>
            <a:ext cx="9144000" cy="1149355"/>
          </a:xfrm>
          <a:prstGeom prst="rect">
            <a:avLst/>
          </a:prstGeom>
        </p:spPr>
      </p:pic>
      <p:pic>
        <p:nvPicPr>
          <p:cNvPr id="12" name="Рисунок 11" descr="4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429000"/>
            <a:ext cx="9144000" cy="1176368"/>
          </a:xfrm>
          <a:prstGeom prst="rect">
            <a:avLst/>
          </a:prstGeom>
        </p:spPr>
      </p:pic>
      <p:pic>
        <p:nvPicPr>
          <p:cNvPr id="19" name="Рисунок 18" descr="4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529097"/>
            <a:ext cx="9144000" cy="11860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85750" y="142875"/>
            <a:ext cx="8572500" cy="338554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МАТЕРИАЛЬНО-ТЕХНИЧЕСКОЕ ОБЕСПЕЧЕНИЕ УЧЕБНОГО ПРОЦЕС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785794"/>
            <a:ext cx="40719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58775"/>
            <a:r>
              <a:rPr lang="ru-RU" sz="1400" dirty="0" smtClean="0"/>
              <a:t>	</a:t>
            </a:r>
          </a:p>
          <a:p>
            <a:pPr algn="just"/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1406" y="500042"/>
            <a:ext cx="907259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4. Лаборатория </a:t>
            </a:r>
            <a:r>
              <a:rPr lang="ru-RU" sz="1200" b="1" i="1" dirty="0" smtClean="0"/>
              <a:t>«Теория электрических цепей, радиотехнические цепи и сигналы», «Основы теории цепей и электротехника» </a:t>
            </a:r>
            <a:r>
              <a:rPr lang="ru-RU" sz="1200" dirty="0" smtClean="0"/>
              <a:t>(ауд. 210 /ЛПК).</a:t>
            </a:r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2143116"/>
            <a:ext cx="678661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5. Лаборатория  </a:t>
            </a:r>
            <a:r>
              <a:rPr lang="ru-RU" sz="1200" b="1" i="1" dirty="0" smtClean="0"/>
              <a:t>«Радиоприемные и радиопередающие устройства и комплексы», </a:t>
            </a:r>
          </a:p>
          <a:p>
            <a:r>
              <a:rPr lang="ru-RU" sz="1200" b="1" i="1" dirty="0" smtClean="0"/>
              <a:t>«Устройства приема, преобразования, генерирования и формирования сигналов» </a:t>
            </a:r>
            <a:r>
              <a:rPr lang="ru-RU" sz="1200" dirty="0" smtClean="0"/>
              <a:t>(ауд. 211 /ЛПК). </a:t>
            </a:r>
          </a:p>
          <a:p>
            <a:r>
              <a:rPr lang="ru-RU" sz="1200" dirty="0" smtClean="0"/>
              <a:t>6. Лаборатория </a:t>
            </a:r>
            <a:r>
              <a:rPr lang="ru-RU" sz="1200" b="1" i="1" dirty="0" smtClean="0"/>
              <a:t>«Системы и комплексы радиоэлектронной борьбы», </a:t>
            </a:r>
            <a:r>
              <a:rPr lang="ru-RU" sz="1200" dirty="0" smtClean="0"/>
              <a:t>«</a:t>
            </a:r>
            <a:r>
              <a:rPr lang="ru-RU" sz="1200" b="1" i="1" dirty="0" smtClean="0"/>
              <a:t>Радиотехнические цепи и сигналы и основы теории радиолокационных систем и комплексов» </a:t>
            </a:r>
            <a:r>
              <a:rPr lang="ru-RU" sz="1200" dirty="0" smtClean="0"/>
              <a:t>(ауд. </a:t>
            </a:r>
            <a:r>
              <a:rPr lang="en-US" sz="1200" dirty="0" smtClean="0"/>
              <a:t>810</a:t>
            </a:r>
            <a:r>
              <a:rPr lang="ru-RU" sz="1200" dirty="0" smtClean="0"/>
              <a:t>/3Б).</a:t>
            </a:r>
          </a:p>
          <a:p>
            <a:r>
              <a:rPr lang="ru-RU" sz="1200" dirty="0" smtClean="0"/>
              <a:t>7. Лаборатория </a:t>
            </a:r>
            <a:r>
              <a:rPr lang="ru-RU" sz="1200" b="1" i="1" dirty="0" smtClean="0"/>
              <a:t>«Цифровые устройства и микропроцессоры», «Радиоавтоматика и статистическая радиотехника», «Основы компьютерного проектирования и моделирования радиоэлектронных средств и компьютерного моделирования радиотехнических систем управления»  </a:t>
            </a:r>
            <a:r>
              <a:rPr lang="ru-RU" sz="1200" dirty="0" smtClean="0"/>
              <a:t>(ауд. 812/3Б).</a:t>
            </a:r>
          </a:p>
          <a:p>
            <a:r>
              <a:rPr lang="ru-RU" sz="1200" dirty="0" smtClean="0"/>
              <a:t>8. Лаборатория «</a:t>
            </a:r>
            <a:r>
              <a:rPr lang="ru-RU" sz="1200" b="1" i="1" dirty="0" smtClean="0"/>
              <a:t>Аналоговое и цифровое телевидение»,  </a:t>
            </a:r>
            <a:r>
              <a:rPr lang="ru-RU" sz="1200" dirty="0" smtClean="0"/>
              <a:t>(ауд. 819/3Б).</a:t>
            </a:r>
          </a:p>
          <a:p>
            <a:r>
              <a:rPr lang="ru-RU" sz="1200" dirty="0" smtClean="0"/>
              <a:t>9. Лаборатория </a:t>
            </a:r>
            <a:r>
              <a:rPr lang="ru-RU" sz="1200" b="1" i="1" dirty="0" smtClean="0"/>
              <a:t>«Электроника, электротехника и схемотехника», </a:t>
            </a:r>
            <a:r>
              <a:rPr lang="ru-RU" sz="1200" dirty="0" smtClean="0"/>
              <a:t>«</a:t>
            </a:r>
            <a:r>
              <a:rPr lang="ru-RU" sz="1200" b="1" i="1" dirty="0" err="1" smtClean="0"/>
              <a:t>Электропреобразова-тельные</a:t>
            </a:r>
            <a:r>
              <a:rPr lang="ru-RU" sz="1200" b="1" i="1" dirty="0" smtClean="0"/>
              <a:t> устройства радиоэлектронных средств» </a:t>
            </a:r>
            <a:r>
              <a:rPr lang="ru-RU" sz="1200" dirty="0" smtClean="0"/>
              <a:t>(ауд. 916/3Б).</a:t>
            </a:r>
          </a:p>
          <a:p>
            <a:r>
              <a:rPr lang="ru-RU" sz="1200" dirty="0" smtClean="0"/>
              <a:t>10. Лаборатория «</a:t>
            </a:r>
            <a:r>
              <a:rPr lang="ru-RU" sz="1200" b="1" i="1" dirty="0" err="1" smtClean="0"/>
              <a:t>Схемо</a:t>
            </a:r>
            <a:r>
              <a:rPr lang="ru-RU" sz="1200" b="1" i="1" dirty="0" smtClean="0"/>
              <a:t>- и системотехника электронных средств», «Схемотехника телекоммуникационных и аналоговых электронных устройств», «Электропитание устройств и систем телекоммуникаций»   </a:t>
            </a:r>
            <a:r>
              <a:rPr lang="ru-RU" sz="1200" dirty="0" smtClean="0"/>
              <a:t>(ауд. 919/3Б). </a:t>
            </a:r>
          </a:p>
        </p:txBody>
      </p:sp>
      <p:pic>
        <p:nvPicPr>
          <p:cNvPr id="9" name="Рисунок 8" descr="2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28670"/>
            <a:ext cx="9144000" cy="1131037"/>
          </a:xfrm>
          <a:prstGeom prst="rect">
            <a:avLst/>
          </a:prstGeom>
        </p:spPr>
      </p:pic>
      <p:pic>
        <p:nvPicPr>
          <p:cNvPr id="10" name="Рисунок 9" descr="DSC_7700"/>
          <p:cNvPicPr/>
          <p:nvPr/>
        </p:nvPicPr>
        <p:blipFill>
          <a:blip r:embed="rId3" cstate="print"/>
          <a:srcRect l="19290" t="16008" r="19973" b="20008"/>
          <a:stretch>
            <a:fillRect/>
          </a:stretch>
        </p:blipFill>
        <p:spPr bwMode="auto">
          <a:xfrm>
            <a:off x="6929454" y="2285992"/>
            <a:ext cx="2143140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119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17" y="3714752"/>
            <a:ext cx="2285984" cy="1489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SG1S4559.JPG"/>
          <p:cNvPicPr/>
          <p:nvPr/>
        </p:nvPicPr>
        <p:blipFill>
          <a:blip r:embed="rId5" cstate="print"/>
          <a:srcRect l="9540" r="12516" b="13077"/>
          <a:stretch>
            <a:fillRect/>
          </a:stretch>
        </p:blipFill>
        <p:spPr>
          <a:xfrm>
            <a:off x="6715140" y="5072074"/>
            <a:ext cx="2428892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Прямоугольник 17"/>
          <p:cNvSpPr/>
          <p:nvPr/>
        </p:nvSpPr>
        <p:spPr>
          <a:xfrm>
            <a:off x="0" y="5357826"/>
            <a:ext cx="7143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 smtClean="0">
                <a:solidFill>
                  <a:srgbClr val="C00000"/>
                </a:solidFill>
                <a:latin typeface="Times New Roman" pitchFamily="18" charset="0"/>
              </a:rPr>
              <a:t>Все лаборатории оснащенных современными аппаратными и программными средствами, компьютеры объединены в  локальную сеть с выходом в </a:t>
            </a:r>
            <a:r>
              <a:rPr lang="en-US" sz="1400" i="1" dirty="0" smtClean="0">
                <a:solidFill>
                  <a:srgbClr val="C00000"/>
                </a:solidFill>
                <a:latin typeface="Times New Roman" pitchFamily="18" charset="0"/>
              </a:rPr>
              <a:t>INTERNET</a:t>
            </a:r>
            <a:r>
              <a:rPr lang="ru-RU" sz="1400" i="1" dirty="0" smtClean="0">
                <a:solidFill>
                  <a:srgbClr val="C00000"/>
                </a:solidFill>
                <a:latin typeface="Times New Roman" pitchFamily="18" charset="0"/>
              </a:rPr>
              <a:t>. </a:t>
            </a:r>
          </a:p>
          <a:p>
            <a:r>
              <a:rPr lang="ru-RU" sz="1400" i="1" dirty="0" smtClean="0">
                <a:solidFill>
                  <a:srgbClr val="C00000"/>
                </a:solidFill>
                <a:latin typeface="Times New Roman" pitchFamily="18" charset="0"/>
              </a:rPr>
              <a:t>Поточные аудитории кафедры оснащены современными </a:t>
            </a:r>
            <a:r>
              <a:rPr lang="ru-RU" sz="1400" i="1" dirty="0" err="1" smtClean="0">
                <a:solidFill>
                  <a:srgbClr val="C00000"/>
                </a:solidFill>
                <a:latin typeface="Times New Roman" pitchFamily="18" charset="0"/>
              </a:rPr>
              <a:t>мультимедийными</a:t>
            </a:r>
            <a:r>
              <a:rPr lang="ru-RU" sz="1400" i="1" dirty="0" smtClean="0">
                <a:solidFill>
                  <a:srgbClr val="C00000"/>
                </a:solidFill>
                <a:latin typeface="Times New Roman" pitchFamily="18" charset="0"/>
              </a:rPr>
              <a:t>  </a:t>
            </a:r>
            <a:r>
              <a:rPr lang="ru-RU" sz="1400" i="1" dirty="0" err="1" smtClean="0">
                <a:solidFill>
                  <a:srgbClr val="C00000"/>
                </a:solidFill>
                <a:latin typeface="Times New Roman" pitchFamily="18" charset="0"/>
              </a:rPr>
              <a:t>проекци-онными</a:t>
            </a:r>
            <a:r>
              <a:rPr lang="ru-RU" sz="1400" i="1" dirty="0" smtClean="0">
                <a:solidFill>
                  <a:srgbClr val="C00000"/>
                </a:solidFill>
                <a:latin typeface="Times New Roman" pitchFamily="18" charset="0"/>
              </a:rPr>
              <a:t> системами. Лаборатории оснащены аудиовизуальными и звуковоспроизводящими техническими средствами, обучающими стендами, моделирующими средствами и тренажерами. </a:t>
            </a:r>
            <a:endParaRPr lang="ru-RU" sz="1400" i="1" dirty="0">
              <a:solidFill>
                <a:srgbClr val="C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2751</TotalTime>
  <Words>955</Words>
  <Application>Microsoft Office PowerPoint</Application>
  <PresentationFormat>Экран (4:3)</PresentationFormat>
  <Paragraphs>131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НИИ ЦС ЮУрГУ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Исследование статистических характеристик устройств радиомаскировки побочных электромагнитных излучений средств вычислительной техники  Петров И.С. кафедра ЦРТС ЮУрГУ</dc:title>
  <dc:creator>Петров</dc:creator>
  <cp:lastModifiedBy>Даровских Станислав</cp:lastModifiedBy>
  <cp:revision>286</cp:revision>
  <dcterms:created xsi:type="dcterms:W3CDTF">2008-12-23T06:56:29Z</dcterms:created>
  <dcterms:modified xsi:type="dcterms:W3CDTF">2014-10-20T01:40:45Z</dcterms:modified>
</cp:coreProperties>
</file>